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1" r:id="rId4"/>
    <p:sldId id="272" r:id="rId5"/>
    <p:sldId id="273" r:id="rId6"/>
    <p:sldId id="274" r:id="rId7"/>
    <p:sldId id="275" r:id="rId8"/>
    <p:sldId id="277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9N0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2082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22" descr="9N00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152400"/>
            <a:ext cx="25590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011554" y="533400"/>
            <a:ext cx="34923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000" b="1" i="1" dirty="0">
                <a:solidFill>
                  <a:srgbClr val="FFFF00"/>
                </a:solidFill>
              </a:rPr>
              <a:t>ИСТОРИЯ </a:t>
            </a:r>
          </a:p>
          <a:p>
            <a:pPr algn="ctr"/>
            <a:r>
              <a:rPr lang="ru-RU" sz="6000" b="1" i="1" dirty="0">
                <a:solidFill>
                  <a:srgbClr val="FFFF00"/>
                </a:solidFill>
              </a:rPr>
              <a:t>РОССИИ </a:t>
            </a:r>
          </a:p>
          <a:p>
            <a:pPr algn="ctr"/>
            <a:r>
              <a:rPr lang="en-US" sz="6000" b="1" i="1" dirty="0">
                <a:solidFill>
                  <a:srgbClr val="FFFF00"/>
                </a:solidFill>
              </a:rPr>
              <a:t>XIX </a:t>
            </a:r>
            <a:r>
              <a:rPr lang="ru-RU" sz="6000" b="1" i="1" dirty="0">
                <a:solidFill>
                  <a:srgbClr val="FFFF00"/>
                </a:solidFill>
              </a:rPr>
              <a:t>век.</a:t>
            </a:r>
          </a:p>
        </p:txBody>
      </p:sp>
      <p:pic>
        <p:nvPicPr>
          <p:cNvPr id="4114" name="Picture 18" descr="9N09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857496"/>
            <a:ext cx="213518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9" descr="9N10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143380"/>
            <a:ext cx="1757361" cy="227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9N00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2819400"/>
            <a:ext cx="2374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9N10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4143380"/>
            <a:ext cx="1791159" cy="231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6000768"/>
            <a:ext cx="9354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ПОУ по теме:                                           «Александр </a:t>
            </a:r>
            <a:r>
              <a:rPr lang="en-US" sz="3200" b="1" i="1" dirty="0" smtClean="0">
                <a:solidFill>
                  <a:srgbClr val="FFFF00"/>
                </a:solidFill>
              </a:rPr>
              <a:t>II</a:t>
            </a:r>
            <a:r>
              <a:rPr lang="ru-RU" sz="3200" b="1" i="1" dirty="0" smtClean="0">
                <a:solidFill>
                  <a:srgbClr val="FFFF00"/>
                </a:solidFill>
              </a:rPr>
              <a:t>»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786182" y="3286124"/>
            <a:ext cx="193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FF3300"/>
                </a:solidFill>
              </a:rPr>
              <a:t>8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138499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4. Предоставление денег или товаров </a:t>
            </a:r>
          </a:p>
          <a:p>
            <a:r>
              <a:rPr lang="ru-RU" sz="2800" b="1" dirty="0" smtClean="0"/>
              <a:t>в долг с последующим их возвращением </a:t>
            </a:r>
          </a:p>
          <a:p>
            <a:r>
              <a:rPr lang="ru-RU" sz="2800" b="1" dirty="0" smtClean="0"/>
              <a:t>с процентами.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5. Организованное прекращение работы с целью добиться выполнения требований.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6. Производство изделий специально для продажи.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5042118"/>
            <a:ext cx="8858280" cy="181588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7. Договор, заключённый государством с частным предпринимателем, иностранной фирмой на использование промышленных предприятий, природных богатств и других хозяйственных объектов.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5643578"/>
            <a:ext cx="6357982" cy="5232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8. Неуплаченные в срок налоги, сборы.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14480" y="5214950"/>
            <a:ext cx="5715040" cy="138499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9. Физическое насилие, вплоть до уничтожения, по отношению </a:t>
            </a:r>
          </a:p>
          <a:p>
            <a:r>
              <a:rPr lang="ru-RU" sz="2800" b="1" dirty="0" smtClean="0"/>
              <a:t>к политическим противникам.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42852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2"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5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715016"/>
            <a:ext cx="7854907" cy="5232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1. Автор «Путешествия из Петербурга в Москву».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42852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Щ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2"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5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715016"/>
            <a:ext cx="7764883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sz="2800" b="1" dirty="0" smtClean="0"/>
              <a:t>. Военный министр, при котором проводилась </a:t>
            </a:r>
          </a:p>
          <a:p>
            <a:r>
              <a:rPr lang="ru-RU" sz="2800" b="1" dirty="0" smtClean="0"/>
              <a:t>военная реформа.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42852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Щ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2"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Ю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5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715016"/>
            <a:ext cx="8127097" cy="5232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3. Преподаватель юриспруденции у Александра </a:t>
            </a:r>
            <a:r>
              <a:rPr lang="en-US" sz="2800" b="1" dirty="0" smtClean="0"/>
              <a:t>II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728"/>
            <a:ext cx="9144000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1. Определите принцип образования ряда: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Указ 1797 г. о трёхдневной барщине, указ 1803 г. о вольных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хлебопашцах, закон Николая </a:t>
            </a:r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r>
              <a:rPr lang="ru-RU" sz="2400" b="1" dirty="0" smtClean="0">
                <a:solidFill>
                  <a:schemeClr val="tx1"/>
                </a:solidFill>
              </a:rPr>
              <a:t> 1842 г. об «обязанных» крестьянах.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3571" y="1428736"/>
            <a:ext cx="6250429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Законы, подтачивающие крепостное право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71678"/>
            <a:ext cx="9144000" cy="89255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2. Александр </a:t>
            </a:r>
            <a:r>
              <a:rPr lang="en-US" sz="2800" b="1" i="1" dirty="0" smtClean="0">
                <a:solidFill>
                  <a:srgbClr val="FF0000"/>
                </a:solidFill>
              </a:rPr>
              <a:t>II</a:t>
            </a:r>
            <a:r>
              <a:rPr lang="ru-RU" sz="2800" b="1" i="1" dirty="0" smtClean="0">
                <a:solidFill>
                  <a:srgbClr val="FF0000"/>
                </a:solidFill>
              </a:rPr>
              <a:t> вступил на престол в: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1853 г.              Б) 1855 г.               В) 1856 г.               Г) 1857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43966" y="2285992"/>
            <a:ext cx="356188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14686"/>
            <a:ext cx="9144000" cy="2000548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3. Воспитателями Александр </a:t>
            </a:r>
            <a:r>
              <a:rPr lang="en-US" sz="2800" b="1" i="1" dirty="0" smtClean="0">
                <a:solidFill>
                  <a:srgbClr val="FF0000"/>
                </a:solidFill>
              </a:rPr>
              <a:t>II</a:t>
            </a:r>
            <a:r>
              <a:rPr lang="ru-RU" sz="2800" b="1" i="1" dirty="0" smtClean="0">
                <a:solidFill>
                  <a:srgbClr val="FF0000"/>
                </a:solidFill>
              </a:rPr>
              <a:t> были: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М.М.Сперанский             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</a:t>
            </a:r>
            <a:r>
              <a:rPr lang="ru-RU" sz="2400" b="1" dirty="0" err="1" smtClean="0">
                <a:solidFill>
                  <a:schemeClr val="tx1"/>
                </a:solidFill>
              </a:rPr>
              <a:t>К.К.Мердер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В.А.Жуковский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</a:t>
            </a:r>
            <a:r>
              <a:rPr lang="ru-RU" sz="2400" b="1" dirty="0" err="1" smtClean="0">
                <a:solidFill>
                  <a:schemeClr val="tx1"/>
                </a:solidFill>
              </a:rPr>
              <a:t>Е.Ф.Канкрин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6776" y="4143380"/>
            <a:ext cx="678391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Б, В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429264"/>
            <a:ext cx="9144000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4. Сколько путешествий по России совершил наследник престола Александр Николаевич: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одно            Б) два               В) три               Г) четыре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528" y="6000768"/>
            <a:ext cx="356188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42852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Щ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2"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Ю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5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Й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715016"/>
            <a:ext cx="7509813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r>
              <a:rPr lang="ru-RU" sz="2800" b="1" dirty="0" smtClean="0"/>
              <a:t>. Какому историку принадлежат слова:</a:t>
            </a:r>
          </a:p>
          <a:p>
            <a:r>
              <a:rPr lang="ru-RU" sz="2800" b="1" dirty="0" smtClean="0"/>
              <a:t>«Севастополь ударил по застоявшимся умам».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142852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Щ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2"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Ю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5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Й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Ю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Й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715016"/>
            <a:ext cx="7509813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r>
              <a:rPr lang="ru-RU" sz="2800" b="1" dirty="0" smtClean="0"/>
              <a:t>. </a:t>
            </a:r>
            <a:r>
              <a:rPr lang="ru-RU" sz="2800" b="1" smtClean="0"/>
              <a:t>И</a:t>
            </a:r>
            <a:r>
              <a:rPr lang="ru-RU" sz="2800" b="1" smtClean="0"/>
              <a:t>сторику </a:t>
            </a:r>
            <a:r>
              <a:rPr lang="ru-RU" sz="2800" b="1" dirty="0" smtClean="0"/>
              <a:t>принадлежат слова:</a:t>
            </a:r>
          </a:p>
          <a:p>
            <a:r>
              <a:rPr lang="ru-RU" sz="2800" b="1" dirty="0" smtClean="0"/>
              <a:t>«Севастополь ударил по застоявшимся умам».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57166"/>
            <a:ext cx="9144000" cy="83099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5. Определите принцип образования ряда: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«Русский вестник», «Русская беседа», «Сельское благоустройство»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0778" y="1142984"/>
            <a:ext cx="240322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Новые журналы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85926"/>
            <a:ext cx="9144000" cy="163121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6. О чём идёт речь: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«Он будет звонить, чем бы ни был затронут – нелепым указом или глупыми гонениями раскольников, воровством сановников или невежеством сената».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2938" y="3143248"/>
            <a:ext cx="388106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Герцен о газете «Колокол»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857628"/>
            <a:ext cx="91440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7. Неуплаченные в срок налоги, сборы   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074" y="3857628"/>
            <a:ext cx="2928926" cy="52322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недоимки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572008"/>
            <a:ext cx="9144000" cy="193899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8. Причины отмены крепостного права: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экономическая отсталость страны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массовое бегство крестьян от помещиков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опасность скатывания России  в разряд второстепенных держав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выступление декабристов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8148" y="6143644"/>
            <a:ext cx="101720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А, Б, В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9. Крепостное право в России было отменено: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1860 г.               Б) 1862 г.               В) 1861 г.               Г) 1865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28" y="214290"/>
            <a:ext cx="357790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00108"/>
            <a:ext cx="9144000" cy="163121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10. Кому принадлежат слова: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«Будет горазда лучше, если ликвидация крепостничества произойдёт сверху, нежели ждать, когда это свершиться снизу».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6468" y="2285992"/>
            <a:ext cx="198753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Александру </a:t>
            </a:r>
            <a:r>
              <a:rPr lang="en-US" sz="2400" b="1" i="1" dirty="0" smtClean="0">
                <a:solidFill>
                  <a:srgbClr val="FF0000"/>
                </a:solidFill>
              </a:rPr>
              <a:t>II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928934"/>
            <a:ext cx="91440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11. Письмо монарха к подданному  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3570" y="2928934"/>
            <a:ext cx="3500430" cy="52322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рескрипт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643314"/>
            <a:ext cx="9144000" cy="3046988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12. Выберите верные утверждения. Крестьяне при освобождении от крепостного права: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наделялись гражданскими правами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получали землю за выкуп на особых условиях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земельный надел, получаемый крестьянином, не мог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 превышать одной десятины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до выкупа своих земельных наделов крестьяне становились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</a:t>
            </a:r>
            <a:r>
              <a:rPr lang="ru-RU" sz="2400" b="1" dirty="0" err="1" smtClean="0">
                <a:solidFill>
                  <a:schemeClr val="tx1"/>
                </a:solidFill>
              </a:rPr>
              <a:t>временнообязанными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66873" y="6215082"/>
            <a:ext cx="977127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А, Б, Г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13. Секретный комитет «для обсуждения мер по устройству быта помещичьих крестьян» был образован в: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1860 г.               Б) 1856 г.               В) 1858 г.               Г) 1857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28" y="500042"/>
            <a:ext cx="317716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Г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357298"/>
            <a:ext cx="9144000" cy="126188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b="1" i="1" dirty="0" smtClean="0">
                <a:solidFill>
                  <a:srgbClr val="FF0000"/>
                </a:solidFill>
              </a:rPr>
              <a:t>14. Кому принадлежат слова: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«Вы Панина не знаете; его убеждения – это точное исполнение моих приказаний».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6468" y="2285992"/>
            <a:ext cx="198753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Александру </a:t>
            </a:r>
            <a:r>
              <a:rPr lang="en-US" sz="2400" b="1" i="1" dirty="0" smtClean="0">
                <a:solidFill>
                  <a:srgbClr val="FF0000"/>
                </a:solidFill>
              </a:rPr>
              <a:t>II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928934"/>
            <a:ext cx="9144000" cy="378565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15. Выберите верные утверждения. Крестьяне при освобождении от крепостного права: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соглашения между помещиком и крестьянами назывались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 Уставными грамотами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</a:t>
            </a:r>
            <a:r>
              <a:rPr lang="ru-RU" sz="2400" b="1" dirty="0" err="1" smtClean="0">
                <a:solidFill>
                  <a:schemeClr val="tx1"/>
                </a:solidFill>
              </a:rPr>
              <a:t>временнообязанные</a:t>
            </a:r>
            <a:r>
              <a:rPr lang="ru-RU" sz="2400" b="1" dirty="0" smtClean="0">
                <a:solidFill>
                  <a:schemeClr val="tx1"/>
                </a:solidFill>
              </a:rPr>
              <a:t> крестьяне должны были платить оброк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 или отрабатывать барщину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выкупившие свою землю назывались крестьянами-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собственниками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</a:t>
            </a:r>
            <a:r>
              <a:rPr lang="ru-RU" sz="2400" b="1" dirty="0" err="1" smtClean="0">
                <a:solidFill>
                  <a:schemeClr val="tx1"/>
                </a:solidFill>
              </a:rPr>
              <a:t>временнообязанное</a:t>
            </a:r>
            <a:r>
              <a:rPr lang="ru-RU" sz="2400" b="1" dirty="0" smtClean="0">
                <a:solidFill>
                  <a:schemeClr val="tx1"/>
                </a:solidFill>
              </a:rPr>
              <a:t> состояние крестьян могло продолжаться в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 течение 10 лет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9586" y="6396335"/>
            <a:ext cx="1017202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А, Б, В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16. Определите соответствие: год - реформа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1) 1864 г.               А) Крестьянская реформа   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2) 1870 г.               Б) Судебная реформа   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3) 1861 г.               В) Земская реформа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                                Г) Городская реформа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72330" y="1214422"/>
            <a:ext cx="1698798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1Б,В; 2Г; 3А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071678"/>
            <a:ext cx="9144000" cy="230832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17. С чьим именем связана внутренняя политика государства, названная  «диктатурой сердца»: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</a:t>
            </a:r>
            <a:r>
              <a:rPr lang="ru-RU" sz="2400" b="1" dirty="0" err="1" smtClean="0">
                <a:solidFill>
                  <a:schemeClr val="tx1"/>
                </a:solidFill>
              </a:rPr>
              <a:t>М.Т.Лорис-Меликова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Д.А.Милютина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Я.И.Ростовцева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В.Н.Панина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29652" y="3786190"/>
            <a:ext cx="370614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FF0000"/>
                </a:solidFill>
              </a:rPr>
              <a:t>17. С чьим именем связано проведение военной реформы при Александре </a:t>
            </a:r>
            <a:r>
              <a:rPr lang="en-US" sz="2400" b="1" i="1" dirty="0" smtClean="0">
                <a:solidFill>
                  <a:srgbClr val="FF0000"/>
                </a:solidFill>
              </a:rPr>
              <a:t>II</a:t>
            </a:r>
            <a:r>
              <a:rPr lang="ru-RU" sz="2400" b="1" i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А) Н.А.Милютина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Б) Д.А.Милютина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В) Я.И.Ростовцева</a:t>
            </a:r>
          </a:p>
          <a:p>
            <a:pPr marL="514350" indent="-514350"/>
            <a:r>
              <a:rPr lang="ru-RU" sz="2400" b="1" dirty="0" smtClean="0">
                <a:solidFill>
                  <a:schemeClr val="tx1"/>
                </a:solidFill>
              </a:rPr>
              <a:t>Г) В.Н.Панина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28" y="6143644"/>
            <a:ext cx="356188" cy="461665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1. Получение земли, строений и прочего   </a:t>
            </a:r>
          </a:p>
          <a:p>
            <a:r>
              <a:rPr lang="ru-RU" sz="2800" b="1" dirty="0" smtClean="0"/>
              <a:t>     во временное пользование.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138499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2. Обжалование решения суда в более высоком судебном органе с целью пересмотра этого решения.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357166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429264"/>
            <a:ext cx="6857430" cy="5232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3. Письмо монарха к подданному.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1239</Words>
  <Application>Microsoft Office PowerPoint</Application>
  <PresentationFormat>Экран (4:3)</PresentationFormat>
  <Paragraphs>589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k217</cp:lastModifiedBy>
  <cp:revision>121</cp:revision>
  <dcterms:modified xsi:type="dcterms:W3CDTF">2010-12-27T03:47:33Z</dcterms:modified>
</cp:coreProperties>
</file>