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9" r:id="rId2"/>
    <p:sldId id="260" r:id="rId3"/>
    <p:sldId id="261" r:id="rId4"/>
    <p:sldId id="262" r:id="rId5"/>
    <p:sldId id="263" r:id="rId6"/>
    <p:sldId id="264" r:id="rId7"/>
    <p:sldId id="257" r:id="rId8"/>
    <p:sldId id="266" r:id="rId9"/>
    <p:sldId id="267" r:id="rId10"/>
    <p:sldId id="269" r:id="rId11"/>
    <p:sldId id="270" r:id="rId12"/>
    <p:sldId id="272" r:id="rId13"/>
    <p:sldId id="271" r:id="rId14"/>
    <p:sldId id="273" r:id="rId15"/>
    <p:sldId id="27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5050"/>
    <a:srgbClr val="336600"/>
    <a:srgbClr val="FFFF66"/>
    <a:srgbClr val="FF0066"/>
    <a:srgbClr val="0066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E87D1-0288-4571-9745-40AFC9A1560C}" type="datetimeFigureOut">
              <a:rPr lang="ru-RU" smtClean="0"/>
              <a:pPr/>
              <a:t>02.12.2010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276C1-E064-4447-AFA3-BBFD074285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CA69-22FF-4189-A92C-4F10D3AAE58C}" type="datetimeFigureOut">
              <a:rPr lang="ru-RU" smtClean="0"/>
              <a:pPr/>
              <a:t>02.12.2010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D3198E-1192-4B1D-AC48-B14066D41E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CA69-22FF-4189-A92C-4F10D3AAE58C}" type="datetimeFigureOut">
              <a:rPr lang="ru-RU" smtClean="0"/>
              <a:pPr/>
              <a:t>02.12.2010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198E-1192-4B1D-AC48-B14066D41E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CA69-22FF-4189-A92C-4F10D3AAE58C}" type="datetimeFigureOut">
              <a:rPr lang="ru-RU" smtClean="0"/>
              <a:pPr/>
              <a:t>02.12.2010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198E-1192-4B1D-AC48-B14066D41E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CA69-22FF-4189-A92C-4F10D3AAE58C}" type="datetimeFigureOut">
              <a:rPr lang="ru-RU" smtClean="0"/>
              <a:pPr/>
              <a:t>02.12.2010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D3198E-1192-4B1D-AC48-B14066D41E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CA69-22FF-4189-A92C-4F10D3AAE58C}" type="datetimeFigureOut">
              <a:rPr lang="ru-RU" smtClean="0"/>
              <a:pPr/>
              <a:t>02.12.2010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198E-1192-4B1D-AC48-B14066D41EE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CA69-22FF-4189-A92C-4F10D3AAE58C}" type="datetimeFigureOut">
              <a:rPr lang="ru-RU" smtClean="0"/>
              <a:pPr/>
              <a:t>02.12.2010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198E-1192-4B1D-AC48-B14066D41E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CA69-22FF-4189-A92C-4F10D3AAE58C}" type="datetimeFigureOut">
              <a:rPr lang="ru-RU" smtClean="0"/>
              <a:pPr/>
              <a:t>02.12.2010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7D3198E-1192-4B1D-AC48-B14066D41EE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CA69-22FF-4189-A92C-4F10D3AAE58C}" type="datetimeFigureOut">
              <a:rPr lang="ru-RU" smtClean="0"/>
              <a:pPr/>
              <a:t>02.12.2010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198E-1192-4B1D-AC48-B14066D41E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CA69-22FF-4189-A92C-4F10D3AAE58C}" type="datetimeFigureOut">
              <a:rPr lang="ru-RU" smtClean="0"/>
              <a:pPr/>
              <a:t>02.12.2010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198E-1192-4B1D-AC48-B14066D41E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CA69-22FF-4189-A92C-4F10D3AAE58C}" type="datetimeFigureOut">
              <a:rPr lang="ru-RU" smtClean="0"/>
              <a:pPr/>
              <a:t>02.12.2010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198E-1192-4B1D-AC48-B14066D41E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CA69-22FF-4189-A92C-4F10D3AAE58C}" type="datetimeFigureOut">
              <a:rPr lang="ru-RU" smtClean="0"/>
              <a:pPr/>
              <a:t>02.12.2010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198E-1192-4B1D-AC48-B14066D41EE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F4CA69-22FF-4189-A92C-4F10D3AAE58C}" type="datetimeFigureOut">
              <a:rPr lang="ru-RU" smtClean="0"/>
              <a:pPr/>
              <a:t>02.12.2010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D3198E-1192-4B1D-AC48-B14066D41EE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23.wmf"/><Relationship Id="rId17" Type="http://schemas.openxmlformats.org/officeDocument/2006/relationships/image" Target="../media/image38.png"/><Relationship Id="rId2" Type="http://schemas.openxmlformats.org/officeDocument/2006/relationships/image" Target="../media/image24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100" y="1285860"/>
            <a:ext cx="7515895" cy="292895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96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Брейн-ринг</a:t>
            </a:r>
            <a:endParaRPr lang="ru-RU" sz="9600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285728"/>
            <a:ext cx="436497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33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Математическая викторина для 9 класса</a:t>
            </a:r>
            <a:endParaRPr lang="ru-RU" sz="1600" b="1" cap="all" spc="0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33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85794"/>
            <a:ext cx="8572559" cy="18904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Конкурс капитанов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RCTR5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071942"/>
            <a:ext cx="2071702" cy="2512625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0034" y="500042"/>
            <a:ext cx="8215370" cy="1214446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sz="4000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Monotype Corsiva" pitchFamily="66" charset="0"/>
              </a:rPr>
              <a:t>IV </a:t>
            </a:r>
            <a:r>
              <a:rPr kumimoji="0" lang="ru-RU" sz="4000" i="0" u="none" strike="noStrike" kern="1200" cap="all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тур</a:t>
            </a:r>
            <a:endParaRPr lang="ru-RU" sz="4000" cap="all" dirty="0" smtClean="0">
              <a:solidFill>
                <a:schemeClr val="tx2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Monotype Corsiva" pitchFamily="66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ru-RU" sz="4800" i="0" u="none" strike="noStrike" kern="1200" cap="all" spc="0" normalizeH="0" baseline="0" noProof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              </a:t>
            </a:r>
            <a:endParaRPr kumimoji="0" lang="ru-RU" sz="4800" i="0" u="none" strike="noStrike" kern="1200" cap="all" spc="0" normalizeH="0" baseline="0" noProof="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2910" y="1857364"/>
            <a:ext cx="764386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cap="all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Monotype Corsiva" pitchFamily="66" charset="0"/>
              </a:rPr>
              <a:t>**</a:t>
            </a:r>
            <a:r>
              <a:rPr lang="ru-RU" sz="8800" cap="all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Monotype Corsiva" pitchFamily="66" charset="0"/>
              </a:rPr>
              <a:t>Заморочки</a:t>
            </a:r>
            <a:endParaRPr lang="ru-RU" sz="8800" cap="all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8800" cap="all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Monotype Corsiva" pitchFamily="66" charset="0"/>
              </a:rPr>
              <a:t>  из бочки</a:t>
            </a:r>
            <a:r>
              <a:rPr lang="en-US" sz="8800" cap="all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Monotype Corsiva" pitchFamily="66" charset="0"/>
              </a:rPr>
              <a:t>**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7072362" cy="20002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4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1. Старинный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мебельный 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гарнитур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Monotype Corsiva"/>
            </a:endParaRPr>
          </a:p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Monotype Corsiva"/>
            </a:endParaRPr>
          </a:p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Monotype Corsiv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00174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336600"/>
                </a:solidFill>
                <a:latin typeface="Bookman Old Style" pitchFamily="18" charset="0"/>
              </a:rPr>
              <a:t>Расставьте 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336600"/>
                </a:solidFill>
                <a:latin typeface="Bookman Old Style" pitchFamily="18" charset="0"/>
              </a:rPr>
              <a:t>10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336600"/>
                </a:solidFill>
                <a:latin typeface="Bookman Old Style" pitchFamily="18" charset="0"/>
              </a:rPr>
              <a:t> стульев 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336600"/>
                </a:solidFill>
                <a:latin typeface="Bookman Old Style" pitchFamily="18" charset="0"/>
              </a:rPr>
              <a:t>вдоль стен квадратного зала так, чтобы у каждой стены стояло стульев поровну. Как это сделать?</a:t>
            </a:r>
            <a:endParaRPr lang="ru-RU" sz="2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336600"/>
              </a:solidFill>
              <a:latin typeface="Bookman Old Style" pitchFamily="18" charset="0"/>
            </a:endParaRPr>
          </a:p>
        </p:txBody>
      </p:sp>
      <p:pic>
        <p:nvPicPr>
          <p:cNvPr id="4" name="Picture 7" descr="CHAIR"/>
          <p:cNvPicPr>
            <a:picLocks noChangeAspect="1" noChangeArrowheads="1"/>
          </p:cNvPicPr>
          <p:nvPr/>
        </p:nvPicPr>
        <p:blipFill>
          <a:blip r:embed="rId2" cstate="print"/>
          <a:srcRect t="20243"/>
          <a:stretch>
            <a:fillRect/>
          </a:stretch>
        </p:blipFill>
        <p:spPr bwMode="auto">
          <a:xfrm>
            <a:off x="214282" y="2928934"/>
            <a:ext cx="1463675" cy="2814633"/>
          </a:xfrm>
          <a:prstGeom prst="rect">
            <a:avLst/>
          </a:prstGeom>
          <a:noFill/>
        </p:spPr>
      </p:pic>
      <p:pic>
        <p:nvPicPr>
          <p:cNvPr id="5" name="Picture 7" descr="CHAIR"/>
          <p:cNvPicPr>
            <a:picLocks noChangeAspect="1" noChangeArrowheads="1"/>
          </p:cNvPicPr>
          <p:nvPr/>
        </p:nvPicPr>
        <p:blipFill>
          <a:blip r:embed="rId2" cstate="print"/>
          <a:srcRect t="20243"/>
          <a:stretch>
            <a:fillRect/>
          </a:stretch>
        </p:blipFill>
        <p:spPr bwMode="auto">
          <a:xfrm>
            <a:off x="857224" y="3214686"/>
            <a:ext cx="1463675" cy="2814633"/>
          </a:xfrm>
          <a:prstGeom prst="rect">
            <a:avLst/>
          </a:prstGeom>
          <a:noFill/>
        </p:spPr>
      </p:pic>
      <p:pic>
        <p:nvPicPr>
          <p:cNvPr id="6" name="Picture 7" descr="CHAIR"/>
          <p:cNvPicPr>
            <a:picLocks noChangeAspect="1" noChangeArrowheads="1"/>
          </p:cNvPicPr>
          <p:nvPr/>
        </p:nvPicPr>
        <p:blipFill>
          <a:blip r:embed="rId2" cstate="print"/>
          <a:srcRect t="20243"/>
          <a:stretch>
            <a:fillRect/>
          </a:stretch>
        </p:blipFill>
        <p:spPr bwMode="auto">
          <a:xfrm>
            <a:off x="1571604" y="3286124"/>
            <a:ext cx="1463675" cy="2814633"/>
          </a:xfrm>
          <a:prstGeom prst="rect">
            <a:avLst/>
          </a:prstGeom>
          <a:noFill/>
        </p:spPr>
      </p:pic>
      <p:pic>
        <p:nvPicPr>
          <p:cNvPr id="7" name="Picture 7" descr="CHAIR"/>
          <p:cNvPicPr>
            <a:picLocks noChangeAspect="1" noChangeArrowheads="1"/>
          </p:cNvPicPr>
          <p:nvPr/>
        </p:nvPicPr>
        <p:blipFill>
          <a:blip r:embed="rId2" cstate="print"/>
          <a:srcRect t="20243"/>
          <a:stretch>
            <a:fillRect/>
          </a:stretch>
        </p:blipFill>
        <p:spPr bwMode="auto">
          <a:xfrm>
            <a:off x="2357422" y="3571876"/>
            <a:ext cx="1463675" cy="2814633"/>
          </a:xfrm>
          <a:prstGeom prst="rect">
            <a:avLst/>
          </a:prstGeom>
          <a:noFill/>
        </p:spPr>
      </p:pic>
      <p:pic>
        <p:nvPicPr>
          <p:cNvPr id="8" name="Picture 7" descr="CHAIR"/>
          <p:cNvPicPr>
            <a:picLocks noChangeAspect="1" noChangeArrowheads="1"/>
          </p:cNvPicPr>
          <p:nvPr/>
        </p:nvPicPr>
        <p:blipFill>
          <a:blip r:embed="rId2" cstate="print"/>
          <a:srcRect t="20243"/>
          <a:stretch>
            <a:fillRect/>
          </a:stretch>
        </p:blipFill>
        <p:spPr bwMode="auto">
          <a:xfrm>
            <a:off x="3214678" y="3714752"/>
            <a:ext cx="1463675" cy="2814633"/>
          </a:xfrm>
          <a:prstGeom prst="rect">
            <a:avLst/>
          </a:prstGeom>
          <a:noFill/>
        </p:spPr>
      </p:pic>
      <p:pic>
        <p:nvPicPr>
          <p:cNvPr id="9" name="Picture 7" descr="CHAIR"/>
          <p:cNvPicPr>
            <a:picLocks noChangeAspect="1" noChangeArrowheads="1"/>
          </p:cNvPicPr>
          <p:nvPr/>
        </p:nvPicPr>
        <p:blipFill>
          <a:blip r:embed="rId2" cstate="print"/>
          <a:srcRect t="20243"/>
          <a:stretch>
            <a:fillRect/>
          </a:stretch>
        </p:blipFill>
        <p:spPr bwMode="auto">
          <a:xfrm>
            <a:off x="4143372" y="3714752"/>
            <a:ext cx="1463675" cy="2814633"/>
          </a:xfrm>
          <a:prstGeom prst="rect">
            <a:avLst/>
          </a:prstGeom>
          <a:noFill/>
        </p:spPr>
      </p:pic>
      <p:pic>
        <p:nvPicPr>
          <p:cNvPr id="10" name="Picture 7" descr="CHAIR"/>
          <p:cNvPicPr>
            <a:picLocks noChangeAspect="1" noChangeArrowheads="1"/>
          </p:cNvPicPr>
          <p:nvPr/>
        </p:nvPicPr>
        <p:blipFill>
          <a:blip r:embed="rId2" cstate="print"/>
          <a:srcRect t="20243"/>
          <a:stretch>
            <a:fillRect/>
          </a:stretch>
        </p:blipFill>
        <p:spPr bwMode="auto">
          <a:xfrm>
            <a:off x="5072066" y="3571876"/>
            <a:ext cx="1463675" cy="2814633"/>
          </a:xfrm>
          <a:prstGeom prst="rect">
            <a:avLst/>
          </a:prstGeom>
          <a:noFill/>
        </p:spPr>
      </p:pic>
      <p:pic>
        <p:nvPicPr>
          <p:cNvPr id="11" name="Picture 7" descr="CHAIR"/>
          <p:cNvPicPr>
            <a:picLocks noChangeAspect="1" noChangeArrowheads="1"/>
          </p:cNvPicPr>
          <p:nvPr/>
        </p:nvPicPr>
        <p:blipFill>
          <a:blip r:embed="rId2" cstate="print"/>
          <a:srcRect t="20243"/>
          <a:stretch>
            <a:fillRect/>
          </a:stretch>
        </p:blipFill>
        <p:spPr bwMode="auto">
          <a:xfrm>
            <a:off x="6000760" y="3357562"/>
            <a:ext cx="1463675" cy="2814633"/>
          </a:xfrm>
          <a:prstGeom prst="rect">
            <a:avLst/>
          </a:prstGeom>
          <a:noFill/>
        </p:spPr>
      </p:pic>
      <p:pic>
        <p:nvPicPr>
          <p:cNvPr id="12" name="Picture 7" descr="CHAIR"/>
          <p:cNvPicPr>
            <a:picLocks noChangeAspect="1" noChangeArrowheads="1"/>
          </p:cNvPicPr>
          <p:nvPr/>
        </p:nvPicPr>
        <p:blipFill>
          <a:blip r:embed="rId2" cstate="print"/>
          <a:srcRect t="20243"/>
          <a:stretch>
            <a:fillRect/>
          </a:stretch>
        </p:blipFill>
        <p:spPr bwMode="auto">
          <a:xfrm>
            <a:off x="7000892" y="3143248"/>
            <a:ext cx="1463675" cy="2814633"/>
          </a:xfrm>
          <a:prstGeom prst="rect">
            <a:avLst/>
          </a:prstGeom>
          <a:noFill/>
        </p:spPr>
      </p:pic>
      <p:pic>
        <p:nvPicPr>
          <p:cNvPr id="13" name="Picture 7" descr="CHAIR"/>
          <p:cNvPicPr>
            <a:picLocks noChangeAspect="1" noChangeArrowheads="1"/>
          </p:cNvPicPr>
          <p:nvPr/>
        </p:nvPicPr>
        <p:blipFill>
          <a:blip r:embed="rId2" cstate="print"/>
          <a:srcRect t="20243"/>
          <a:stretch>
            <a:fillRect/>
          </a:stretch>
        </p:blipFill>
        <p:spPr bwMode="auto">
          <a:xfrm>
            <a:off x="7858148" y="2928934"/>
            <a:ext cx="1463675" cy="2814633"/>
          </a:xfrm>
          <a:prstGeom prst="rect">
            <a:avLst/>
          </a:prstGeom>
          <a:noFill/>
        </p:spPr>
      </p:pic>
      <p:grpSp>
        <p:nvGrpSpPr>
          <p:cNvPr id="14" name="Group 31"/>
          <p:cNvGrpSpPr>
            <a:grpSpLocks/>
          </p:cNvGrpSpPr>
          <p:nvPr/>
        </p:nvGrpSpPr>
        <p:grpSpPr bwMode="auto">
          <a:xfrm>
            <a:off x="1500166" y="500042"/>
            <a:ext cx="6500858" cy="5929354"/>
            <a:chOff x="4422" y="2568"/>
            <a:chExt cx="1180" cy="1225"/>
          </a:xfrm>
        </p:grpSpPr>
        <p:sp>
          <p:nvSpPr>
            <p:cNvPr id="15" name="Rectangle 30"/>
            <p:cNvSpPr>
              <a:spLocks noChangeArrowheads="1"/>
            </p:cNvSpPr>
            <p:nvPr/>
          </p:nvSpPr>
          <p:spPr bwMode="auto">
            <a:xfrm>
              <a:off x="4422" y="2568"/>
              <a:ext cx="1180" cy="1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" name="Group 18"/>
            <p:cNvGrpSpPr>
              <a:grpSpLocks/>
            </p:cNvGrpSpPr>
            <p:nvPr/>
          </p:nvGrpSpPr>
          <p:grpSpPr bwMode="auto">
            <a:xfrm>
              <a:off x="4558" y="2750"/>
              <a:ext cx="864" cy="864"/>
              <a:chOff x="2306" y="2745"/>
              <a:chExt cx="3600" cy="3702"/>
            </a:xfrm>
          </p:grpSpPr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2306" y="2745"/>
                <a:ext cx="3600" cy="370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Oval 20"/>
              <p:cNvSpPr>
                <a:spLocks noChangeArrowheads="1"/>
              </p:cNvSpPr>
              <p:nvPr/>
            </p:nvSpPr>
            <p:spPr bwMode="auto">
              <a:xfrm>
                <a:off x="2606" y="3053"/>
                <a:ext cx="300" cy="30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Oval 21"/>
              <p:cNvSpPr>
                <a:spLocks noChangeArrowheads="1"/>
              </p:cNvSpPr>
              <p:nvPr/>
            </p:nvSpPr>
            <p:spPr bwMode="auto">
              <a:xfrm>
                <a:off x="4106" y="3053"/>
                <a:ext cx="300" cy="30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Oval 22"/>
              <p:cNvSpPr>
                <a:spLocks noChangeArrowheads="1"/>
              </p:cNvSpPr>
              <p:nvPr/>
            </p:nvSpPr>
            <p:spPr bwMode="auto">
              <a:xfrm>
                <a:off x="5306" y="3053"/>
                <a:ext cx="300" cy="30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Oval 23"/>
              <p:cNvSpPr>
                <a:spLocks noChangeArrowheads="1"/>
              </p:cNvSpPr>
              <p:nvPr/>
            </p:nvSpPr>
            <p:spPr bwMode="auto">
              <a:xfrm>
                <a:off x="2606" y="3670"/>
                <a:ext cx="300" cy="30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Oval 24"/>
              <p:cNvSpPr>
                <a:spLocks noChangeArrowheads="1"/>
              </p:cNvSpPr>
              <p:nvPr/>
            </p:nvSpPr>
            <p:spPr bwMode="auto">
              <a:xfrm>
                <a:off x="2606" y="4287"/>
                <a:ext cx="300" cy="30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Oval 25"/>
              <p:cNvSpPr>
                <a:spLocks noChangeArrowheads="1"/>
              </p:cNvSpPr>
              <p:nvPr/>
            </p:nvSpPr>
            <p:spPr bwMode="auto">
              <a:xfrm>
                <a:off x="3468" y="5780"/>
                <a:ext cx="300" cy="30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Oval 26"/>
              <p:cNvSpPr>
                <a:spLocks noChangeArrowheads="1"/>
              </p:cNvSpPr>
              <p:nvPr/>
            </p:nvSpPr>
            <p:spPr bwMode="auto">
              <a:xfrm>
                <a:off x="4106" y="5830"/>
                <a:ext cx="300" cy="30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Oval 27"/>
              <p:cNvSpPr>
                <a:spLocks noChangeArrowheads="1"/>
              </p:cNvSpPr>
              <p:nvPr/>
            </p:nvSpPr>
            <p:spPr bwMode="auto">
              <a:xfrm>
                <a:off x="4706" y="5830"/>
                <a:ext cx="300" cy="30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Oval 28"/>
              <p:cNvSpPr>
                <a:spLocks noChangeArrowheads="1"/>
              </p:cNvSpPr>
              <p:nvPr/>
            </p:nvSpPr>
            <p:spPr bwMode="auto">
              <a:xfrm>
                <a:off x="5306" y="4287"/>
                <a:ext cx="300" cy="30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Oval 29"/>
              <p:cNvSpPr>
                <a:spLocks noChangeArrowheads="1"/>
              </p:cNvSpPr>
              <p:nvPr/>
            </p:nvSpPr>
            <p:spPr bwMode="auto">
              <a:xfrm>
                <a:off x="5306" y="3670"/>
                <a:ext cx="300" cy="30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285860"/>
            <a:ext cx="51435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336600"/>
                </a:solidFill>
                <a:latin typeface="Bookman Old Style" pitchFamily="18" charset="0"/>
              </a:rPr>
              <a:t>Два бизнесмена решили как-то купить почтовую марку. Но одному не хватило 2 тысяч, другому – 1400 долларов. Когда же они сложили вместе имеющиеся у них деньги, то оказалось, что им не хватает еще 400 долларов. Сколько стоит марка? </a:t>
            </a:r>
            <a:endParaRPr lang="ru-RU" sz="2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336600"/>
              </a:solidFill>
              <a:latin typeface="Bookman Old Style" pitchFamily="18" charset="0"/>
            </a:endParaRPr>
          </a:p>
        </p:txBody>
      </p:sp>
      <p:pic>
        <p:nvPicPr>
          <p:cNvPr id="3" name="Picture 16" descr="COBJ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57298"/>
            <a:ext cx="4572000" cy="36369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2.  ПОЧТОВАЯ       МАРКА</a:t>
            </a:r>
            <a:endParaRPr lang="ru-RU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Monotype Corsiva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4714876" y="4714884"/>
            <a:ext cx="2736850" cy="18716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WordArt 18"/>
          <p:cNvSpPr>
            <a:spLocks noChangeArrowheads="1" noChangeShapeType="1" noTextEdit="1"/>
          </p:cNvSpPr>
          <p:nvPr/>
        </p:nvSpPr>
        <p:spPr bwMode="auto">
          <a:xfrm>
            <a:off x="5000628" y="5072074"/>
            <a:ext cx="22002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3 тыс.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долларов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Мои документы\Мои рисунки\MP Navigator\2010_12_02\IMG.jpg"/>
          <p:cNvPicPr>
            <a:picLocks noChangeAspect="1" noChangeArrowheads="1"/>
          </p:cNvPicPr>
          <p:nvPr/>
        </p:nvPicPr>
        <p:blipFill>
          <a:blip r:embed="rId2" cstate="print"/>
          <a:srcRect l="6525" t="61039" r="54682" b="9525"/>
          <a:stretch>
            <a:fillRect/>
          </a:stretch>
        </p:blipFill>
        <p:spPr bwMode="auto">
          <a:xfrm>
            <a:off x="4572000" y="1071546"/>
            <a:ext cx="4143404" cy="4429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3</a:t>
            </a:r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.  Сокровища капитана Флинта</a:t>
            </a:r>
            <a:endParaRPr lang="ru-RU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Monotype Corsiv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000108"/>
            <a:ext cx="42148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Имеется 10 мешков с монетами, в девяти из них настоящие монеты по 10г каждая, а в одном фальшивые, по 9 г каждая. Есть весы, показывающие общий вес монет. Как за одно взвешивание найти, в каком мешке фальшивые монеты?</a:t>
            </a:r>
            <a:endParaRPr lang="ru-RU" sz="2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Блок-схема: карточка 4"/>
          <p:cNvSpPr/>
          <p:nvPr/>
        </p:nvSpPr>
        <p:spPr>
          <a:xfrm>
            <a:off x="2571736" y="4214818"/>
            <a:ext cx="6215106" cy="2161994"/>
          </a:xfrm>
          <a:prstGeom prst="flowChartPunchedCard">
            <a:avLst/>
          </a:prstGeom>
          <a:gradFill flip="none" rotWithShape="1">
            <a:gsLst>
              <a:gs pos="0">
                <a:schemeClr val="accent4">
                  <a:tint val="30000"/>
                  <a:satMod val="250000"/>
                </a:schemeClr>
              </a:gs>
              <a:gs pos="72000">
                <a:schemeClr val="accent4">
                  <a:tint val="75000"/>
                  <a:satMod val="210000"/>
                </a:schemeClr>
              </a:gs>
              <a:gs pos="100000">
                <a:schemeClr val="accent4">
                  <a:tint val="85000"/>
                  <a:satMod val="21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Взять из первого мешка одну монету, из второго – две … из десятого – 10. Разница в весе покажет в каком мешке фальшивая монета.</a:t>
            </a:r>
            <a:endParaRPr lang="ru-RU" sz="24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7476" y="500042"/>
            <a:ext cx="2675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3.Кузнецы. </a:t>
            </a:r>
            <a:endParaRPr lang="ru-RU" sz="4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Monotype Corsiv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1357298"/>
            <a:ext cx="3857652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Разрежьте подкову двумя прямыми на шесть частей</a:t>
            </a:r>
            <a:r>
              <a:rPr lang="ru-RU" sz="32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.</a:t>
            </a:r>
            <a:endParaRPr lang="ru-RU" sz="32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5357818" y="1428736"/>
            <a:ext cx="2500330" cy="4429156"/>
          </a:xfrm>
          <a:prstGeom prst="blockArc">
            <a:avLst>
              <a:gd name="adj1" fmla="val 6538388"/>
              <a:gd name="adj2" fmla="val 4291006"/>
              <a:gd name="adj3" fmla="val 21544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00628" y="1857364"/>
            <a:ext cx="3643338" cy="18573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929190" y="2500306"/>
            <a:ext cx="3571900" cy="257176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CRCTR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7158" y="2928934"/>
            <a:ext cx="1514475" cy="321151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Мои документы\Мои рисунки\Коллекция анимашек\blest4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70110">
            <a:off x="5903438" y="3283236"/>
            <a:ext cx="2786082" cy="3201550"/>
          </a:xfrm>
          <a:prstGeom prst="rect">
            <a:avLst/>
          </a:prstGeom>
          <a:noFill/>
        </p:spPr>
      </p:pic>
      <p:pic>
        <p:nvPicPr>
          <p:cNvPr id="4" name="Picture 2" descr="C:\Documents and Settings\user\Мои документы\Мои рисунки\Коллекция анимашек\blest4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6726">
            <a:off x="383215" y="3172493"/>
            <a:ext cx="2928958" cy="3365733"/>
          </a:xfrm>
          <a:prstGeom prst="rect">
            <a:avLst/>
          </a:prstGeom>
          <a:noFill/>
        </p:spPr>
      </p:pic>
      <p:pic>
        <p:nvPicPr>
          <p:cNvPr id="5" name="Picture 7" descr="C:\Documents and Settings\user\Мои документы\Мои рисунки\Коллекция анимашек\dis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29" y="3500438"/>
            <a:ext cx="2527864" cy="3071834"/>
          </a:xfrm>
          <a:prstGeom prst="rect">
            <a:avLst/>
          </a:prstGeom>
          <a:noFill/>
        </p:spPr>
      </p:pic>
      <p:pic>
        <p:nvPicPr>
          <p:cNvPr id="6" name="Picture 6" descr="C:\Documents and Settings\user\Мои документы\Мои рисунки\Коллекция анимашек\blest103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51401">
            <a:off x="-14452" y="152747"/>
            <a:ext cx="2428892" cy="1973475"/>
          </a:xfrm>
          <a:prstGeom prst="rect">
            <a:avLst/>
          </a:prstGeom>
          <a:noFill/>
        </p:spPr>
      </p:pic>
      <p:pic>
        <p:nvPicPr>
          <p:cNvPr id="7" name="Picture 6" descr="C:\Documents and Settings\user\Мои документы\Мои рисунки\Коллекция анимашек\blest103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83705">
            <a:off x="6475473" y="193757"/>
            <a:ext cx="2373939" cy="19288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14414" y="1142984"/>
            <a:ext cx="654057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Поздравляем </a:t>
            </a:r>
          </a:p>
          <a:p>
            <a:pPr algn="ctr"/>
            <a:r>
              <a:rPr lang="ru-RU" sz="9600" b="1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Победителей!</a:t>
            </a:r>
            <a:endParaRPr lang="ru-RU" sz="9600" b="1" cap="none" spc="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00034" y="1071546"/>
            <a:ext cx="8072494" cy="309086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	</a:t>
            </a: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«</a:t>
            </a: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Предмет математики столь серьёзен, что не следует упускать ни одной возможности сделать его более занимательным».</a:t>
            </a: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Блез Паскаль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072494" cy="43704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Правила игры:</a:t>
            </a:r>
          </a:p>
          <a:p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24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За каждый правильный ответ команда получает 1 бал.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Если команда дала неправильный ответ, то вторая команда может ответить на этот вопрос и заработать 1 балл.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На обдумывание вопроса дается </a:t>
            </a:r>
            <a:r>
              <a:rPr lang="ru-RU" sz="24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5 - 10</a:t>
            </a:r>
            <a:r>
              <a:rPr lang="ru-RU" sz="24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</a:t>
            </a:r>
            <a:r>
              <a:rPr lang="ru-RU" sz="24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После проведения игры команда, набравшая больше очков объявляется победителем.</a:t>
            </a:r>
            <a:endParaRPr lang="ru-RU" sz="2400" b="1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ev_tolstoy"/>
          <p:cNvPicPr>
            <a:picLocks noChangeAspect="1" noChangeArrowheads="1"/>
          </p:cNvPicPr>
          <p:nvPr/>
        </p:nvPicPr>
        <p:blipFill>
          <a:blip r:embed="rId3" cstate="print"/>
          <a:srcRect t="1169"/>
          <a:stretch>
            <a:fillRect/>
          </a:stretch>
        </p:blipFill>
        <p:spPr bwMode="auto">
          <a:xfrm>
            <a:off x="214282" y="2071678"/>
            <a:ext cx="2709164" cy="35004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128484" y="2071678"/>
          <a:ext cx="2890766" cy="3643338"/>
        </p:xfrm>
        <a:graphic>
          <a:graphicData uri="http://schemas.openxmlformats.org/presentationml/2006/ole">
            <p:oleObj spid="_x0000_s1026" r:id="rId4" imgW="3352381" imgH="4001058" progId="">
              <p:embed/>
            </p:oleObj>
          </a:graphicData>
        </a:graphic>
      </p:graphicFrame>
      <p:pic>
        <p:nvPicPr>
          <p:cNvPr id="4" name="Picture 8" descr="Пушкин"/>
          <p:cNvPicPr>
            <a:picLocks noChangeAspect="1" noChangeArrowheads="1"/>
          </p:cNvPicPr>
          <p:nvPr/>
        </p:nvPicPr>
        <p:blipFill>
          <a:blip r:embed="rId5" cstate="print">
            <a:lum contrast="42000"/>
          </a:blip>
          <a:srcRect/>
          <a:stretch>
            <a:fillRect/>
          </a:stretch>
        </p:blipFill>
        <p:spPr bwMode="auto">
          <a:xfrm>
            <a:off x="6215074" y="2071678"/>
            <a:ext cx="2781506" cy="35521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0034" y="142852"/>
            <a:ext cx="8229600" cy="13684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all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I</a:t>
            </a:r>
            <a:r>
              <a:rPr kumimoji="0" lang="ru-RU" sz="4000" i="0" u="none" strike="noStrike" kern="1200" cap="all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тур</a:t>
            </a:r>
            <a:r>
              <a:rPr kumimoji="0" lang="ru-RU" sz="4000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4000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en-US" sz="5400" i="0" u="none" strike="noStrike" kern="1200" cap="all" spc="0" normalizeH="0" baseline="0" noProof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**</a:t>
            </a:r>
            <a:r>
              <a:rPr kumimoji="0" lang="ru-RU" sz="5400" i="0" u="none" strike="noStrike" kern="1200" cap="all" spc="0" normalizeH="0" baseline="0" noProof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1 задание</a:t>
            </a:r>
            <a:r>
              <a:rPr kumimoji="0" lang="en-US" sz="5400" i="0" u="none" strike="noStrike" kern="1200" cap="all" spc="0" normalizeH="0" baseline="0" noProof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**</a:t>
            </a:r>
            <a:r>
              <a:rPr kumimoji="0" lang="ru-RU" sz="5400" i="0" u="none" strike="noStrike" kern="1200" cap="all" spc="0" normalizeH="0" baseline="0" noProof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              </a:t>
            </a:r>
            <a:endParaRPr kumimoji="0" lang="ru-RU" sz="5400" i="0" u="none" strike="noStrike" kern="1200" cap="all" spc="0" normalizeH="0" baseline="0" noProof="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5786454"/>
            <a:ext cx="8715436" cy="6937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Л.Н.Толстой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М.В.Ломоносов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А.С.Пушкин</a:t>
            </a:r>
            <a:endParaRPr kumimoji="0" lang="ru-RU" sz="3200" b="1" i="0" u="none" strike="noStrike" kern="1200" cap="none" spc="0" normalizeH="0" baseline="0" noProof="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500034" y="1500174"/>
            <a:ext cx="82296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1                       2                    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      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3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00"/>
                            </p:stCondLst>
                            <p:childTnLst>
                              <p:par>
                                <p:cTn id="3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0034" y="142852"/>
            <a:ext cx="8229600" cy="13684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all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I</a:t>
            </a:r>
            <a:r>
              <a:rPr kumimoji="0" lang="ru-RU" sz="4000" i="0" u="none" strike="noStrike" kern="1200" cap="all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тур</a:t>
            </a:r>
            <a:r>
              <a:rPr kumimoji="0" lang="ru-RU" sz="4000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4000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en-US" sz="5400" i="0" u="none" strike="noStrike" kern="1200" cap="all" spc="0" normalizeH="0" baseline="0" noProof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**</a:t>
            </a:r>
            <a:r>
              <a:rPr lang="ru-RU" sz="5400" cap="all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Monotype Corsiva" pitchFamily="66" charset="0"/>
                <a:ea typeface="+mj-ea"/>
                <a:cs typeface="+mj-cs"/>
              </a:rPr>
              <a:t>2</a:t>
            </a:r>
            <a:r>
              <a:rPr kumimoji="0" lang="ru-RU" sz="5400" i="0" u="none" strike="noStrike" kern="1200" cap="all" spc="0" normalizeH="0" baseline="0" noProof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задание</a:t>
            </a:r>
            <a:r>
              <a:rPr kumimoji="0" lang="en-US" sz="5400" i="0" u="none" strike="noStrike" kern="1200" cap="all" spc="0" normalizeH="0" baseline="0" noProof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**</a:t>
            </a:r>
            <a:r>
              <a:rPr kumimoji="0" lang="ru-RU" sz="5400" i="0" u="none" strike="noStrike" kern="1200" cap="all" spc="0" normalizeH="0" baseline="0" noProof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              </a:t>
            </a:r>
            <a:endParaRPr kumimoji="0" lang="ru-RU" sz="5400" i="0" u="none" strike="noStrike" kern="1200" cap="all" spc="0" normalizeH="0" baseline="0" noProof="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571612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Областью определения всех данных выражений является множество  всех действительных чисел. Согласны ли вы с этим утверждением?</a:t>
            </a:r>
            <a:endParaRPr lang="ru-RU" sz="2400" b="1" i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1000100" y="3071810"/>
            <a:ext cx="1288049" cy="1214446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786322"/>
            <a:ext cx="1803810" cy="714380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3214686"/>
            <a:ext cx="1568654" cy="738190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3143248"/>
            <a:ext cx="1794662" cy="71438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500569"/>
            <a:ext cx="1214446" cy="1290349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500570"/>
            <a:ext cx="1714512" cy="1378333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2524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321468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1.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485776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4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8926" y="478632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5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0760" y="485776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6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9322" y="328612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3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488" y="328612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2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3" name="Picture 13" descr="05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3" y="214291"/>
            <a:ext cx="815662" cy="114300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5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250"/>
                            </p:stCondLst>
                            <p:childTnLst>
                              <p:par>
                                <p:cTn id="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5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250"/>
                            </p:stCondLst>
                            <p:childTnLst>
                              <p:par>
                                <p:cTn id="7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75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0034" y="142852"/>
            <a:ext cx="8229600" cy="13684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all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I</a:t>
            </a:r>
            <a:r>
              <a:rPr kumimoji="0" lang="ru-RU" sz="4000" i="0" u="none" strike="noStrike" kern="1200" cap="all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тур</a:t>
            </a:r>
            <a:r>
              <a:rPr kumimoji="0" lang="ru-RU" sz="4000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4000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en-US" sz="5400" i="0" u="none" strike="noStrike" kern="1200" cap="all" spc="0" normalizeH="0" baseline="0" noProof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**</a:t>
            </a:r>
            <a:r>
              <a:rPr lang="ru-RU" sz="5400" cap="all" noProof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Monotype Corsiva" pitchFamily="66" charset="0"/>
                <a:ea typeface="+mj-ea"/>
                <a:cs typeface="+mj-cs"/>
              </a:rPr>
              <a:t>3</a:t>
            </a:r>
            <a:r>
              <a:rPr kumimoji="0" lang="ru-RU" sz="5400" i="0" u="none" strike="noStrike" kern="1200" cap="all" spc="0" normalizeH="0" baseline="0" noProof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задание</a:t>
            </a:r>
            <a:r>
              <a:rPr kumimoji="0" lang="en-US" sz="5400" i="0" u="none" strike="noStrike" kern="1200" cap="all" spc="0" normalizeH="0" baseline="0" noProof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**</a:t>
            </a:r>
            <a:r>
              <a:rPr kumimoji="0" lang="ru-RU" sz="5400" i="0" u="none" strike="noStrike" kern="1200" cap="all" spc="0" normalizeH="0" baseline="0" noProof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              </a:t>
            </a:r>
            <a:endParaRPr kumimoji="0" lang="ru-RU" sz="5400" i="0" u="none" strike="noStrike" kern="1200" cap="all" spc="0" normalizeH="0" baseline="0" noProof="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571612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Верно ли, что графики всех предложенных функций расположены в </a:t>
            </a:r>
            <a:r>
              <a:rPr lang="en-US" sz="2400" b="1" i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I </a:t>
            </a:r>
            <a:r>
              <a:rPr lang="ru-RU" sz="2400" b="1" i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и </a:t>
            </a:r>
            <a:r>
              <a:rPr lang="en-US" sz="2400" b="1" i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400" b="1" i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II </a:t>
            </a:r>
            <a:r>
              <a:rPr lang="ru-RU" sz="2400" b="1" i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координатных четвертях?</a:t>
            </a:r>
            <a:endParaRPr lang="ru-RU" sz="2400" b="1" i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2428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smtClean="0">
                <a:ln>
                  <a:noFill/>
                </a:ln>
                <a:solidFill>
                  <a:srgbClr val="262626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ectangle 38"/>
          <p:cNvSpPr>
            <a:spLocks noChangeArrowheads="1"/>
          </p:cNvSpPr>
          <p:nvPr/>
        </p:nvSpPr>
        <p:spPr bwMode="auto">
          <a:xfrm>
            <a:off x="857224" y="4786322"/>
            <a:ext cx="2357453" cy="1571635"/>
          </a:xfrm>
          <a:prstGeom prst="rect">
            <a:avLst/>
          </a:prstGeom>
          <a:solidFill>
            <a:srgbClr val="FF00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5143512"/>
            <a:ext cx="2257425" cy="876300"/>
          </a:xfrm>
          <a:prstGeom prst="rect">
            <a:avLst/>
          </a:prstGeom>
          <a:noFill/>
        </p:spPr>
      </p:pic>
      <p:sp>
        <p:nvSpPr>
          <p:cNvPr id="23" name="Rectangle 38"/>
          <p:cNvSpPr>
            <a:spLocks noChangeArrowheads="1"/>
          </p:cNvSpPr>
          <p:nvPr/>
        </p:nvSpPr>
        <p:spPr bwMode="auto">
          <a:xfrm>
            <a:off x="857225" y="2857497"/>
            <a:ext cx="2428892" cy="15001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3143248"/>
            <a:ext cx="1981200" cy="876300"/>
          </a:xfrm>
          <a:prstGeom prst="rect">
            <a:avLst/>
          </a:prstGeom>
          <a:noFill/>
        </p:spPr>
      </p:pic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5500694" y="2786059"/>
            <a:ext cx="2428892" cy="1571636"/>
          </a:xfrm>
          <a:prstGeom prst="rect">
            <a:avLst/>
          </a:prstGeom>
          <a:solidFill>
            <a:srgbClr val="FF5050"/>
          </a:soli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Rectangle 38"/>
          <p:cNvSpPr>
            <a:spLocks noChangeArrowheads="1"/>
          </p:cNvSpPr>
          <p:nvPr/>
        </p:nvSpPr>
        <p:spPr bwMode="auto">
          <a:xfrm>
            <a:off x="5500694" y="4714884"/>
            <a:ext cx="2470149" cy="1543049"/>
          </a:xfrm>
          <a:prstGeom prst="rect">
            <a:avLst/>
          </a:prstGeom>
          <a:solidFill>
            <a:srgbClr val="FFFF00"/>
          </a:soli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143248"/>
            <a:ext cx="1724025" cy="876300"/>
          </a:xfrm>
          <a:prstGeom prst="rect">
            <a:avLst/>
          </a:prstGeom>
          <a:noFill/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5000636"/>
            <a:ext cx="2247900" cy="876300"/>
          </a:xfrm>
          <a:prstGeom prst="rect">
            <a:avLst/>
          </a:prstGeom>
          <a:noFill/>
        </p:spPr>
      </p:pic>
      <p:pic>
        <p:nvPicPr>
          <p:cNvPr id="29" name="Picture 13" descr="05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85728"/>
            <a:ext cx="804326" cy="1127123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 animBg="1"/>
      <p:bldP spid="23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и8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9" y="2711550"/>
            <a:ext cx="3071834" cy="3865455"/>
          </a:xfrm>
          <a:prstGeom prst="rect">
            <a:avLst/>
          </a:prstGeom>
          <a:noFill/>
        </p:spPr>
      </p:pic>
      <p:pic>
        <p:nvPicPr>
          <p:cNvPr id="3" name="Picture 9" descr="и8 4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1" y="2643182"/>
            <a:ext cx="3428999" cy="4000499"/>
          </a:xfrm>
          <a:prstGeom prst="rect">
            <a:avLst/>
          </a:prstGeom>
          <a:noFill/>
        </p:spPr>
      </p:pic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3643306" y="4429132"/>
            <a:ext cx="1857388" cy="1260475"/>
          </a:xfrm>
          <a:prstGeom prst="leftRightArrow">
            <a:avLst>
              <a:gd name="adj1" fmla="val 50000"/>
              <a:gd name="adj2" fmla="val 25693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WordArt 23"/>
          <p:cNvSpPr>
            <a:spLocks noChangeArrowheads="1" noChangeShapeType="1" noTextEdit="1"/>
          </p:cNvSpPr>
          <p:nvPr/>
        </p:nvSpPr>
        <p:spPr bwMode="auto">
          <a:xfrm>
            <a:off x="6102350" y="2071678"/>
            <a:ext cx="2470178" cy="77312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82192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5050"/>
                </a:solidFill>
                <a:latin typeface="Times New Roman Math"/>
              </a:rPr>
              <a:t>? ? ?</a:t>
            </a:r>
          </a:p>
        </p:txBody>
      </p:sp>
      <p:sp>
        <p:nvSpPr>
          <p:cNvPr id="7" name="WordArt 21"/>
          <p:cNvSpPr>
            <a:spLocks noChangeArrowheads="1" noChangeShapeType="1" noTextEdit="1"/>
          </p:cNvSpPr>
          <p:nvPr/>
        </p:nvSpPr>
        <p:spPr bwMode="auto">
          <a:xfrm>
            <a:off x="657225" y="2214554"/>
            <a:ext cx="2200263" cy="584208"/>
          </a:xfrm>
          <a:prstGeom prst="rect">
            <a:avLst/>
          </a:prstGeom>
          <a:ln>
            <a:noFill/>
          </a:ln>
        </p:spPr>
        <p:txBody>
          <a:bodyPr spcFirstLastPara="1" wrap="none" fromWordArt="1">
            <a:prstTxWarp prst="textArchUp">
              <a:avLst>
                <a:gd name="adj" fmla="val 10781369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Times New Roman Math"/>
              </a:rPr>
              <a:t>! ! !</a:t>
            </a: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1571604" y="785794"/>
            <a:ext cx="6215106" cy="620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b="1" i="1" kern="10" dirty="0">
                <a:ln w="28575">
                  <a:solidFill>
                    <a:srgbClr val="0099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"</a:t>
            </a:r>
            <a:r>
              <a:rPr lang="ru-RU" b="1" i="1" kern="10" dirty="0">
                <a:ln w="28575">
                  <a:solidFill>
                    <a:schemeClr val="tx2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Ты – мне, я – тебе</a:t>
            </a:r>
            <a:r>
              <a:rPr lang="ru-RU" b="1" i="1" kern="10" dirty="0">
                <a:ln w="28575">
                  <a:solidFill>
                    <a:srgbClr val="0099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"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142852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Monotype Corsiva" pitchFamily="66" charset="0"/>
              </a:rPr>
              <a:t>II   </a:t>
            </a:r>
            <a:r>
              <a:rPr lang="ru-RU" sz="3600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Monotype Corsiva" pitchFamily="66" charset="0"/>
              </a:rPr>
              <a:t> </a:t>
            </a:r>
            <a:r>
              <a:rPr lang="ru-RU" sz="3600" cap="all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Monotype Corsiva" pitchFamily="66" charset="0"/>
              </a:rPr>
              <a:t>тур</a:t>
            </a:r>
            <a:endParaRPr lang="ru-RU" sz="36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2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/>
      <p:bldP spid="5" grpId="2"/>
      <p:bldP spid="7" grpId="0"/>
      <p:bldP spid="7" grpId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0034" y="142853"/>
            <a:ext cx="8215370" cy="1214446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sz="4000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Monotype Corsiva" pitchFamily="66" charset="0"/>
              </a:rPr>
              <a:t>III </a:t>
            </a:r>
            <a:r>
              <a:rPr kumimoji="0" lang="ru-RU" sz="4000" i="0" u="none" strike="noStrike" kern="1200" cap="all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тур</a:t>
            </a:r>
            <a:r>
              <a:rPr kumimoji="0" lang="ru-RU" sz="4000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4000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en-US" sz="5400" i="0" u="none" strike="noStrike" kern="1200" cap="all" spc="0" normalizeH="0" baseline="0" noProof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**</a:t>
            </a:r>
            <a:r>
              <a:rPr lang="en-US" sz="5400" cap="all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Monotype Corsiva" pitchFamily="66" charset="0"/>
                <a:ea typeface="+mj-ea"/>
                <a:cs typeface="+mj-cs"/>
              </a:rPr>
              <a:t>1</a:t>
            </a:r>
            <a:r>
              <a:rPr kumimoji="0" lang="ru-RU" sz="5400" i="0" u="none" strike="noStrike" kern="1200" cap="all" spc="0" normalizeH="0" baseline="0" noProof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задание</a:t>
            </a:r>
            <a:r>
              <a:rPr kumimoji="0" lang="en-US" sz="5400" i="0" u="none" strike="noStrike" kern="1200" cap="all" spc="0" normalizeH="0" baseline="0" noProof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**</a:t>
            </a:r>
            <a:r>
              <a:rPr kumimoji="0" lang="ru-RU" sz="5400" i="0" u="none" strike="noStrike" kern="1200" cap="all" spc="0" normalizeH="0" baseline="0" noProof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              </a:t>
            </a:r>
            <a:endParaRPr kumimoji="0" lang="ru-RU" sz="5400" i="0" u="none" strike="noStrike" kern="1200" cap="all" spc="0" normalizeH="0" baseline="0" noProof="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Загнутый угол 25"/>
          <p:cNvSpPr/>
          <p:nvPr/>
        </p:nvSpPr>
        <p:spPr>
          <a:xfrm rot="16200000">
            <a:off x="2214546" y="-142900"/>
            <a:ext cx="4786346" cy="8501122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00034" y="2428868"/>
            <a:ext cx="3500462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i="1" dirty="0" smtClean="0">
              <a:latin typeface="Bookman Old Style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2400" b="1" i="1" dirty="0">
                <a:latin typeface="Bookman Old Style" pitchFamily="18" charset="0"/>
              </a:rPr>
              <a:t> </a:t>
            </a:r>
            <a:r>
              <a:rPr lang="ru-RU" sz="2400" b="1" i="1" dirty="0" smtClean="0">
                <a:latin typeface="Bookman Old Style" pitchFamily="18" charset="0"/>
              </a:rPr>
              <a:t>1</a:t>
            </a:r>
            <a:r>
              <a:rPr lang="ru-RU" sz="2400" b="1" i="1" dirty="0" smtClean="0">
                <a:latin typeface="Bookman Old Style" pitchFamily="18" charset="0"/>
              </a:rPr>
              <a:t>) 2х</a:t>
            </a:r>
            <a:r>
              <a:rPr lang="ru-RU" sz="2400" b="1" i="1" baseline="30000" dirty="0" smtClean="0">
                <a:latin typeface="Bookman Old Style" pitchFamily="18" charset="0"/>
              </a:rPr>
              <a:t>4</a:t>
            </a:r>
            <a:r>
              <a:rPr lang="ru-RU" sz="2400" b="1" i="1" dirty="0" smtClean="0">
                <a:latin typeface="Bookman Old Style" pitchFamily="18" charset="0"/>
              </a:rPr>
              <a:t> </a:t>
            </a:r>
            <a:r>
              <a:rPr lang="ru-RU" sz="2400" b="1" i="1" dirty="0">
                <a:latin typeface="Bookman Old Style" pitchFamily="18" charset="0"/>
              </a:rPr>
              <a:t>– 512 = </a:t>
            </a:r>
            <a:r>
              <a:rPr lang="ru-RU" sz="2400" b="1" i="1" dirty="0" smtClean="0">
                <a:latin typeface="Bookman Old Style" pitchFamily="18" charset="0"/>
              </a:rPr>
              <a:t>0</a:t>
            </a:r>
          </a:p>
          <a:p>
            <a:pPr marL="342900" indent="-342900">
              <a:lnSpc>
                <a:spcPct val="150000"/>
              </a:lnSpc>
            </a:pPr>
            <a:r>
              <a:rPr lang="ru-RU" sz="2400" b="1" i="1" dirty="0" smtClean="0">
                <a:latin typeface="Bookman Old Style" pitchFamily="18" charset="0"/>
              </a:rPr>
              <a:t> </a:t>
            </a:r>
            <a:r>
              <a:rPr lang="ru-RU" sz="2400" b="1" i="1" dirty="0" smtClean="0">
                <a:latin typeface="Bookman Old Style" pitchFamily="18" charset="0"/>
              </a:rPr>
              <a:t>2)  6х</a:t>
            </a:r>
            <a:r>
              <a:rPr lang="ru-RU" sz="2400" b="1" i="1" baseline="30000" dirty="0" smtClean="0">
                <a:latin typeface="Bookman Old Style" pitchFamily="18" charset="0"/>
              </a:rPr>
              <a:t>3</a:t>
            </a:r>
            <a:r>
              <a:rPr lang="ru-RU" sz="2400" b="1" i="1" dirty="0" smtClean="0">
                <a:latin typeface="Bookman Old Style" pitchFamily="18" charset="0"/>
              </a:rPr>
              <a:t> + 12 </a:t>
            </a:r>
            <a:r>
              <a:rPr lang="ru-RU" sz="2400" b="1" i="1" dirty="0">
                <a:latin typeface="Bookman Old Style" pitchFamily="18" charset="0"/>
              </a:rPr>
              <a:t>= </a:t>
            </a:r>
            <a:r>
              <a:rPr lang="ru-RU" sz="2400" b="1" i="1" dirty="0" smtClean="0">
                <a:latin typeface="Bookman Old Style" pitchFamily="18" charset="0"/>
              </a:rPr>
              <a:t>0</a:t>
            </a:r>
          </a:p>
          <a:p>
            <a:pPr marL="342900" indent="-342900">
              <a:lnSpc>
                <a:spcPct val="150000"/>
              </a:lnSpc>
            </a:pPr>
            <a:r>
              <a:rPr lang="ru-RU" sz="2400" b="1" i="1" dirty="0" smtClean="0">
                <a:latin typeface="Bookman Old Style" pitchFamily="18" charset="0"/>
              </a:rPr>
              <a:t> </a:t>
            </a:r>
            <a:r>
              <a:rPr lang="ru-RU" sz="2400" b="1" i="1" dirty="0" smtClean="0">
                <a:latin typeface="Bookman Old Style" pitchFamily="18" charset="0"/>
              </a:rPr>
              <a:t>3</a:t>
            </a:r>
            <a:r>
              <a:rPr lang="ru-RU" sz="2400" b="1" i="1" dirty="0" smtClean="0">
                <a:latin typeface="Bookman Old Style" pitchFamily="18" charset="0"/>
              </a:rPr>
              <a:t>)    х</a:t>
            </a:r>
            <a:r>
              <a:rPr lang="ru-RU" sz="2400" b="1" i="1" baseline="30000" dirty="0">
                <a:latin typeface="Bookman Old Style" pitchFamily="18" charset="0"/>
              </a:rPr>
              <a:t>4</a:t>
            </a:r>
            <a:r>
              <a:rPr lang="ru-RU" sz="2400" b="1" i="1" dirty="0" smtClean="0">
                <a:latin typeface="Bookman Old Style" pitchFamily="18" charset="0"/>
              </a:rPr>
              <a:t> </a:t>
            </a:r>
            <a:r>
              <a:rPr lang="ru-RU" sz="2400" b="1" i="1" dirty="0">
                <a:latin typeface="Bookman Old Style" pitchFamily="18" charset="0"/>
              </a:rPr>
              <a:t>– 12 = </a:t>
            </a:r>
            <a:r>
              <a:rPr lang="ru-RU" sz="2400" b="1" i="1" dirty="0" smtClean="0">
                <a:latin typeface="Bookman Old Style" pitchFamily="18" charset="0"/>
              </a:rPr>
              <a:t>0</a:t>
            </a:r>
          </a:p>
          <a:p>
            <a:pPr marL="342900" indent="-342900">
              <a:lnSpc>
                <a:spcPct val="150000"/>
              </a:lnSpc>
            </a:pPr>
            <a:r>
              <a:rPr lang="ru-RU" sz="2400" b="1" i="1" dirty="0">
                <a:latin typeface="Bookman Old Style" pitchFamily="18" charset="0"/>
              </a:rPr>
              <a:t> </a:t>
            </a:r>
            <a:r>
              <a:rPr lang="ru-RU" sz="2400" b="1" i="1" dirty="0" smtClean="0">
                <a:latin typeface="Bookman Old Style" pitchFamily="18" charset="0"/>
              </a:rPr>
              <a:t>4</a:t>
            </a:r>
            <a:r>
              <a:rPr lang="ru-RU" sz="2400" b="1" i="1" dirty="0" smtClean="0">
                <a:latin typeface="Bookman Old Style" pitchFamily="18" charset="0"/>
              </a:rPr>
              <a:t>) </a:t>
            </a:r>
            <a:r>
              <a:rPr lang="ru-RU" sz="2400" b="1" i="1" dirty="0">
                <a:latin typeface="Bookman Old Style" pitchFamily="18" charset="0"/>
              </a:rPr>
              <a:t>3</a:t>
            </a:r>
            <a:r>
              <a:rPr lang="ru-RU" sz="2400" b="1" i="1" dirty="0" smtClean="0">
                <a:latin typeface="Bookman Old Style" pitchFamily="18" charset="0"/>
              </a:rPr>
              <a:t>х</a:t>
            </a:r>
            <a:r>
              <a:rPr lang="ru-RU" sz="2400" b="1" i="1" baseline="30000" dirty="0" smtClean="0">
                <a:latin typeface="Bookman Old Style" pitchFamily="18" charset="0"/>
              </a:rPr>
              <a:t>6</a:t>
            </a:r>
            <a:r>
              <a:rPr lang="ru-RU" sz="2400" b="1" i="1" dirty="0" smtClean="0">
                <a:latin typeface="Bookman Old Style" pitchFamily="18" charset="0"/>
              </a:rPr>
              <a:t> + 192 = 0</a:t>
            </a:r>
          </a:p>
          <a:p>
            <a:pPr marL="342900" indent="-342900">
              <a:lnSpc>
                <a:spcPct val="150000"/>
              </a:lnSpc>
            </a:pPr>
            <a:r>
              <a:rPr lang="ru-RU" sz="2400" b="1" i="1" dirty="0">
                <a:latin typeface="Bookman Old Style" pitchFamily="18" charset="0"/>
              </a:rPr>
              <a:t> </a:t>
            </a:r>
            <a:r>
              <a:rPr lang="ru-RU" sz="2400" b="1" i="1" dirty="0" smtClean="0">
                <a:latin typeface="Bookman Old Style" pitchFamily="18" charset="0"/>
              </a:rPr>
              <a:t>5</a:t>
            </a:r>
            <a:r>
              <a:rPr lang="ru-RU" sz="2400" b="1" i="1" dirty="0" smtClean="0">
                <a:latin typeface="Bookman Old Style" pitchFamily="18" charset="0"/>
              </a:rPr>
              <a:t>) </a:t>
            </a:r>
            <a:endParaRPr lang="ru-RU" sz="2400" b="1" i="1" dirty="0" smtClean="0">
              <a:latin typeface="Bookman Old Style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2400" b="1" i="1" dirty="0" smtClean="0">
                <a:latin typeface="Bookman Old Style" pitchFamily="18" charset="0"/>
              </a:rPr>
              <a:t> 6</a:t>
            </a:r>
            <a:r>
              <a:rPr lang="ru-RU" sz="2400" b="1" i="1" dirty="0" smtClean="0">
                <a:latin typeface="Bookman Old Style" pitchFamily="18" charset="0"/>
              </a:rPr>
              <a:t>)  </a:t>
            </a:r>
            <a:r>
              <a:rPr lang="ru-RU" sz="2400" b="1" i="1" dirty="0" smtClean="0">
                <a:latin typeface="Bookman Old Style" pitchFamily="18" charset="0"/>
              </a:rPr>
              <a:t>3х</a:t>
            </a:r>
            <a:r>
              <a:rPr lang="ru-RU" sz="2400" b="1" i="1" baseline="30000" dirty="0" smtClean="0">
                <a:latin typeface="Bookman Old Style" pitchFamily="18" charset="0"/>
              </a:rPr>
              <a:t>3</a:t>
            </a:r>
            <a:r>
              <a:rPr lang="ru-RU" sz="2400" b="1" i="1" dirty="0" smtClean="0">
                <a:latin typeface="Bookman Old Style" pitchFamily="18" charset="0"/>
              </a:rPr>
              <a:t> – 192 = 0</a:t>
            </a:r>
          </a:p>
          <a:p>
            <a:pPr marL="342900" indent="-342900">
              <a:lnSpc>
                <a:spcPct val="150000"/>
              </a:lnSpc>
            </a:pPr>
            <a:r>
              <a:rPr lang="ru-RU" sz="2400" b="1" i="1" dirty="0" smtClean="0">
                <a:latin typeface="Bookman Old Style" pitchFamily="18" charset="0"/>
              </a:rPr>
              <a:t> </a:t>
            </a:r>
            <a:endParaRPr lang="ru-RU" sz="2400" b="1" i="1" dirty="0" smtClean="0">
              <a:latin typeface="Bookman Old Style" pitchFamily="18" charset="0"/>
            </a:endParaRPr>
          </a:p>
          <a:p>
            <a:pPr marL="342900" indent="-342900">
              <a:lnSpc>
                <a:spcPct val="150000"/>
              </a:lnSpc>
            </a:pPr>
            <a:endParaRPr lang="ru-RU" sz="2400" b="1" i="1" dirty="0" smtClean="0">
              <a:latin typeface="Bookman Old Style" pitchFamily="18" charset="0"/>
            </a:endParaRPr>
          </a:p>
          <a:p>
            <a:pPr marL="342900" indent="-342900"/>
            <a:endParaRPr lang="ru-RU" b="1" i="1" dirty="0" smtClean="0"/>
          </a:p>
          <a:p>
            <a:pPr marL="342900" indent="-342900"/>
            <a:r>
              <a:rPr lang="ru-RU" b="1" i="1" dirty="0"/>
              <a:t> </a:t>
            </a:r>
            <a:endParaRPr lang="ru-RU" dirty="0"/>
          </a:p>
        </p:txBody>
      </p: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714752"/>
            <a:ext cx="214314" cy="652988"/>
          </a:xfrm>
          <a:prstGeom prst="rect">
            <a:avLst/>
          </a:prstGeom>
          <a:noFill/>
        </p:spPr>
      </p:pic>
      <p:pic>
        <p:nvPicPr>
          <p:cNvPr id="29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857760"/>
            <a:ext cx="2071702" cy="573918"/>
          </a:xfrm>
          <a:prstGeom prst="rect">
            <a:avLst/>
          </a:prstGeom>
          <a:noFill/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214686"/>
            <a:ext cx="247284" cy="714380"/>
          </a:xfrm>
          <a:prstGeom prst="rect">
            <a:avLst/>
          </a:prstGeom>
          <a:noFill/>
        </p:spPr>
      </p:pic>
      <p:pic>
        <p:nvPicPr>
          <p:cNvPr id="32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357694"/>
            <a:ext cx="2071703" cy="58791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429124" y="2643182"/>
            <a:ext cx="4000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arenR" startAt="7"/>
            </a:pPr>
            <a:r>
              <a:rPr lang="ru-RU" sz="2400" b="1" i="1" dirty="0" smtClean="0">
                <a:latin typeface="Bookman Old Style" pitchFamily="18" charset="0"/>
              </a:rPr>
              <a:t>2х</a:t>
            </a:r>
            <a:r>
              <a:rPr lang="ru-RU" sz="2400" b="1" i="1" baseline="30000" dirty="0" smtClean="0">
                <a:latin typeface="Bookman Old Style" pitchFamily="18" charset="0"/>
              </a:rPr>
              <a:t>4</a:t>
            </a:r>
            <a:r>
              <a:rPr lang="ru-RU" sz="2400" b="1" i="1" dirty="0" smtClean="0">
                <a:latin typeface="Bookman Old Style" pitchFamily="18" charset="0"/>
              </a:rPr>
              <a:t> </a:t>
            </a:r>
            <a:r>
              <a:rPr lang="ru-RU" sz="2400" b="1" i="1" dirty="0" smtClean="0">
                <a:latin typeface="Bookman Old Style" pitchFamily="18" charset="0"/>
              </a:rPr>
              <a:t>+ 162 = 0</a:t>
            </a:r>
          </a:p>
          <a:p>
            <a:pPr marL="457200" indent="-457200">
              <a:lnSpc>
                <a:spcPct val="150000"/>
              </a:lnSpc>
              <a:buAutoNum type="arabicParenR" startAt="7"/>
            </a:pPr>
            <a:r>
              <a:rPr lang="ru-RU" sz="2400" b="1" i="1" dirty="0" smtClean="0">
                <a:latin typeface="Bookman Old Style" pitchFamily="18" charset="0"/>
              </a:rPr>
              <a:t>     х</a:t>
            </a:r>
            <a:r>
              <a:rPr lang="ru-RU" sz="2400" b="1" i="1" baseline="30000" dirty="0" smtClean="0">
                <a:latin typeface="Bookman Old Style" pitchFamily="18" charset="0"/>
              </a:rPr>
              <a:t>6</a:t>
            </a:r>
            <a:r>
              <a:rPr lang="ru-RU" sz="2400" b="1" i="1" dirty="0" smtClean="0">
                <a:latin typeface="Bookman Old Style" pitchFamily="18" charset="0"/>
              </a:rPr>
              <a:t> </a:t>
            </a:r>
            <a:r>
              <a:rPr lang="ru-RU" sz="2400" b="1" i="1" dirty="0" smtClean="0">
                <a:latin typeface="Bookman Old Style" pitchFamily="18" charset="0"/>
              </a:rPr>
              <a:t>– 5 = 0</a:t>
            </a:r>
          </a:p>
          <a:p>
            <a:pPr marL="342900" indent="-342900">
              <a:lnSpc>
                <a:spcPct val="150000"/>
              </a:lnSpc>
            </a:pPr>
            <a:r>
              <a:rPr lang="ru-RU" sz="2400" b="1" i="1" dirty="0" smtClean="0">
                <a:latin typeface="Bookman Old Style" pitchFamily="18" charset="0"/>
              </a:rPr>
              <a:t>9)  </a:t>
            </a:r>
            <a:r>
              <a:rPr lang="ru-RU" sz="2400" b="1" i="1" dirty="0" smtClean="0">
                <a:latin typeface="Bookman Old Style" pitchFamily="18" charset="0"/>
              </a:rPr>
              <a:t>5х</a:t>
            </a:r>
            <a:r>
              <a:rPr lang="ru-RU" sz="2400" b="1" i="1" baseline="30000" dirty="0" smtClean="0">
                <a:latin typeface="Bookman Old Style" pitchFamily="18" charset="0"/>
              </a:rPr>
              <a:t>5</a:t>
            </a:r>
            <a:r>
              <a:rPr lang="ru-RU" sz="2400" b="1" i="1" dirty="0" smtClean="0">
                <a:latin typeface="Bookman Old Style" pitchFamily="18" charset="0"/>
              </a:rPr>
              <a:t> + 15 = 0</a:t>
            </a:r>
          </a:p>
          <a:p>
            <a:pPr marL="342900" indent="-342900">
              <a:lnSpc>
                <a:spcPct val="150000"/>
              </a:lnSpc>
            </a:pPr>
            <a:r>
              <a:rPr lang="ru-RU" sz="2400" b="1" i="1" dirty="0" smtClean="0">
                <a:latin typeface="Bookman Old Style" pitchFamily="18" charset="0"/>
              </a:rPr>
              <a:t>10)</a:t>
            </a:r>
          </a:p>
          <a:p>
            <a:pPr marL="342900" indent="-342900">
              <a:lnSpc>
                <a:spcPct val="150000"/>
              </a:lnSpc>
            </a:pPr>
            <a:r>
              <a:rPr lang="ru-RU" sz="2400" b="1" i="1" dirty="0" smtClean="0">
                <a:latin typeface="Bookman Old Style" pitchFamily="18" charset="0"/>
              </a:rPr>
              <a:t>11)</a:t>
            </a:r>
            <a:r>
              <a:rPr lang="ru-RU" sz="2400" b="1" i="1" dirty="0" smtClean="0">
                <a:latin typeface="Bookman Old Style" pitchFamily="18" charset="0"/>
              </a:rPr>
              <a:t> </a:t>
            </a:r>
            <a:r>
              <a:rPr lang="ru-RU" sz="2400" b="1" i="1" dirty="0" smtClean="0">
                <a:latin typeface="Bookman Old Style" pitchFamily="18" charset="0"/>
              </a:rPr>
              <a:t> – 3х</a:t>
            </a:r>
            <a:r>
              <a:rPr lang="ru-RU" sz="2400" b="1" i="1" baseline="30000" dirty="0" smtClean="0">
                <a:latin typeface="Bookman Old Style" pitchFamily="18" charset="0"/>
              </a:rPr>
              <a:t>3</a:t>
            </a:r>
            <a:r>
              <a:rPr lang="ru-RU" sz="2400" b="1" i="1" dirty="0" smtClean="0">
                <a:latin typeface="Bookman Old Style" pitchFamily="18" charset="0"/>
              </a:rPr>
              <a:t> </a:t>
            </a:r>
            <a:r>
              <a:rPr lang="ru-RU" sz="2400" b="1" i="1" dirty="0" smtClean="0">
                <a:latin typeface="Bookman Old Style" pitchFamily="18" charset="0"/>
              </a:rPr>
              <a:t>+ </a:t>
            </a:r>
            <a:r>
              <a:rPr lang="ru-RU" sz="2400" b="1" i="1" dirty="0" smtClean="0">
                <a:latin typeface="Bookman Old Style" pitchFamily="18" charset="0"/>
              </a:rPr>
              <a:t>192 </a:t>
            </a:r>
            <a:r>
              <a:rPr lang="ru-RU" sz="2400" b="1" i="1" dirty="0" smtClean="0">
                <a:latin typeface="Bookman Old Style" pitchFamily="18" charset="0"/>
              </a:rPr>
              <a:t>= 0</a:t>
            </a:r>
            <a:endParaRPr lang="ru-RU" sz="2400" b="1" i="1" dirty="0" smtClean="0">
              <a:latin typeface="Bookman Old Style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2400" b="1" i="1" dirty="0" smtClean="0">
                <a:latin typeface="Bookman Old Style" pitchFamily="18" charset="0"/>
              </a:rPr>
              <a:t>12) 0,2 х</a:t>
            </a:r>
            <a:r>
              <a:rPr lang="ru-RU" sz="2400" b="1" i="1" baseline="30000" dirty="0" smtClean="0">
                <a:latin typeface="Bookman Old Style" pitchFamily="18" charset="0"/>
              </a:rPr>
              <a:t>4</a:t>
            </a:r>
            <a:r>
              <a:rPr lang="ru-RU" sz="2400" b="1" i="1" dirty="0" smtClean="0">
                <a:latin typeface="Bookman Old Style" pitchFamily="18" charset="0"/>
              </a:rPr>
              <a:t> + 16,2= </a:t>
            </a:r>
            <a:r>
              <a:rPr lang="ru-RU" sz="2400" b="1" i="1" dirty="0" smtClean="0">
                <a:latin typeface="Bookman Old Style" pitchFamily="18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8037" y="2000240"/>
            <a:ext cx="515878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C00000"/>
                  </a:solidFill>
                </a:ln>
                <a:solidFill>
                  <a:srgbClr val="FF5050"/>
                </a:solidFill>
                <a:latin typeface="Bookman Old Style" pitchFamily="18" charset="0"/>
              </a:rPr>
              <a:t>Решите уравнение:</a:t>
            </a:r>
          </a:p>
        </p:txBody>
      </p:sp>
      <p:pic>
        <p:nvPicPr>
          <p:cNvPr id="35" name="Picture 5" descr="CRCTR1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500042"/>
            <a:ext cx="1239860" cy="1499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5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5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5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  <p:bldP spid="27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00034" y="142853"/>
            <a:ext cx="8215370" cy="1214446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sz="4000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Monotype Corsiva" pitchFamily="66" charset="0"/>
              </a:rPr>
              <a:t>III </a:t>
            </a:r>
            <a:r>
              <a:rPr kumimoji="0" lang="ru-RU" sz="4000" i="0" u="none" strike="noStrike" kern="1200" cap="all" spc="0" normalizeH="0" baseline="0" noProof="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тур</a:t>
            </a:r>
            <a:r>
              <a:rPr kumimoji="0" lang="ru-RU" sz="4000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4000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en-US" sz="5400" i="0" u="none" strike="noStrike" kern="1200" cap="all" spc="0" normalizeH="0" baseline="0" noProof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**</a:t>
            </a:r>
            <a:r>
              <a:rPr lang="ru-RU" sz="5400" cap="all" noProof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Monotype Corsiva" pitchFamily="66" charset="0"/>
                <a:ea typeface="+mj-ea"/>
                <a:cs typeface="+mj-cs"/>
              </a:rPr>
              <a:t>2  </a:t>
            </a:r>
            <a:r>
              <a:rPr kumimoji="0" lang="ru-RU" sz="5400" i="0" u="none" strike="noStrike" kern="1200" cap="all" spc="0" normalizeH="0" baseline="0" noProof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задание</a:t>
            </a:r>
            <a:r>
              <a:rPr kumimoji="0" lang="en-US" sz="5400" i="0" u="none" strike="noStrike" kern="1200" cap="all" spc="0" normalizeH="0" baseline="0" noProof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**</a:t>
            </a:r>
            <a:r>
              <a:rPr kumimoji="0" lang="ru-RU" sz="5400" i="0" u="none" strike="noStrike" kern="1200" cap="all" spc="0" normalizeH="0" baseline="0" noProof="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               </a:t>
            </a:r>
            <a:endParaRPr kumimoji="0" lang="ru-RU" sz="5400" i="0" u="none" strike="noStrike" kern="1200" cap="all" spc="0" normalizeH="0" baseline="0" noProof="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785926"/>
            <a:ext cx="1214447" cy="76563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0096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928802"/>
            <a:ext cx="52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1.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2000240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Чему  равен:</a:t>
            </a:r>
            <a:endParaRPr lang="ru-RU" sz="2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962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2500306"/>
            <a:ext cx="7643866" cy="7386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а)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250;   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б)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в)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       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г)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        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д)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</a:t>
            </a:r>
          </a:p>
          <a:p>
            <a:endParaRPr lang="ru-RU" dirty="0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500306"/>
            <a:ext cx="642942" cy="593484"/>
          </a:xfrm>
          <a:prstGeom prst="rect">
            <a:avLst/>
          </a:prstGeom>
          <a:noFill/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2500306"/>
            <a:ext cx="785818" cy="571504"/>
          </a:xfrm>
          <a:prstGeom prst="rect">
            <a:avLst/>
          </a:prstGeom>
          <a:noFill/>
        </p:spPr>
      </p:pic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2428868"/>
            <a:ext cx="646924" cy="609601"/>
          </a:xfrm>
          <a:prstGeom prst="rect">
            <a:avLst/>
          </a:prstGeom>
          <a:noFill/>
        </p:spPr>
      </p:pic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923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596" y="3071810"/>
            <a:ext cx="527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2.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0100" y="3214686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Чему  равно:</a:t>
            </a:r>
            <a:endParaRPr lang="ru-RU" sz="2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3071810"/>
            <a:ext cx="1500198" cy="759185"/>
          </a:xfrm>
          <a:prstGeom prst="rect">
            <a:avLst/>
          </a:prstGeom>
          <a:noFill/>
        </p:spPr>
      </p:pic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923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51" name="Picture 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714752"/>
            <a:ext cx="826640" cy="642942"/>
          </a:xfrm>
          <a:prstGeom prst="rect">
            <a:avLst/>
          </a:prstGeom>
          <a:noFill/>
        </p:spPr>
      </p:pic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3786190"/>
            <a:ext cx="1000132" cy="66225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571472" y="3786190"/>
            <a:ext cx="7572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а)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  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б)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    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в)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       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г)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      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д)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</a:t>
            </a:r>
          </a:p>
          <a:p>
            <a:endParaRPr lang="ru-RU" dirty="0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55" name="Picture 2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786190"/>
            <a:ext cx="970937" cy="642918"/>
          </a:xfrm>
          <a:prstGeom prst="rect">
            <a:avLst/>
          </a:prstGeom>
          <a:noFill/>
        </p:spPr>
      </p:pic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57" name="Picture 2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714752"/>
            <a:ext cx="918489" cy="642942"/>
          </a:xfrm>
          <a:prstGeom prst="rect">
            <a:avLst/>
          </a:prstGeom>
          <a:noFill/>
        </p:spPr>
      </p:pic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923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60" name="Picture 2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786190"/>
            <a:ext cx="1084691" cy="571504"/>
          </a:xfrm>
          <a:prstGeom prst="rect">
            <a:avLst/>
          </a:prstGeom>
          <a:noFill/>
        </p:spPr>
      </p:pic>
      <p:pic>
        <p:nvPicPr>
          <p:cNvPr id="41" name="Picture 5" descr="CRCTR14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72396" y="214290"/>
            <a:ext cx="1239860" cy="1499806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428596" y="4500570"/>
            <a:ext cx="52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3.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71538" y="4500570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Чему  равно:</a:t>
            </a:r>
          </a:p>
          <a:p>
            <a:endParaRPr lang="ru-RU" sz="2400" b="1" i="1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а)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    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б)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       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в)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          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Bookman Old Style" pitchFamily="18" charset="0"/>
              </a:rPr>
              <a:t>г)</a:t>
            </a:r>
            <a:r>
              <a:rPr lang="ru-RU" sz="2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        </a:t>
            </a:r>
            <a:endParaRPr lang="ru-RU" sz="2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63" name="Picture 3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5143512"/>
            <a:ext cx="357190" cy="808377"/>
          </a:xfrm>
          <a:prstGeom prst="rect">
            <a:avLst/>
          </a:prstGeom>
          <a:noFill/>
        </p:spPr>
      </p:pic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65" name="Picture 3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214950"/>
            <a:ext cx="1157261" cy="685784"/>
          </a:xfrm>
          <a:prstGeom prst="rect">
            <a:avLst/>
          </a:prstGeom>
          <a:noFill/>
        </p:spPr>
      </p:pic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68" name="Picture 3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5185846"/>
            <a:ext cx="1206374" cy="714888"/>
          </a:xfrm>
          <a:prstGeom prst="rect">
            <a:avLst/>
          </a:prstGeom>
          <a:noFill/>
        </p:spPr>
      </p:pic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71" name="Picture 39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5143512"/>
            <a:ext cx="500034" cy="826979"/>
          </a:xfrm>
          <a:prstGeom prst="rect">
            <a:avLst/>
          </a:prstGeom>
          <a:noFill/>
        </p:spPr>
      </p:pic>
      <p:sp>
        <p:nvSpPr>
          <p:cNvPr id="18474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73" name="Picture 41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4357694"/>
            <a:ext cx="4120412" cy="928694"/>
          </a:xfrm>
          <a:prstGeom prst="rect">
            <a:avLst/>
          </a:prstGeom>
          <a:noFill/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428868"/>
            <a:ext cx="1285884" cy="6616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3">
      <a:dk1>
        <a:srgbClr val="000000"/>
      </a:dk1>
      <a:lt1>
        <a:srgbClr val="000000"/>
      </a:lt1>
      <a:dk2>
        <a:srgbClr val="0ABA12"/>
      </a:dk2>
      <a:lt2>
        <a:srgbClr val="9BDC44"/>
      </a:lt2>
      <a:accent1>
        <a:srgbClr val="92D050"/>
      </a:accent1>
      <a:accent2>
        <a:srgbClr val="92D050"/>
      </a:accent2>
      <a:accent3>
        <a:srgbClr val="92D050"/>
      </a:accent3>
      <a:accent4>
        <a:srgbClr val="92D050"/>
      </a:accent4>
      <a:accent5>
        <a:srgbClr val="92D050"/>
      </a:accent5>
      <a:accent6>
        <a:srgbClr val="92D050"/>
      </a:accent6>
      <a:hlink>
        <a:srgbClr val="92D050"/>
      </a:hlink>
      <a:folHlink>
        <a:srgbClr val="92D05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459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43</cp:revision>
  <dcterms:created xsi:type="dcterms:W3CDTF">2010-11-30T14:40:59Z</dcterms:created>
  <dcterms:modified xsi:type="dcterms:W3CDTF">2010-12-02T18:03:24Z</dcterms:modified>
</cp:coreProperties>
</file>