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sldIdLst>
    <p:sldId id="256" r:id="rId2"/>
    <p:sldId id="257" r:id="rId3"/>
    <p:sldId id="258" r:id="rId4"/>
    <p:sldId id="264" r:id="rId5"/>
    <p:sldId id="266" r:id="rId6"/>
    <p:sldId id="267" r:id="rId7"/>
    <p:sldId id="268" r:id="rId8"/>
    <p:sldId id="269" r:id="rId9"/>
    <p:sldId id="270" r:id="rId10"/>
    <p:sldId id="281" r:id="rId11"/>
    <p:sldId id="271" r:id="rId12"/>
    <p:sldId id="273" r:id="rId13"/>
    <p:sldId id="275" r:id="rId14"/>
    <p:sldId id="276" r:id="rId15"/>
    <p:sldId id="277" r:id="rId16"/>
    <p:sldId id="278" r:id="rId17"/>
    <p:sldId id="279" r:id="rId18"/>
  </p:sldIdLst>
  <p:sldSz cx="9144000" cy="6858000" type="screen4x3"/>
  <p:notesSz cx="6858000" cy="9144000"/>
  <p:defaultTextStyle>
    <a:defPPr>
      <a:defRPr lang="ru-RU"/>
    </a:defPPr>
    <a:lvl1pPr algn="just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just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just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just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just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9900"/>
    <a:srgbClr val="9999FF"/>
    <a:srgbClr val="66FFCC"/>
    <a:srgbClr val="99FF99"/>
    <a:srgbClr val="00FFFF"/>
    <a:srgbClr val="99CCFF"/>
    <a:srgbClr val="CCECFF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ABFB-8AFF-48F3-900E-E99CFFB41E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5D2F-CDDE-49F4-98F2-C51C8016D2F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740B4-96B4-4064-95FE-7D9C6D2E975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74B0-910E-4E2D-B9B0-CF0362FDEFD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3644-AFE4-42E2-8FC6-068D194A652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6C55-AFD5-4D5C-A792-B3E86FAD8E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73B5C-FB0F-41B6-96EA-1D6024FE221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9E88-1923-41ED-9930-0BAD4138DD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D39D3-7964-4E7F-851B-D9B2C022016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14254-EED8-4B1D-B0AA-1B3576DBE7F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8EB5226-F8BF-40CB-B7F5-96B1AB63E55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C8A6A1-49A1-445F-8BFD-7A785A4B8B3E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1042988" y="1125538"/>
            <a:ext cx="7273925" cy="4032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Теорема Пифагора </a:t>
            </a:r>
          </a:p>
          <a:p>
            <a:pPr algn="ctr"/>
            <a:r>
              <a:rPr lang="ru-RU" sz="3600" kern="10" spc="72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и способы ее</a:t>
            </a:r>
          </a:p>
          <a:p>
            <a:pPr algn="ctr"/>
            <a:r>
              <a:rPr lang="ru-RU" sz="3600" kern="10" spc="72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доказательства</a:t>
            </a:r>
          </a:p>
        </p:txBody>
      </p:sp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1000100" y="1142984"/>
            <a:ext cx="7273925" cy="4032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spc="72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76" name="Freeform 44"/>
          <p:cNvSpPr>
            <a:spLocks/>
          </p:cNvSpPr>
          <p:nvPr/>
        </p:nvSpPr>
        <p:spPr bwMode="auto">
          <a:xfrm>
            <a:off x="490538" y="768350"/>
            <a:ext cx="2941637" cy="3021013"/>
          </a:xfrm>
          <a:custGeom>
            <a:avLst/>
            <a:gdLst/>
            <a:ahLst/>
            <a:cxnLst>
              <a:cxn ang="0">
                <a:pos x="0" y="1903"/>
              </a:cxn>
              <a:cxn ang="0">
                <a:pos x="1853" y="0"/>
              </a:cxn>
            </a:cxnLst>
            <a:rect l="0" t="0" r="r" b="b"/>
            <a:pathLst>
              <a:path w="1853" h="1903">
                <a:moveTo>
                  <a:pt x="0" y="1903"/>
                </a:moveTo>
                <a:lnTo>
                  <a:pt x="1853" y="0"/>
                </a:lnTo>
              </a:path>
            </a:pathLst>
          </a:cu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grpSp>
        <p:nvGrpSpPr>
          <p:cNvPr id="44083" name="Group 51"/>
          <p:cNvGrpSpPr>
            <a:grpSpLocks/>
          </p:cNvGrpSpPr>
          <p:nvPr/>
        </p:nvGrpSpPr>
        <p:grpSpPr bwMode="auto">
          <a:xfrm>
            <a:off x="468313" y="765175"/>
            <a:ext cx="3959225" cy="5040313"/>
            <a:chOff x="295" y="482"/>
            <a:chExt cx="2494" cy="3175"/>
          </a:xfrm>
        </p:grpSpPr>
        <p:grpSp>
          <p:nvGrpSpPr>
            <p:cNvPr id="44079" name="Group 47"/>
            <p:cNvGrpSpPr>
              <a:grpSpLocks/>
            </p:cNvGrpSpPr>
            <p:nvPr/>
          </p:nvGrpSpPr>
          <p:grpSpPr bwMode="auto">
            <a:xfrm>
              <a:off x="295" y="482"/>
              <a:ext cx="2494" cy="3175"/>
              <a:chOff x="295" y="482"/>
              <a:chExt cx="2494" cy="3175"/>
            </a:xfrm>
          </p:grpSpPr>
          <p:sp>
            <p:nvSpPr>
              <p:cNvPr id="44039" name="AutoShape 7"/>
              <p:cNvSpPr>
                <a:spLocks noChangeArrowheads="1"/>
              </p:cNvSpPr>
              <p:nvPr/>
            </p:nvSpPr>
            <p:spPr bwMode="auto">
              <a:xfrm rot="5400000">
                <a:off x="1224" y="1458"/>
                <a:ext cx="635" cy="1224"/>
              </a:xfrm>
              <a:prstGeom prst="rtTriangle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4040" name="Freeform 8"/>
              <p:cNvSpPr>
                <a:spLocks/>
              </p:cNvSpPr>
              <p:nvPr/>
            </p:nvSpPr>
            <p:spPr bwMode="auto">
              <a:xfrm>
                <a:off x="295" y="482"/>
                <a:ext cx="2494" cy="3175"/>
              </a:xfrm>
              <a:custGeom>
                <a:avLst/>
                <a:gdLst/>
                <a:ahLst/>
                <a:cxnLst>
                  <a:cxn ang="0">
                    <a:pos x="1080" y="3240"/>
                  </a:cxn>
                  <a:cxn ang="0">
                    <a:pos x="0" y="3240"/>
                  </a:cxn>
                  <a:cxn ang="0">
                    <a:pos x="0" y="2160"/>
                  </a:cxn>
                  <a:cxn ang="0">
                    <a:pos x="1080" y="2160"/>
                  </a:cxn>
                  <a:cxn ang="0">
                    <a:pos x="1080" y="0"/>
                  </a:cxn>
                  <a:cxn ang="0">
                    <a:pos x="3060" y="0"/>
                  </a:cxn>
                  <a:cxn ang="0">
                    <a:pos x="3240" y="0"/>
                  </a:cxn>
                  <a:cxn ang="0">
                    <a:pos x="3240" y="2160"/>
                  </a:cxn>
                  <a:cxn ang="0">
                    <a:pos x="4320" y="4320"/>
                  </a:cxn>
                  <a:cxn ang="0">
                    <a:pos x="2160" y="5400"/>
                  </a:cxn>
                  <a:cxn ang="0">
                    <a:pos x="1080" y="3240"/>
                  </a:cxn>
                </a:cxnLst>
                <a:rect l="0" t="0" r="r" b="b"/>
                <a:pathLst>
                  <a:path w="4320" h="5400">
                    <a:moveTo>
                      <a:pt x="1080" y="3240"/>
                    </a:moveTo>
                    <a:lnTo>
                      <a:pt x="0" y="3240"/>
                    </a:lnTo>
                    <a:lnTo>
                      <a:pt x="0" y="2160"/>
                    </a:lnTo>
                    <a:lnTo>
                      <a:pt x="1080" y="2160"/>
                    </a:lnTo>
                    <a:lnTo>
                      <a:pt x="1080" y="0"/>
                    </a:lnTo>
                    <a:lnTo>
                      <a:pt x="3060" y="0"/>
                    </a:lnTo>
                    <a:lnTo>
                      <a:pt x="3240" y="0"/>
                    </a:lnTo>
                    <a:lnTo>
                      <a:pt x="3240" y="2160"/>
                    </a:lnTo>
                    <a:lnTo>
                      <a:pt x="4320" y="4320"/>
                    </a:lnTo>
                    <a:lnTo>
                      <a:pt x="2160" y="5400"/>
                    </a:lnTo>
                    <a:lnTo>
                      <a:pt x="1080" y="324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</p:grpSp>
        <p:grpSp>
          <p:nvGrpSpPr>
            <p:cNvPr id="44082" name="Group 50"/>
            <p:cNvGrpSpPr>
              <a:grpSpLocks/>
            </p:cNvGrpSpPr>
            <p:nvPr/>
          </p:nvGrpSpPr>
          <p:grpSpPr bwMode="auto">
            <a:xfrm>
              <a:off x="703" y="1525"/>
              <a:ext cx="1713" cy="1080"/>
              <a:chOff x="703" y="1525"/>
              <a:chExt cx="1713" cy="1080"/>
            </a:xfrm>
          </p:grpSpPr>
          <p:sp>
            <p:nvSpPr>
              <p:cNvPr id="44053" name="Text Box 21"/>
              <p:cNvSpPr txBox="1">
                <a:spLocks noChangeArrowheads="1"/>
              </p:cNvSpPr>
              <p:nvPr/>
            </p:nvSpPr>
            <p:spPr bwMode="auto">
              <a:xfrm>
                <a:off x="2200" y="1661"/>
                <a:ext cx="216" cy="21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l"/>
                <a:r>
                  <a:rPr lang="ru-RU" sz="1800" b="1" dirty="0"/>
                  <a:t>B</a:t>
                </a:r>
                <a:endParaRPr lang="ru-RU" sz="1800" dirty="0"/>
              </a:p>
            </p:txBody>
          </p:sp>
          <p:sp>
            <p:nvSpPr>
              <p:cNvPr id="44080" name="Text Box 48"/>
              <p:cNvSpPr txBox="1">
                <a:spLocks noChangeArrowheads="1"/>
              </p:cNvSpPr>
              <p:nvPr/>
            </p:nvSpPr>
            <p:spPr bwMode="auto">
              <a:xfrm>
                <a:off x="703" y="1525"/>
                <a:ext cx="216" cy="21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l"/>
                <a:r>
                  <a:rPr lang="ru-RU" sz="1800" b="1" dirty="0"/>
                  <a:t>С</a:t>
                </a:r>
                <a:endParaRPr lang="ru-RU" sz="1800" dirty="0"/>
              </a:p>
            </p:txBody>
          </p:sp>
          <p:sp>
            <p:nvSpPr>
              <p:cNvPr id="44081" name="Text Box 49"/>
              <p:cNvSpPr txBox="1">
                <a:spLocks noChangeArrowheads="1"/>
              </p:cNvSpPr>
              <p:nvPr/>
            </p:nvSpPr>
            <p:spPr bwMode="auto">
              <a:xfrm>
                <a:off x="748" y="2387"/>
                <a:ext cx="216" cy="21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l"/>
                <a:r>
                  <a:rPr lang="ru-RU" sz="1800" b="1" dirty="0"/>
                  <a:t>А</a:t>
                </a:r>
                <a:endParaRPr lang="ru-RU" sz="1800" dirty="0"/>
              </a:p>
            </p:txBody>
          </p:sp>
        </p:grpSp>
      </p:grpSp>
      <p:sp>
        <p:nvSpPr>
          <p:cNvPr id="44084" name="Line 52"/>
          <p:cNvSpPr>
            <a:spLocks noChangeShapeType="1"/>
          </p:cNvSpPr>
          <p:nvPr/>
        </p:nvSpPr>
        <p:spPr bwMode="auto">
          <a:xfrm>
            <a:off x="1476375" y="2781300"/>
            <a:ext cx="2232025" cy="237648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44085" name="Text Box 53"/>
          <p:cNvSpPr txBox="1">
            <a:spLocks noChangeArrowheads="1"/>
          </p:cNvSpPr>
          <p:nvPr/>
        </p:nvSpPr>
        <p:spPr bwMode="auto">
          <a:xfrm>
            <a:off x="3492500" y="476250"/>
            <a:ext cx="342900" cy="346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/>
            <a:r>
              <a:rPr lang="en-US" sz="1800" b="1" dirty="0"/>
              <a:t>F</a:t>
            </a:r>
            <a:endParaRPr lang="ru-RU" sz="1800" b="1" dirty="0"/>
          </a:p>
        </p:txBody>
      </p:sp>
      <p:sp>
        <p:nvSpPr>
          <p:cNvPr id="44086" name="Text Box 54"/>
          <p:cNvSpPr txBox="1">
            <a:spLocks noChangeArrowheads="1"/>
          </p:cNvSpPr>
          <p:nvPr/>
        </p:nvSpPr>
        <p:spPr bwMode="auto">
          <a:xfrm>
            <a:off x="250825" y="3789363"/>
            <a:ext cx="342900" cy="346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/>
            <a:r>
              <a:rPr lang="en-US" sz="1800" b="1" dirty="0"/>
              <a:t>E</a:t>
            </a:r>
            <a:endParaRPr lang="ru-RU" sz="1800" b="1" dirty="0"/>
          </a:p>
        </p:txBody>
      </p:sp>
      <p:sp>
        <p:nvSpPr>
          <p:cNvPr id="44087" name="Text Box 55"/>
          <p:cNvSpPr txBox="1">
            <a:spLocks noChangeArrowheads="1"/>
          </p:cNvSpPr>
          <p:nvPr/>
        </p:nvSpPr>
        <p:spPr bwMode="auto">
          <a:xfrm>
            <a:off x="3708400" y="5157788"/>
            <a:ext cx="342900" cy="346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/>
            <a:r>
              <a:rPr lang="en-US" sz="1800" b="1" dirty="0"/>
              <a:t>D</a:t>
            </a:r>
            <a:endParaRPr lang="ru-RU" sz="1800" b="1" dirty="0"/>
          </a:p>
        </p:txBody>
      </p:sp>
      <p:sp>
        <p:nvSpPr>
          <p:cNvPr id="44088" name="Freeform 56"/>
          <p:cNvSpPr>
            <a:spLocks/>
          </p:cNvSpPr>
          <p:nvPr/>
        </p:nvSpPr>
        <p:spPr bwMode="auto">
          <a:xfrm>
            <a:off x="1476375" y="765175"/>
            <a:ext cx="1943100" cy="2016125"/>
          </a:xfrm>
          <a:custGeom>
            <a:avLst/>
            <a:gdLst/>
            <a:ahLst/>
            <a:cxnLst>
              <a:cxn ang="0">
                <a:pos x="1224" y="1270"/>
              </a:cxn>
              <a:cxn ang="0">
                <a:pos x="816" y="453"/>
              </a:cxn>
              <a:cxn ang="0">
                <a:pos x="0" y="0"/>
              </a:cxn>
            </a:cxnLst>
            <a:rect l="0" t="0" r="r" b="b"/>
            <a:pathLst>
              <a:path w="1224" h="1270">
                <a:moveTo>
                  <a:pt x="1224" y="1270"/>
                </a:moveTo>
                <a:lnTo>
                  <a:pt x="816" y="453"/>
                </a:ln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44089" name="Freeform 57"/>
          <p:cNvSpPr>
            <a:spLocks/>
          </p:cNvSpPr>
          <p:nvPr/>
        </p:nvSpPr>
        <p:spPr bwMode="auto">
          <a:xfrm>
            <a:off x="468313" y="2781300"/>
            <a:ext cx="1008062" cy="1008063"/>
          </a:xfrm>
          <a:custGeom>
            <a:avLst/>
            <a:gdLst/>
            <a:ahLst/>
            <a:cxnLst>
              <a:cxn ang="0">
                <a:pos x="635" y="635"/>
              </a:cxn>
              <a:cxn ang="0">
                <a:pos x="408" y="227"/>
              </a:cxn>
              <a:cxn ang="0">
                <a:pos x="0" y="0"/>
              </a:cxn>
            </a:cxnLst>
            <a:rect l="0" t="0" r="r" b="b"/>
            <a:pathLst>
              <a:path w="635" h="635">
                <a:moveTo>
                  <a:pt x="635" y="635"/>
                </a:moveTo>
                <a:lnTo>
                  <a:pt x="408" y="227"/>
                </a:ln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44090" name="Freeform 58"/>
          <p:cNvSpPr>
            <a:spLocks/>
          </p:cNvSpPr>
          <p:nvPr/>
        </p:nvSpPr>
        <p:spPr bwMode="auto">
          <a:xfrm>
            <a:off x="1476375" y="3789363"/>
            <a:ext cx="962025" cy="19891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89" y="0"/>
              </a:cxn>
              <a:cxn ang="0">
                <a:pos x="606" y="1253"/>
              </a:cxn>
            </a:cxnLst>
            <a:rect l="0" t="0" r="r" b="b"/>
            <a:pathLst>
              <a:path w="606" h="1253">
                <a:moveTo>
                  <a:pt x="0" y="0"/>
                </a:moveTo>
                <a:lnTo>
                  <a:pt x="589" y="0"/>
                </a:lnTo>
                <a:lnTo>
                  <a:pt x="606" y="1253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44092" name="Freeform 60"/>
          <p:cNvSpPr>
            <a:spLocks/>
          </p:cNvSpPr>
          <p:nvPr/>
        </p:nvSpPr>
        <p:spPr bwMode="auto">
          <a:xfrm>
            <a:off x="3348038" y="2708275"/>
            <a:ext cx="1079500" cy="2089150"/>
          </a:xfrm>
          <a:custGeom>
            <a:avLst/>
            <a:gdLst/>
            <a:ahLst/>
            <a:cxnLst>
              <a:cxn ang="0">
                <a:pos x="680" y="1316"/>
              </a:cxn>
              <a:cxn ang="0">
                <a:pos x="0" y="1316"/>
              </a:cxn>
              <a:cxn ang="0">
                <a:pos x="45" y="0"/>
              </a:cxn>
            </a:cxnLst>
            <a:rect l="0" t="0" r="r" b="b"/>
            <a:pathLst>
              <a:path w="680" h="1316">
                <a:moveTo>
                  <a:pt x="680" y="1316"/>
                </a:moveTo>
                <a:lnTo>
                  <a:pt x="0" y="1316"/>
                </a:lnTo>
                <a:lnTo>
                  <a:pt x="45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44093" name="Line 61"/>
          <p:cNvSpPr>
            <a:spLocks noChangeShapeType="1"/>
          </p:cNvSpPr>
          <p:nvPr/>
        </p:nvSpPr>
        <p:spPr bwMode="auto">
          <a:xfrm flipH="1">
            <a:off x="1835150" y="3789363"/>
            <a:ext cx="576263" cy="792162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44094" name="Text Box 62"/>
          <p:cNvSpPr txBox="1">
            <a:spLocks noChangeArrowheads="1"/>
          </p:cNvSpPr>
          <p:nvPr/>
        </p:nvSpPr>
        <p:spPr bwMode="auto">
          <a:xfrm>
            <a:off x="1476375" y="4508500"/>
            <a:ext cx="342900" cy="346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/>
            <a:r>
              <a:rPr lang="en-US" sz="1800" b="1" dirty="0"/>
              <a:t>P</a:t>
            </a:r>
            <a:endParaRPr lang="ru-RU" sz="1800" b="1" dirty="0"/>
          </a:p>
        </p:txBody>
      </p:sp>
      <p:sp>
        <p:nvSpPr>
          <p:cNvPr id="44095" name="Text Box 63"/>
          <p:cNvSpPr txBox="1">
            <a:spLocks noChangeArrowheads="1"/>
          </p:cNvSpPr>
          <p:nvPr/>
        </p:nvSpPr>
        <p:spPr bwMode="auto">
          <a:xfrm>
            <a:off x="2411413" y="3500438"/>
            <a:ext cx="342900" cy="346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/>
            <a:r>
              <a:rPr lang="en-US" sz="1800" b="1" dirty="0"/>
              <a:t>O</a:t>
            </a:r>
            <a:endParaRPr lang="ru-RU" sz="1800" b="1" dirty="0"/>
          </a:p>
        </p:txBody>
      </p:sp>
      <p:sp>
        <p:nvSpPr>
          <p:cNvPr id="44096" name="Line 64"/>
          <p:cNvSpPr>
            <a:spLocks noChangeShapeType="1"/>
          </p:cNvSpPr>
          <p:nvPr/>
        </p:nvSpPr>
        <p:spPr bwMode="auto">
          <a:xfrm flipV="1">
            <a:off x="3348038" y="4076700"/>
            <a:ext cx="719137" cy="7207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44097" name="Text Box 65"/>
          <p:cNvSpPr txBox="1">
            <a:spLocks noChangeArrowheads="1"/>
          </p:cNvSpPr>
          <p:nvPr/>
        </p:nvSpPr>
        <p:spPr bwMode="auto">
          <a:xfrm>
            <a:off x="4140200" y="3789363"/>
            <a:ext cx="342900" cy="346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/>
            <a:r>
              <a:rPr lang="en-US" sz="1800" b="1" dirty="0"/>
              <a:t>N</a:t>
            </a:r>
            <a:endParaRPr lang="ru-RU" sz="1800" b="1" dirty="0"/>
          </a:p>
        </p:txBody>
      </p:sp>
      <p:sp>
        <p:nvSpPr>
          <p:cNvPr id="44098" name="Text Box 66"/>
          <p:cNvSpPr txBox="1">
            <a:spLocks noChangeArrowheads="1"/>
          </p:cNvSpPr>
          <p:nvPr/>
        </p:nvSpPr>
        <p:spPr bwMode="auto">
          <a:xfrm>
            <a:off x="2987675" y="4724400"/>
            <a:ext cx="342900" cy="346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/>
            <a:r>
              <a:rPr lang="en-US" sz="1800" b="1" dirty="0"/>
              <a:t>K</a:t>
            </a:r>
            <a:endParaRPr lang="ru-RU" sz="1800" b="1" dirty="0"/>
          </a:p>
        </p:txBody>
      </p:sp>
      <p:sp>
        <p:nvSpPr>
          <p:cNvPr id="44099" name="Freeform 67"/>
          <p:cNvSpPr>
            <a:spLocks/>
          </p:cNvSpPr>
          <p:nvPr/>
        </p:nvSpPr>
        <p:spPr bwMode="auto">
          <a:xfrm>
            <a:off x="468313" y="2781300"/>
            <a:ext cx="647700" cy="1008063"/>
          </a:xfrm>
          <a:custGeom>
            <a:avLst/>
            <a:gdLst/>
            <a:ahLst/>
            <a:cxnLst>
              <a:cxn ang="0">
                <a:pos x="0" y="635"/>
              </a:cxn>
              <a:cxn ang="0">
                <a:pos x="0" y="0"/>
              </a:cxn>
              <a:cxn ang="0">
                <a:pos x="408" y="227"/>
              </a:cxn>
              <a:cxn ang="0">
                <a:pos x="0" y="635"/>
              </a:cxn>
            </a:cxnLst>
            <a:rect l="0" t="0" r="r" b="b"/>
            <a:pathLst>
              <a:path w="408" h="635">
                <a:moveTo>
                  <a:pt x="0" y="635"/>
                </a:moveTo>
                <a:lnTo>
                  <a:pt x="0" y="0"/>
                </a:lnTo>
                <a:lnTo>
                  <a:pt x="408" y="227"/>
                </a:lnTo>
                <a:lnTo>
                  <a:pt x="0" y="635"/>
                </a:lnTo>
                <a:close/>
              </a:path>
            </a:pathLst>
          </a:custGeom>
          <a:solidFill>
            <a:srgbClr val="99CCFF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44100" name="Freeform 68"/>
          <p:cNvSpPr>
            <a:spLocks/>
          </p:cNvSpPr>
          <p:nvPr/>
        </p:nvSpPr>
        <p:spPr bwMode="auto">
          <a:xfrm>
            <a:off x="468313" y="3141663"/>
            <a:ext cx="1008062" cy="647700"/>
          </a:xfrm>
          <a:custGeom>
            <a:avLst/>
            <a:gdLst/>
            <a:ahLst/>
            <a:cxnLst>
              <a:cxn ang="0">
                <a:pos x="0" y="408"/>
              </a:cxn>
              <a:cxn ang="0">
                <a:pos x="408" y="0"/>
              </a:cxn>
              <a:cxn ang="0">
                <a:pos x="635" y="408"/>
              </a:cxn>
              <a:cxn ang="0">
                <a:pos x="0" y="408"/>
              </a:cxn>
            </a:cxnLst>
            <a:rect l="0" t="0" r="r" b="b"/>
            <a:pathLst>
              <a:path w="635" h="408">
                <a:moveTo>
                  <a:pt x="0" y="408"/>
                </a:moveTo>
                <a:lnTo>
                  <a:pt x="408" y="0"/>
                </a:lnTo>
                <a:lnTo>
                  <a:pt x="635" y="408"/>
                </a:lnTo>
                <a:lnTo>
                  <a:pt x="0" y="408"/>
                </a:lnTo>
                <a:close/>
              </a:path>
            </a:pathLst>
          </a:custGeom>
          <a:solidFill>
            <a:srgbClr val="66CCFF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44102" name="Freeform 70"/>
          <p:cNvSpPr>
            <a:spLocks/>
          </p:cNvSpPr>
          <p:nvPr/>
        </p:nvSpPr>
        <p:spPr bwMode="auto">
          <a:xfrm>
            <a:off x="468313" y="2781300"/>
            <a:ext cx="1008062" cy="360363"/>
          </a:xfrm>
          <a:custGeom>
            <a:avLst/>
            <a:gdLst/>
            <a:ahLst/>
            <a:cxnLst>
              <a:cxn ang="0">
                <a:pos x="408" y="227"/>
              </a:cxn>
              <a:cxn ang="0">
                <a:pos x="0" y="0"/>
              </a:cxn>
              <a:cxn ang="0">
                <a:pos x="635" y="0"/>
              </a:cxn>
              <a:cxn ang="0">
                <a:pos x="408" y="227"/>
              </a:cxn>
            </a:cxnLst>
            <a:rect l="0" t="0" r="r" b="b"/>
            <a:pathLst>
              <a:path w="635" h="227">
                <a:moveTo>
                  <a:pt x="408" y="227"/>
                </a:moveTo>
                <a:lnTo>
                  <a:pt x="0" y="0"/>
                </a:lnTo>
                <a:lnTo>
                  <a:pt x="635" y="0"/>
                </a:lnTo>
                <a:lnTo>
                  <a:pt x="408" y="227"/>
                </a:lnTo>
                <a:close/>
              </a:path>
            </a:pathLst>
          </a:custGeom>
          <a:solidFill>
            <a:srgbClr val="9999FF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44103" name="Freeform 71"/>
          <p:cNvSpPr>
            <a:spLocks/>
          </p:cNvSpPr>
          <p:nvPr/>
        </p:nvSpPr>
        <p:spPr bwMode="auto">
          <a:xfrm>
            <a:off x="1116013" y="2781300"/>
            <a:ext cx="360362" cy="1008063"/>
          </a:xfrm>
          <a:custGeom>
            <a:avLst/>
            <a:gdLst/>
            <a:ahLst/>
            <a:cxnLst>
              <a:cxn ang="0">
                <a:pos x="227" y="0"/>
              </a:cxn>
              <a:cxn ang="0">
                <a:pos x="0" y="227"/>
              </a:cxn>
              <a:cxn ang="0">
                <a:pos x="227" y="635"/>
              </a:cxn>
              <a:cxn ang="0">
                <a:pos x="227" y="0"/>
              </a:cxn>
            </a:cxnLst>
            <a:rect l="0" t="0" r="r" b="b"/>
            <a:pathLst>
              <a:path w="227" h="635">
                <a:moveTo>
                  <a:pt x="227" y="0"/>
                </a:moveTo>
                <a:lnTo>
                  <a:pt x="0" y="227"/>
                </a:lnTo>
                <a:lnTo>
                  <a:pt x="227" y="635"/>
                </a:lnTo>
                <a:lnTo>
                  <a:pt x="227" y="0"/>
                </a:lnTo>
                <a:close/>
              </a:path>
            </a:pathLst>
          </a:custGeom>
          <a:solidFill>
            <a:srgbClr val="3399FF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44105" name="Freeform 73"/>
          <p:cNvSpPr>
            <a:spLocks/>
          </p:cNvSpPr>
          <p:nvPr/>
        </p:nvSpPr>
        <p:spPr bwMode="auto">
          <a:xfrm>
            <a:off x="1444625" y="755650"/>
            <a:ext cx="1298575" cy="2030413"/>
          </a:xfrm>
          <a:custGeom>
            <a:avLst/>
            <a:gdLst/>
            <a:ahLst/>
            <a:cxnLst>
              <a:cxn ang="0">
                <a:pos x="13" y="1279"/>
              </a:cxn>
              <a:cxn ang="0">
                <a:pos x="818" y="457"/>
              </a:cxn>
              <a:cxn ang="0">
                <a:pos x="0" y="0"/>
              </a:cxn>
              <a:cxn ang="0">
                <a:pos x="13" y="1279"/>
              </a:cxn>
            </a:cxnLst>
            <a:rect l="0" t="0" r="r" b="b"/>
            <a:pathLst>
              <a:path w="818" h="1279">
                <a:moveTo>
                  <a:pt x="13" y="1279"/>
                </a:moveTo>
                <a:lnTo>
                  <a:pt x="818" y="457"/>
                </a:lnTo>
                <a:lnTo>
                  <a:pt x="0" y="0"/>
                </a:lnTo>
                <a:lnTo>
                  <a:pt x="13" y="1279"/>
                </a:lnTo>
                <a:close/>
              </a:path>
            </a:pathLst>
          </a:custGeom>
          <a:solidFill>
            <a:srgbClr val="99FFCC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44106" name="Freeform 74"/>
          <p:cNvSpPr>
            <a:spLocks/>
          </p:cNvSpPr>
          <p:nvPr/>
        </p:nvSpPr>
        <p:spPr bwMode="auto">
          <a:xfrm>
            <a:off x="1465263" y="1471613"/>
            <a:ext cx="1974850" cy="1314450"/>
          </a:xfrm>
          <a:custGeom>
            <a:avLst/>
            <a:gdLst/>
            <a:ahLst/>
            <a:cxnLst>
              <a:cxn ang="0">
                <a:pos x="0" y="828"/>
              </a:cxn>
              <a:cxn ang="0">
                <a:pos x="1244" y="819"/>
              </a:cxn>
              <a:cxn ang="0">
                <a:pos x="813" y="0"/>
              </a:cxn>
              <a:cxn ang="0">
                <a:pos x="0" y="828"/>
              </a:cxn>
            </a:cxnLst>
            <a:rect l="0" t="0" r="r" b="b"/>
            <a:pathLst>
              <a:path w="1244" h="828">
                <a:moveTo>
                  <a:pt x="0" y="828"/>
                </a:moveTo>
                <a:lnTo>
                  <a:pt x="1244" y="819"/>
                </a:lnTo>
                <a:lnTo>
                  <a:pt x="813" y="0"/>
                </a:lnTo>
                <a:lnTo>
                  <a:pt x="0" y="828"/>
                </a:lnTo>
                <a:close/>
              </a:path>
            </a:pathLst>
          </a:custGeom>
          <a:solidFill>
            <a:srgbClr val="99FF99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44109" name="Freeform 77"/>
          <p:cNvSpPr>
            <a:spLocks/>
          </p:cNvSpPr>
          <p:nvPr/>
        </p:nvSpPr>
        <p:spPr bwMode="auto">
          <a:xfrm>
            <a:off x="1484313" y="765175"/>
            <a:ext cx="1935162" cy="719138"/>
          </a:xfrm>
          <a:custGeom>
            <a:avLst/>
            <a:gdLst/>
            <a:ahLst/>
            <a:cxnLst>
              <a:cxn ang="0">
                <a:pos x="811" y="453"/>
              </a:cxn>
              <a:cxn ang="0">
                <a:pos x="1219" y="0"/>
              </a:cxn>
              <a:cxn ang="0">
                <a:pos x="0" y="2"/>
              </a:cxn>
              <a:cxn ang="0">
                <a:pos x="811" y="453"/>
              </a:cxn>
            </a:cxnLst>
            <a:rect l="0" t="0" r="r" b="b"/>
            <a:pathLst>
              <a:path w="1219" h="453">
                <a:moveTo>
                  <a:pt x="811" y="453"/>
                </a:moveTo>
                <a:lnTo>
                  <a:pt x="1219" y="0"/>
                </a:lnTo>
                <a:lnTo>
                  <a:pt x="0" y="2"/>
                </a:lnTo>
                <a:lnTo>
                  <a:pt x="811" y="453"/>
                </a:lnTo>
                <a:close/>
              </a:path>
            </a:pathLst>
          </a:custGeom>
          <a:solidFill>
            <a:srgbClr val="66FF66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44110" name="Freeform 78"/>
          <p:cNvSpPr>
            <a:spLocks/>
          </p:cNvSpPr>
          <p:nvPr/>
        </p:nvSpPr>
        <p:spPr bwMode="auto">
          <a:xfrm>
            <a:off x="2770188" y="755650"/>
            <a:ext cx="661987" cy="1987550"/>
          </a:xfrm>
          <a:custGeom>
            <a:avLst/>
            <a:gdLst/>
            <a:ahLst/>
            <a:cxnLst>
              <a:cxn ang="0">
                <a:pos x="0" y="451"/>
              </a:cxn>
              <a:cxn ang="0">
                <a:pos x="417" y="0"/>
              </a:cxn>
              <a:cxn ang="0">
                <a:pos x="417" y="1252"/>
              </a:cxn>
              <a:cxn ang="0">
                <a:pos x="0" y="451"/>
              </a:cxn>
            </a:cxnLst>
            <a:rect l="0" t="0" r="r" b="b"/>
            <a:pathLst>
              <a:path w="417" h="1252">
                <a:moveTo>
                  <a:pt x="0" y="451"/>
                </a:moveTo>
                <a:lnTo>
                  <a:pt x="417" y="0"/>
                </a:lnTo>
                <a:lnTo>
                  <a:pt x="417" y="1252"/>
                </a:lnTo>
                <a:lnTo>
                  <a:pt x="0" y="451"/>
                </a:lnTo>
                <a:close/>
              </a:path>
            </a:pathLst>
          </a:custGeom>
          <a:solidFill>
            <a:schemeClr val="folHlink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44115" name="Freeform 83"/>
          <p:cNvSpPr>
            <a:spLocks/>
          </p:cNvSpPr>
          <p:nvPr/>
        </p:nvSpPr>
        <p:spPr bwMode="auto">
          <a:xfrm>
            <a:off x="3348038" y="4797425"/>
            <a:ext cx="1079500" cy="3603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80" y="0"/>
              </a:cxn>
              <a:cxn ang="0">
                <a:pos x="227" y="227"/>
              </a:cxn>
              <a:cxn ang="0">
                <a:pos x="0" y="0"/>
              </a:cxn>
            </a:cxnLst>
            <a:rect l="0" t="0" r="r" b="b"/>
            <a:pathLst>
              <a:path w="680" h="227">
                <a:moveTo>
                  <a:pt x="0" y="0"/>
                </a:moveTo>
                <a:lnTo>
                  <a:pt x="680" y="0"/>
                </a:lnTo>
                <a:lnTo>
                  <a:pt x="227" y="227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44116" name="Freeform 84"/>
          <p:cNvSpPr>
            <a:spLocks/>
          </p:cNvSpPr>
          <p:nvPr/>
        </p:nvSpPr>
        <p:spPr bwMode="auto">
          <a:xfrm>
            <a:off x="1457325" y="3776663"/>
            <a:ext cx="973138" cy="822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3" y="16"/>
              </a:cxn>
              <a:cxn ang="0">
                <a:pos x="251" y="518"/>
              </a:cxn>
              <a:cxn ang="0">
                <a:pos x="0" y="0"/>
              </a:cxn>
            </a:cxnLst>
            <a:rect l="0" t="0" r="r" b="b"/>
            <a:pathLst>
              <a:path w="613" h="518">
                <a:moveTo>
                  <a:pt x="0" y="0"/>
                </a:moveTo>
                <a:lnTo>
                  <a:pt x="613" y="16"/>
                </a:lnTo>
                <a:lnTo>
                  <a:pt x="251" y="518"/>
                </a:lnTo>
                <a:lnTo>
                  <a:pt x="0" y="0"/>
                </a:lnTo>
                <a:close/>
              </a:path>
            </a:pathLst>
          </a:custGeom>
          <a:solidFill>
            <a:srgbClr val="99CCFF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44117" name="Freeform 85"/>
          <p:cNvSpPr>
            <a:spLocks/>
          </p:cNvSpPr>
          <p:nvPr/>
        </p:nvSpPr>
        <p:spPr bwMode="auto">
          <a:xfrm>
            <a:off x="3348038" y="4076700"/>
            <a:ext cx="1079500" cy="720725"/>
          </a:xfrm>
          <a:custGeom>
            <a:avLst/>
            <a:gdLst/>
            <a:ahLst/>
            <a:cxnLst>
              <a:cxn ang="0">
                <a:pos x="0" y="454"/>
              </a:cxn>
              <a:cxn ang="0">
                <a:pos x="680" y="454"/>
              </a:cxn>
              <a:cxn ang="0">
                <a:pos x="453" y="0"/>
              </a:cxn>
              <a:cxn ang="0">
                <a:pos x="0" y="454"/>
              </a:cxn>
            </a:cxnLst>
            <a:rect l="0" t="0" r="r" b="b"/>
            <a:pathLst>
              <a:path w="680" h="454">
                <a:moveTo>
                  <a:pt x="0" y="454"/>
                </a:moveTo>
                <a:lnTo>
                  <a:pt x="680" y="454"/>
                </a:lnTo>
                <a:lnTo>
                  <a:pt x="453" y="0"/>
                </a:lnTo>
                <a:lnTo>
                  <a:pt x="0" y="454"/>
                </a:lnTo>
                <a:close/>
              </a:path>
            </a:pathLst>
          </a:custGeom>
          <a:solidFill>
            <a:srgbClr val="66CCFF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44119" name="Freeform 87"/>
          <p:cNvSpPr>
            <a:spLocks/>
          </p:cNvSpPr>
          <p:nvPr/>
        </p:nvSpPr>
        <p:spPr bwMode="auto">
          <a:xfrm>
            <a:off x="1868488" y="3816350"/>
            <a:ext cx="569912" cy="1974850"/>
          </a:xfrm>
          <a:custGeom>
            <a:avLst/>
            <a:gdLst/>
            <a:ahLst/>
            <a:cxnLst>
              <a:cxn ang="0">
                <a:pos x="351" y="0"/>
              </a:cxn>
              <a:cxn ang="0">
                <a:pos x="359" y="1244"/>
              </a:cxn>
              <a:cxn ang="0">
                <a:pos x="0" y="493"/>
              </a:cxn>
              <a:cxn ang="0">
                <a:pos x="351" y="0"/>
              </a:cxn>
            </a:cxnLst>
            <a:rect l="0" t="0" r="r" b="b"/>
            <a:pathLst>
              <a:path w="359" h="1244">
                <a:moveTo>
                  <a:pt x="351" y="0"/>
                </a:moveTo>
                <a:lnTo>
                  <a:pt x="359" y="1244"/>
                </a:lnTo>
                <a:lnTo>
                  <a:pt x="0" y="493"/>
                </a:lnTo>
                <a:lnTo>
                  <a:pt x="351" y="0"/>
                </a:lnTo>
                <a:close/>
              </a:path>
            </a:pathLst>
          </a:custGeom>
          <a:solidFill>
            <a:srgbClr val="66FF66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44120" name="Freeform 88"/>
          <p:cNvSpPr>
            <a:spLocks/>
          </p:cNvSpPr>
          <p:nvPr/>
        </p:nvSpPr>
        <p:spPr bwMode="auto">
          <a:xfrm>
            <a:off x="2124075" y="2781300"/>
            <a:ext cx="1295400" cy="2016125"/>
          </a:xfrm>
          <a:custGeom>
            <a:avLst/>
            <a:gdLst/>
            <a:ahLst/>
            <a:cxnLst>
              <a:cxn ang="0">
                <a:pos x="0" y="408"/>
              </a:cxn>
              <a:cxn ang="0">
                <a:pos x="816" y="0"/>
              </a:cxn>
              <a:cxn ang="0">
                <a:pos x="771" y="1270"/>
              </a:cxn>
              <a:cxn ang="0">
                <a:pos x="0" y="408"/>
              </a:cxn>
            </a:cxnLst>
            <a:rect l="0" t="0" r="r" b="b"/>
            <a:pathLst>
              <a:path w="816" h="1270">
                <a:moveTo>
                  <a:pt x="0" y="408"/>
                </a:moveTo>
                <a:lnTo>
                  <a:pt x="816" y="0"/>
                </a:lnTo>
                <a:lnTo>
                  <a:pt x="771" y="1270"/>
                </a:lnTo>
                <a:lnTo>
                  <a:pt x="0" y="408"/>
                </a:lnTo>
                <a:close/>
              </a:path>
            </a:pathLst>
          </a:custGeom>
          <a:noFill/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44121" name="Freeform 89"/>
          <p:cNvSpPr>
            <a:spLocks/>
          </p:cNvSpPr>
          <p:nvPr/>
        </p:nvSpPr>
        <p:spPr bwMode="auto">
          <a:xfrm>
            <a:off x="2124075" y="2708275"/>
            <a:ext cx="1295400" cy="2089150"/>
          </a:xfrm>
          <a:custGeom>
            <a:avLst/>
            <a:gdLst/>
            <a:ahLst/>
            <a:cxnLst>
              <a:cxn ang="0">
                <a:pos x="0" y="454"/>
              </a:cxn>
              <a:cxn ang="0">
                <a:pos x="771" y="1316"/>
              </a:cxn>
              <a:cxn ang="0">
                <a:pos x="816" y="0"/>
              </a:cxn>
              <a:cxn ang="0">
                <a:pos x="0" y="454"/>
              </a:cxn>
            </a:cxnLst>
            <a:rect l="0" t="0" r="r" b="b"/>
            <a:pathLst>
              <a:path w="816" h="1316">
                <a:moveTo>
                  <a:pt x="0" y="454"/>
                </a:moveTo>
                <a:lnTo>
                  <a:pt x="771" y="1316"/>
                </a:lnTo>
                <a:lnTo>
                  <a:pt x="816" y="0"/>
                </a:lnTo>
                <a:lnTo>
                  <a:pt x="0" y="454"/>
                </a:lnTo>
                <a:close/>
              </a:path>
            </a:pathLst>
          </a:custGeom>
          <a:noFill/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44124" name="Freeform 92"/>
          <p:cNvSpPr>
            <a:spLocks/>
          </p:cNvSpPr>
          <p:nvPr/>
        </p:nvSpPr>
        <p:spPr bwMode="auto">
          <a:xfrm>
            <a:off x="3348038" y="2770188"/>
            <a:ext cx="719137" cy="2027237"/>
          </a:xfrm>
          <a:custGeom>
            <a:avLst/>
            <a:gdLst/>
            <a:ahLst/>
            <a:cxnLst>
              <a:cxn ang="0">
                <a:pos x="45" y="0"/>
              </a:cxn>
              <a:cxn ang="0">
                <a:pos x="453" y="823"/>
              </a:cxn>
              <a:cxn ang="0">
                <a:pos x="0" y="1277"/>
              </a:cxn>
              <a:cxn ang="0">
                <a:pos x="45" y="0"/>
              </a:cxn>
            </a:cxnLst>
            <a:rect l="0" t="0" r="r" b="b"/>
            <a:pathLst>
              <a:path w="453" h="1277">
                <a:moveTo>
                  <a:pt x="45" y="0"/>
                </a:moveTo>
                <a:lnTo>
                  <a:pt x="453" y="823"/>
                </a:lnTo>
                <a:lnTo>
                  <a:pt x="0" y="1277"/>
                </a:lnTo>
                <a:lnTo>
                  <a:pt x="45" y="0"/>
                </a:lnTo>
                <a:close/>
              </a:path>
            </a:pathLst>
          </a:custGeom>
          <a:solidFill>
            <a:schemeClr val="folHlink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44128" name="Freeform 96"/>
          <p:cNvSpPr>
            <a:spLocks/>
          </p:cNvSpPr>
          <p:nvPr/>
        </p:nvSpPr>
        <p:spPr bwMode="auto">
          <a:xfrm>
            <a:off x="1484313" y="3444875"/>
            <a:ext cx="941387" cy="358775"/>
          </a:xfrm>
          <a:custGeom>
            <a:avLst/>
            <a:gdLst/>
            <a:ahLst/>
            <a:cxnLst>
              <a:cxn ang="0">
                <a:pos x="0" y="209"/>
              </a:cxn>
              <a:cxn ang="0">
                <a:pos x="392" y="217"/>
              </a:cxn>
              <a:cxn ang="0">
                <a:pos x="593" y="226"/>
              </a:cxn>
              <a:cxn ang="0">
                <a:pos x="401" y="0"/>
              </a:cxn>
              <a:cxn ang="0">
                <a:pos x="0" y="209"/>
              </a:cxn>
            </a:cxnLst>
            <a:rect l="0" t="0" r="r" b="b"/>
            <a:pathLst>
              <a:path w="593" h="226">
                <a:moveTo>
                  <a:pt x="0" y="209"/>
                </a:moveTo>
                <a:lnTo>
                  <a:pt x="392" y="217"/>
                </a:lnTo>
                <a:lnTo>
                  <a:pt x="593" y="226"/>
                </a:lnTo>
                <a:lnTo>
                  <a:pt x="401" y="0"/>
                </a:lnTo>
                <a:lnTo>
                  <a:pt x="0" y="209"/>
                </a:ln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chemeClr val="tx2">
                <a:lumMod val="75000"/>
              </a:schemeClr>
            </a:solidFill>
            <a:prstDash val="solid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44130" name="Freeform 98"/>
          <p:cNvSpPr>
            <a:spLocks/>
          </p:cNvSpPr>
          <p:nvPr/>
        </p:nvSpPr>
        <p:spPr bwMode="auto">
          <a:xfrm>
            <a:off x="2411413" y="3789363"/>
            <a:ext cx="1312862" cy="2028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" y="1278"/>
              </a:cxn>
              <a:cxn ang="0">
                <a:pos x="827" y="852"/>
              </a:cxn>
              <a:cxn ang="0">
                <a:pos x="0" y="0"/>
              </a:cxn>
            </a:cxnLst>
            <a:rect l="0" t="0" r="r" b="b"/>
            <a:pathLst>
              <a:path w="827" h="1278">
                <a:moveTo>
                  <a:pt x="0" y="0"/>
                </a:moveTo>
                <a:lnTo>
                  <a:pt x="17" y="1278"/>
                </a:lnTo>
                <a:lnTo>
                  <a:pt x="827" y="852"/>
                </a:lnTo>
                <a:lnTo>
                  <a:pt x="0" y="0"/>
                </a:lnTo>
                <a:close/>
              </a:path>
            </a:pathLst>
          </a:custGeom>
          <a:solidFill>
            <a:srgbClr val="99FFCC"/>
          </a:solidFill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44132" name="Freeform 100"/>
          <p:cNvSpPr>
            <a:spLocks/>
          </p:cNvSpPr>
          <p:nvPr/>
        </p:nvSpPr>
        <p:spPr bwMode="auto">
          <a:xfrm>
            <a:off x="2124075" y="2786063"/>
            <a:ext cx="1301750" cy="2022475"/>
          </a:xfrm>
          <a:custGeom>
            <a:avLst/>
            <a:gdLst>
              <a:gd name="connsiteX0" fmla="*/ 0 w 820"/>
              <a:gd name="connsiteY0" fmla="*/ 424 h 1274"/>
              <a:gd name="connsiteX1" fmla="*/ 820 w 820"/>
              <a:gd name="connsiteY1" fmla="*/ 0 h 1274"/>
              <a:gd name="connsiteX2" fmla="*/ 793 w 820"/>
              <a:gd name="connsiteY2" fmla="*/ 1274 h 1274"/>
              <a:gd name="connsiteX3" fmla="*/ 0 w 820"/>
              <a:gd name="connsiteY3" fmla="*/ 424 h 1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0" h="1274">
                <a:moveTo>
                  <a:pt x="0" y="424"/>
                </a:moveTo>
                <a:lnTo>
                  <a:pt x="820" y="0"/>
                </a:lnTo>
                <a:cubicBezTo>
                  <a:pt x="811" y="425"/>
                  <a:pt x="802" y="849"/>
                  <a:pt x="793" y="1274"/>
                </a:cubicBezTo>
                <a:lnTo>
                  <a:pt x="0" y="424"/>
                </a:lnTo>
                <a:close/>
              </a:path>
            </a:pathLst>
          </a:custGeom>
          <a:solidFill>
            <a:srgbClr val="99FF99"/>
          </a:solidFill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44133" name="Text Box 101"/>
          <p:cNvSpPr txBox="1">
            <a:spLocks noChangeArrowheads="1"/>
          </p:cNvSpPr>
          <p:nvPr/>
        </p:nvSpPr>
        <p:spPr bwMode="auto">
          <a:xfrm>
            <a:off x="971550" y="44450"/>
            <a:ext cx="71294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dirty="0"/>
              <a:t>Доказательство Эпштейна.</a:t>
            </a:r>
          </a:p>
        </p:txBody>
      </p:sp>
      <p:sp>
        <p:nvSpPr>
          <p:cNvPr id="44134" name="Text Box 102"/>
          <p:cNvSpPr txBox="1">
            <a:spLocks noChangeArrowheads="1"/>
          </p:cNvSpPr>
          <p:nvPr/>
        </p:nvSpPr>
        <p:spPr bwMode="auto">
          <a:xfrm>
            <a:off x="4211638" y="908050"/>
            <a:ext cx="4752975" cy="169277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dirty="0"/>
              <a:t>     </a:t>
            </a:r>
            <a:r>
              <a:rPr lang="ru-RU" sz="2000" i="1" dirty="0">
                <a:latin typeface="Bookman Old Style" pitchFamily="18" charset="0"/>
              </a:rPr>
              <a:t>Преимуществом данного разложения является то, что здесь в качестве составных частей разложения фигурируют только треугольники.</a:t>
            </a:r>
          </a:p>
        </p:txBody>
      </p:sp>
      <p:sp>
        <p:nvSpPr>
          <p:cNvPr id="44136" name="Text Box 104"/>
          <p:cNvSpPr txBox="1">
            <a:spLocks noChangeArrowheads="1"/>
          </p:cNvSpPr>
          <p:nvPr/>
        </p:nvSpPr>
        <p:spPr bwMode="auto">
          <a:xfrm>
            <a:off x="4857752" y="2643182"/>
            <a:ext cx="4033837" cy="20928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i="1" dirty="0">
                <a:latin typeface="Bookman Old Style" pitchFamily="18" charset="0"/>
              </a:rPr>
              <a:t>АВС – прямоугольный треугольник. </a:t>
            </a:r>
          </a:p>
          <a:p>
            <a:pPr>
              <a:spcBef>
                <a:spcPct val="50000"/>
              </a:spcBef>
            </a:pPr>
            <a:r>
              <a:rPr lang="ru-RU" sz="2000" i="1" dirty="0">
                <a:latin typeface="Bookman Old Style" pitchFamily="18" charset="0"/>
              </a:rPr>
              <a:t>С</a:t>
            </a:r>
            <a:r>
              <a:rPr lang="en-US" sz="2000" i="1" dirty="0">
                <a:latin typeface="Bookman Old Style" pitchFamily="18" charset="0"/>
              </a:rPr>
              <a:t>D</a:t>
            </a:r>
            <a:r>
              <a:rPr lang="ru-RU" sz="2000" i="1" dirty="0">
                <a:latin typeface="Bookman Old Style" pitchFamily="18" charset="0"/>
              </a:rPr>
              <a:t> перпендикулярна  </a:t>
            </a:r>
            <a:r>
              <a:rPr lang="en-US" sz="2000" i="1" dirty="0">
                <a:latin typeface="Bookman Old Style" pitchFamily="18" charset="0"/>
              </a:rPr>
              <a:t>EF, </a:t>
            </a:r>
            <a:endParaRPr lang="ru-RU" sz="2000" i="1" dirty="0" smtClean="0">
              <a:latin typeface="Bookman Old Style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000" i="1" dirty="0" smtClean="0">
                <a:latin typeface="Bookman Old Style" pitchFamily="18" charset="0"/>
              </a:rPr>
              <a:t>C </a:t>
            </a:r>
            <a:r>
              <a:rPr lang="ru-RU" sz="2000" i="1" dirty="0">
                <a:latin typeface="Bookman Old Style" pitchFamily="18" charset="0"/>
              </a:rPr>
              <a:t>принадлежит </a:t>
            </a:r>
            <a:r>
              <a:rPr lang="en-US" sz="2000" i="1" dirty="0">
                <a:latin typeface="Bookman Old Style" pitchFamily="18" charset="0"/>
              </a:rPr>
              <a:t>EF, </a:t>
            </a:r>
            <a:endParaRPr lang="ru-RU" sz="2000" i="1" dirty="0">
              <a:latin typeface="Bookman Old Style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000" i="1" dirty="0">
                <a:latin typeface="Bookman Old Style" pitchFamily="18" charset="0"/>
              </a:rPr>
              <a:t>P</a:t>
            </a:r>
            <a:r>
              <a:rPr lang="ru-RU" sz="2000" i="1" dirty="0">
                <a:latin typeface="Bookman Old Style" pitchFamily="18" charset="0"/>
              </a:rPr>
              <a:t>О и</a:t>
            </a:r>
            <a:r>
              <a:rPr lang="en-US" sz="2000" i="1" dirty="0">
                <a:latin typeface="Bookman Old Style" pitchFamily="18" charset="0"/>
              </a:rPr>
              <a:t> KN </a:t>
            </a:r>
            <a:r>
              <a:rPr lang="ru-RU" sz="2000" i="1" dirty="0">
                <a:latin typeface="Bookman Old Style" pitchFamily="18" charset="0"/>
              </a:rPr>
              <a:t>параллельны </a:t>
            </a:r>
            <a:r>
              <a:rPr lang="en-US" sz="2000" i="1" dirty="0">
                <a:latin typeface="Bookman Old Style" pitchFamily="18" charset="0"/>
              </a:rPr>
              <a:t>EF.</a:t>
            </a:r>
          </a:p>
        </p:txBody>
      </p:sp>
      <p:sp>
        <p:nvSpPr>
          <p:cNvPr id="44139" name="Text Box 107"/>
          <p:cNvSpPr txBox="1">
            <a:spLocks noChangeArrowheads="1"/>
          </p:cNvSpPr>
          <p:nvPr/>
        </p:nvSpPr>
        <p:spPr bwMode="auto">
          <a:xfrm>
            <a:off x="4767263" y="5457825"/>
            <a:ext cx="41259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44140" name="Text Box 108"/>
          <p:cNvSpPr txBox="1">
            <a:spLocks noChangeArrowheads="1"/>
          </p:cNvSpPr>
          <p:nvPr/>
        </p:nvSpPr>
        <p:spPr bwMode="auto">
          <a:xfrm>
            <a:off x="323850" y="5805488"/>
            <a:ext cx="8640763" cy="7694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dirty="0"/>
              <a:t>    </a:t>
            </a:r>
            <a:r>
              <a:rPr lang="ru-RU" sz="2000" i="1" dirty="0">
                <a:latin typeface="Bookman Old Style" pitchFamily="18" charset="0"/>
              </a:rPr>
              <a:t>В данном разложении части квадратов, расположенных на катетах образуют квадрат на гипотенузе. 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"/>
                                        <p:tgtEl>
                                          <p:spTgt spid="44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"/>
                                        <p:tgtEl>
                                          <p:spTgt spid="44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"/>
                                        <p:tgtEl>
                                          <p:spTgt spid="44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4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4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4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4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4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4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4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44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4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4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4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4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4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4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44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4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4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44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000"/>
                                        <p:tgtEl>
                                          <p:spTgt spid="44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44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44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1000"/>
                                        <p:tgtEl>
                                          <p:spTgt spid="44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4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4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4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4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4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4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000"/>
                            </p:stCondLst>
                            <p:childTnLst>
                              <p:par>
                                <p:cTn id="8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1000"/>
                                        <p:tgtEl>
                                          <p:spTgt spid="44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4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4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80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4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85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4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900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4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95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4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4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4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4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4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44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4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4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44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4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4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44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500"/>
                            </p:stCondLst>
                            <p:childTnLst>
                              <p:par>
                                <p:cTn id="14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4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4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000"/>
                            </p:stCondLst>
                            <p:childTnLst>
                              <p:par>
                                <p:cTn id="15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44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500"/>
                            </p:stCondLst>
                            <p:childTnLst>
                              <p:par>
                                <p:cTn id="15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4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44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3000"/>
                            </p:stCondLst>
                            <p:childTnLst>
                              <p:par>
                                <p:cTn id="16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4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44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4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4000"/>
                            </p:stCondLst>
                            <p:childTnLst>
                              <p:par>
                                <p:cTn id="17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44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4500"/>
                            </p:stCondLst>
                            <p:childTnLst>
                              <p:par>
                                <p:cTn id="17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4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44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5000"/>
                            </p:stCondLst>
                            <p:childTnLst>
                              <p:par>
                                <p:cTn id="18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44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5500"/>
                            </p:stCondLst>
                            <p:childTnLst>
                              <p:par>
                                <p:cTn id="18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44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44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6000"/>
                            </p:stCondLst>
                            <p:childTnLst>
                              <p:par>
                                <p:cTn id="18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44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6500"/>
                            </p:stCondLst>
                            <p:childTnLst>
                              <p:par>
                                <p:cTn id="19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44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44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7000"/>
                            </p:stCondLst>
                            <p:childTnLst>
                              <p:par>
                                <p:cTn id="19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500"/>
                                        <p:tgtEl>
                                          <p:spTgt spid="44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7500"/>
                            </p:stCondLst>
                            <p:childTnLst>
                              <p:par>
                                <p:cTn id="20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44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44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76" grpId="0" animBg="1"/>
      <p:bldP spid="44084" grpId="0" animBg="1"/>
      <p:bldP spid="44085" grpId="0"/>
      <p:bldP spid="44086" grpId="0"/>
      <p:bldP spid="44087" grpId="0"/>
      <p:bldP spid="44088" grpId="0" animBg="1"/>
      <p:bldP spid="44089" grpId="0" animBg="1"/>
      <p:bldP spid="44090" grpId="0" animBg="1"/>
      <p:bldP spid="44092" grpId="0" animBg="1"/>
      <p:bldP spid="44093" grpId="0" animBg="1"/>
      <p:bldP spid="44094" grpId="0"/>
      <p:bldP spid="44095" grpId="0"/>
      <p:bldP spid="44096" grpId="0" animBg="1"/>
      <p:bldP spid="44097" grpId="0"/>
      <p:bldP spid="44098" grpId="0"/>
      <p:bldP spid="44099" grpId="0" animBg="1"/>
      <p:bldP spid="44099" grpId="1" animBg="1"/>
      <p:bldP spid="44100" grpId="0" animBg="1"/>
      <p:bldP spid="44100" grpId="1" animBg="1"/>
      <p:bldP spid="44102" grpId="0" animBg="1"/>
      <p:bldP spid="44102" grpId="1" animBg="1"/>
      <p:bldP spid="44103" grpId="0" animBg="1"/>
      <p:bldP spid="44103" grpId="1" animBg="1"/>
      <p:bldP spid="44105" grpId="0" animBg="1"/>
      <p:bldP spid="44105" grpId="1" animBg="1"/>
      <p:bldP spid="44106" grpId="0" animBg="1"/>
      <p:bldP spid="44106" grpId="1" animBg="1"/>
      <p:bldP spid="44109" grpId="0" animBg="1"/>
      <p:bldP spid="44109" grpId="1" animBg="1"/>
      <p:bldP spid="44110" grpId="0" animBg="1"/>
      <p:bldP spid="44110" grpId="1" animBg="1"/>
      <p:bldP spid="44115" grpId="0" animBg="1"/>
      <p:bldP spid="44116" grpId="0" animBg="1"/>
      <p:bldP spid="44117" grpId="0" animBg="1"/>
      <p:bldP spid="44119" grpId="0" animBg="1"/>
      <p:bldP spid="44124" grpId="0" animBg="1"/>
      <p:bldP spid="44128" grpId="0" animBg="1"/>
      <p:bldP spid="44130" grpId="0" animBg="1"/>
      <p:bldP spid="44132" grpId="0" animBg="1"/>
      <p:bldP spid="44133" grpId="0"/>
      <p:bldP spid="44134" grpId="0"/>
      <p:bldP spid="44136" grpId="0"/>
      <p:bldP spid="441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468313" y="260350"/>
            <a:ext cx="8496300" cy="9694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/>
            <a:r>
              <a:rPr lang="ru-RU" b="1" i="1" dirty="0" smtClean="0"/>
              <a:t> </a:t>
            </a:r>
            <a:r>
              <a:rPr lang="ru-RU" b="1" i="1" dirty="0"/>
              <a:t>Геометрический метод доказательства.</a:t>
            </a:r>
          </a:p>
          <a:p>
            <a:pPr marL="342900" indent="-342900" algn="l"/>
            <a:endParaRPr lang="ru-RU" sz="900" b="1" i="1" dirty="0"/>
          </a:p>
          <a:p>
            <a:pPr marL="342900" indent="-342900" algn="ctr"/>
            <a:r>
              <a:rPr lang="ru-RU" b="1" dirty="0"/>
              <a:t>    </a:t>
            </a:r>
            <a:r>
              <a:rPr lang="ru-RU" i="1" dirty="0"/>
              <a:t>Доказательство Гарфилда.</a:t>
            </a:r>
          </a:p>
        </p:txBody>
      </p:sp>
      <p:grpSp>
        <p:nvGrpSpPr>
          <p:cNvPr id="33809" name="Group 17"/>
          <p:cNvGrpSpPr>
            <a:grpSpLocks/>
          </p:cNvGrpSpPr>
          <p:nvPr/>
        </p:nvGrpSpPr>
        <p:grpSpPr bwMode="auto">
          <a:xfrm>
            <a:off x="395288" y="1268413"/>
            <a:ext cx="3603625" cy="2178050"/>
            <a:chOff x="249" y="799"/>
            <a:chExt cx="2270" cy="1372"/>
          </a:xfrm>
        </p:grpSpPr>
        <p:sp>
          <p:nvSpPr>
            <p:cNvPr id="33797" name="AutoShape 5"/>
            <p:cNvSpPr>
              <a:spLocks noChangeArrowheads="1"/>
            </p:cNvSpPr>
            <p:nvPr/>
          </p:nvSpPr>
          <p:spPr bwMode="auto">
            <a:xfrm>
              <a:off x="521" y="799"/>
              <a:ext cx="681" cy="1089"/>
            </a:xfrm>
            <a:prstGeom prst="rtTriangle">
              <a:avLst/>
            </a:prstGeom>
            <a:solidFill>
              <a:schemeClr val="accent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 dirty="0"/>
            </a:p>
          </p:txBody>
        </p:sp>
        <p:sp>
          <p:nvSpPr>
            <p:cNvPr id="33798" name="AutoShape 6"/>
            <p:cNvSpPr>
              <a:spLocks noChangeArrowheads="1"/>
            </p:cNvSpPr>
            <p:nvPr/>
          </p:nvSpPr>
          <p:spPr bwMode="auto">
            <a:xfrm rot="16200000">
              <a:off x="1406" y="1003"/>
              <a:ext cx="681" cy="1089"/>
            </a:xfrm>
            <a:prstGeom prst="rtTriangle">
              <a:avLst/>
            </a:prstGeom>
            <a:solidFill>
              <a:schemeClr val="accent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 dirty="0"/>
            </a:p>
          </p:txBody>
        </p:sp>
        <p:sp>
          <p:nvSpPr>
            <p:cNvPr id="33799" name="Line 7"/>
            <p:cNvSpPr>
              <a:spLocks noChangeShapeType="1"/>
            </p:cNvSpPr>
            <p:nvPr/>
          </p:nvSpPr>
          <p:spPr bwMode="auto">
            <a:xfrm>
              <a:off x="521" y="799"/>
              <a:ext cx="1769" cy="4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 dirty="0"/>
            </a:p>
          </p:txBody>
        </p:sp>
        <p:sp>
          <p:nvSpPr>
            <p:cNvPr id="33800" name="Text Box 8"/>
            <p:cNvSpPr txBox="1">
              <a:spLocks noChangeArrowheads="1"/>
            </p:cNvSpPr>
            <p:nvPr/>
          </p:nvSpPr>
          <p:spPr bwMode="auto">
            <a:xfrm>
              <a:off x="748" y="1933"/>
              <a:ext cx="183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400" b="1" dirty="0"/>
                <a:t>а</a:t>
              </a:r>
            </a:p>
          </p:txBody>
        </p:sp>
        <p:sp>
          <p:nvSpPr>
            <p:cNvPr id="33801" name="Text Box 9"/>
            <p:cNvSpPr txBox="1">
              <a:spLocks noChangeArrowheads="1"/>
            </p:cNvSpPr>
            <p:nvPr/>
          </p:nvSpPr>
          <p:spPr bwMode="auto">
            <a:xfrm>
              <a:off x="2336" y="1480"/>
              <a:ext cx="183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400" b="1" dirty="0"/>
                <a:t>а</a:t>
              </a:r>
            </a:p>
          </p:txBody>
        </p:sp>
        <p:sp>
          <p:nvSpPr>
            <p:cNvPr id="33802" name="Text Box 10"/>
            <p:cNvSpPr txBox="1">
              <a:spLocks noChangeArrowheads="1"/>
            </p:cNvSpPr>
            <p:nvPr/>
          </p:nvSpPr>
          <p:spPr bwMode="auto">
            <a:xfrm>
              <a:off x="1701" y="1979"/>
              <a:ext cx="187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 dirty="0"/>
                <a:t>b</a:t>
              </a:r>
              <a:endParaRPr lang="ru-RU" sz="1400" b="1" dirty="0"/>
            </a:p>
          </p:txBody>
        </p:sp>
        <p:sp>
          <p:nvSpPr>
            <p:cNvPr id="33803" name="Text Box 11"/>
            <p:cNvSpPr txBox="1">
              <a:spLocks noChangeArrowheads="1"/>
            </p:cNvSpPr>
            <p:nvPr/>
          </p:nvSpPr>
          <p:spPr bwMode="auto">
            <a:xfrm>
              <a:off x="249" y="1298"/>
              <a:ext cx="187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 dirty="0"/>
                <a:t>b</a:t>
              </a:r>
              <a:endParaRPr lang="ru-RU" sz="1400" b="1" dirty="0"/>
            </a:p>
          </p:txBody>
        </p:sp>
        <p:sp>
          <p:nvSpPr>
            <p:cNvPr id="33804" name="Text Box 12"/>
            <p:cNvSpPr txBox="1">
              <a:spLocks noChangeArrowheads="1"/>
            </p:cNvSpPr>
            <p:nvPr/>
          </p:nvSpPr>
          <p:spPr bwMode="auto">
            <a:xfrm>
              <a:off x="1565" y="1344"/>
              <a:ext cx="175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400" b="1" dirty="0"/>
                <a:t>с</a:t>
              </a:r>
            </a:p>
          </p:txBody>
        </p:sp>
        <p:sp>
          <p:nvSpPr>
            <p:cNvPr id="33805" name="Text Box 13"/>
            <p:cNvSpPr txBox="1">
              <a:spLocks noChangeArrowheads="1"/>
            </p:cNvSpPr>
            <p:nvPr/>
          </p:nvSpPr>
          <p:spPr bwMode="auto">
            <a:xfrm>
              <a:off x="930" y="1162"/>
              <a:ext cx="175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400" b="1" dirty="0"/>
                <a:t>с</a:t>
              </a:r>
            </a:p>
          </p:txBody>
        </p:sp>
      </p:grp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4335463" y="1425575"/>
            <a:ext cx="1841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4067175" y="1268413"/>
            <a:ext cx="4897438" cy="19389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i="1" dirty="0" smtClean="0">
                <a:latin typeface="Bookman Old Style" pitchFamily="18" charset="0"/>
              </a:rPr>
              <a:t>    На </a:t>
            </a:r>
            <a:r>
              <a:rPr lang="ru-RU" sz="2000" i="1" dirty="0">
                <a:latin typeface="Bookman Old Style" pitchFamily="18" charset="0"/>
              </a:rPr>
              <a:t>рисунке  три прямоугольных треугольника составляют трапецию. Поэтому площадь этой фигуры можно находить по формуле площади прямоугольной   трапеции,  либо</a:t>
            </a: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357158" y="3429000"/>
            <a:ext cx="8569325" cy="26161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i="1" dirty="0">
                <a:latin typeface="Bookman Old Style" pitchFamily="18" charset="0"/>
              </a:rPr>
              <a:t>как сумму площадей трех треугольников. В первом случае  </a:t>
            </a:r>
            <a:r>
              <a:rPr lang="en-US" sz="2000" i="1" dirty="0">
                <a:latin typeface="Bookman Old Style" pitchFamily="18" charset="0"/>
              </a:rPr>
              <a:t>S</a:t>
            </a:r>
            <a:r>
              <a:rPr lang="ru-RU" sz="2000" i="1" dirty="0">
                <a:latin typeface="Bookman Old Style" pitchFamily="18" charset="0"/>
              </a:rPr>
              <a:t>=½ (</a:t>
            </a:r>
            <a:r>
              <a:rPr lang="en-US" sz="2000" i="1" dirty="0">
                <a:latin typeface="Bookman Old Style" pitchFamily="18" charset="0"/>
              </a:rPr>
              <a:t>a</a:t>
            </a:r>
            <a:r>
              <a:rPr lang="ru-RU" sz="2000" i="1" dirty="0">
                <a:latin typeface="Bookman Old Style" pitchFamily="18" charset="0"/>
              </a:rPr>
              <a:t> + </a:t>
            </a:r>
            <a:r>
              <a:rPr lang="en-US" sz="2000" i="1" dirty="0">
                <a:latin typeface="Bookman Old Style" pitchFamily="18" charset="0"/>
              </a:rPr>
              <a:t>b</a:t>
            </a:r>
            <a:r>
              <a:rPr lang="ru-RU" sz="2000" i="1" dirty="0">
                <a:latin typeface="Bookman Old Style" pitchFamily="18" charset="0"/>
              </a:rPr>
              <a:t>)(</a:t>
            </a:r>
            <a:r>
              <a:rPr lang="en-US" sz="2000" i="1" dirty="0">
                <a:latin typeface="Bookman Old Style" pitchFamily="18" charset="0"/>
              </a:rPr>
              <a:t>a</a:t>
            </a:r>
            <a:r>
              <a:rPr lang="ru-RU" sz="2000" i="1" dirty="0">
                <a:latin typeface="Bookman Old Style" pitchFamily="18" charset="0"/>
              </a:rPr>
              <a:t> + </a:t>
            </a:r>
            <a:r>
              <a:rPr lang="en-US" sz="2000" i="1" dirty="0">
                <a:latin typeface="Bookman Old Style" pitchFamily="18" charset="0"/>
              </a:rPr>
              <a:t>b</a:t>
            </a:r>
            <a:r>
              <a:rPr lang="ru-RU" sz="2000" i="1" dirty="0">
                <a:latin typeface="Bookman Old Style" pitchFamily="18" charset="0"/>
              </a:rPr>
              <a:t>), во втором </a:t>
            </a:r>
            <a:r>
              <a:rPr lang="en-US" sz="2000" i="1" dirty="0">
                <a:latin typeface="Bookman Old Style" pitchFamily="18" charset="0"/>
              </a:rPr>
              <a:t>S</a:t>
            </a:r>
            <a:r>
              <a:rPr lang="ru-RU" sz="2000" i="1" dirty="0">
                <a:latin typeface="Bookman Old Style" pitchFamily="18" charset="0"/>
              </a:rPr>
              <a:t>=½</a:t>
            </a:r>
            <a:r>
              <a:rPr lang="en-US" sz="2000" i="1" dirty="0">
                <a:latin typeface="Bookman Old Style" pitchFamily="18" charset="0"/>
              </a:rPr>
              <a:t>ab</a:t>
            </a:r>
            <a:r>
              <a:rPr lang="ru-RU" sz="2000" i="1" dirty="0">
                <a:latin typeface="Bookman Old Style" pitchFamily="18" charset="0"/>
              </a:rPr>
              <a:t> + ½</a:t>
            </a:r>
            <a:r>
              <a:rPr lang="en-US" sz="2000" i="1" dirty="0">
                <a:latin typeface="Bookman Old Style" pitchFamily="18" charset="0"/>
              </a:rPr>
              <a:t>ab</a:t>
            </a:r>
            <a:r>
              <a:rPr lang="ru-RU" sz="2000" i="1" dirty="0">
                <a:latin typeface="Bookman Old Style" pitchFamily="18" charset="0"/>
              </a:rPr>
              <a:t> + ½</a:t>
            </a:r>
            <a:r>
              <a:rPr lang="en-US" sz="2000" i="1" dirty="0">
                <a:latin typeface="Bookman Old Style" pitchFamily="18" charset="0"/>
              </a:rPr>
              <a:t>c</a:t>
            </a:r>
            <a:r>
              <a:rPr lang="ru-RU" sz="2000" i="1" dirty="0">
                <a:latin typeface="Bookman Old Style" pitchFamily="18" charset="0"/>
              </a:rPr>
              <a:t>² приравнивая эти выражения получим:    </a:t>
            </a:r>
          </a:p>
          <a:p>
            <a:r>
              <a:rPr lang="ru-RU" sz="2000" i="1" dirty="0">
                <a:latin typeface="Bookman Old Style" pitchFamily="18" charset="0"/>
              </a:rPr>
              <a:t>                       ½ (</a:t>
            </a:r>
            <a:r>
              <a:rPr lang="en-US" sz="2000" i="1" dirty="0">
                <a:latin typeface="Bookman Old Style" pitchFamily="18" charset="0"/>
              </a:rPr>
              <a:t>a</a:t>
            </a:r>
            <a:r>
              <a:rPr lang="ru-RU" sz="2000" i="1" dirty="0">
                <a:latin typeface="Bookman Old Style" pitchFamily="18" charset="0"/>
              </a:rPr>
              <a:t>² + 2ab + </a:t>
            </a:r>
            <a:r>
              <a:rPr lang="en-US" sz="2000" i="1" dirty="0">
                <a:latin typeface="Bookman Old Style" pitchFamily="18" charset="0"/>
              </a:rPr>
              <a:t>b</a:t>
            </a:r>
            <a:r>
              <a:rPr lang="ru-RU" sz="2000" i="1" dirty="0">
                <a:latin typeface="Bookman Old Style" pitchFamily="18" charset="0"/>
              </a:rPr>
              <a:t>²)= </a:t>
            </a:r>
            <a:r>
              <a:rPr lang="en-US" sz="2000" i="1" dirty="0">
                <a:latin typeface="Bookman Old Style" pitchFamily="18" charset="0"/>
              </a:rPr>
              <a:t>ab</a:t>
            </a:r>
            <a:r>
              <a:rPr lang="ru-RU" sz="2000" i="1" dirty="0">
                <a:latin typeface="Bookman Old Style" pitchFamily="18" charset="0"/>
              </a:rPr>
              <a:t> + ½ </a:t>
            </a:r>
            <a:r>
              <a:rPr lang="en-US" sz="2000" i="1" dirty="0">
                <a:latin typeface="Bookman Old Style" pitchFamily="18" charset="0"/>
              </a:rPr>
              <a:t>c</a:t>
            </a:r>
            <a:r>
              <a:rPr lang="ru-RU" sz="2000" i="1" dirty="0">
                <a:latin typeface="Bookman Old Style" pitchFamily="18" charset="0"/>
              </a:rPr>
              <a:t>²;</a:t>
            </a:r>
            <a:endParaRPr lang="en-US" sz="2000" i="1" dirty="0">
              <a:latin typeface="Bookman Old Style" pitchFamily="18" charset="0"/>
            </a:endParaRPr>
          </a:p>
          <a:p>
            <a:r>
              <a:rPr lang="en-US" sz="2000" i="1" dirty="0">
                <a:latin typeface="Bookman Old Style" pitchFamily="18" charset="0"/>
              </a:rPr>
              <a:t>                       ½ a² + ab + ½ b² = ab + ½ c²;     </a:t>
            </a:r>
            <a:endParaRPr lang="ru-RU" sz="2000" i="1" dirty="0">
              <a:latin typeface="Bookman Old Style" pitchFamily="18" charset="0"/>
            </a:endParaRPr>
          </a:p>
          <a:p>
            <a:r>
              <a:rPr lang="ru-RU" sz="2000" i="1" dirty="0">
                <a:latin typeface="Bookman Old Style" pitchFamily="18" charset="0"/>
              </a:rPr>
              <a:t>                      </a:t>
            </a:r>
            <a:r>
              <a:rPr lang="en-US" sz="2000" i="1" dirty="0">
                <a:latin typeface="Bookman Old Style" pitchFamily="18" charset="0"/>
              </a:rPr>
              <a:t> ½ a² +  ½  b² =  ½ c²;   </a:t>
            </a:r>
            <a:endParaRPr lang="ru-RU" sz="2000" i="1" dirty="0">
              <a:latin typeface="Bookman Old Style" pitchFamily="18" charset="0"/>
            </a:endParaRPr>
          </a:p>
          <a:p>
            <a:r>
              <a:rPr lang="ru-RU" sz="2000" i="1" dirty="0">
                <a:latin typeface="Bookman Old Style" pitchFamily="18" charset="0"/>
              </a:rPr>
              <a:t>                      </a:t>
            </a:r>
            <a:r>
              <a:rPr lang="en-US" sz="2000" i="1" dirty="0">
                <a:latin typeface="Bookman Old Style" pitchFamily="18" charset="0"/>
              </a:rPr>
              <a:t> a</a:t>
            </a:r>
            <a:r>
              <a:rPr lang="ru-RU" sz="2000" i="1" dirty="0">
                <a:latin typeface="Bookman Old Style" pitchFamily="18" charset="0"/>
              </a:rPr>
              <a:t>² +  </a:t>
            </a:r>
            <a:r>
              <a:rPr lang="en-US" sz="2000" i="1" dirty="0">
                <a:latin typeface="Bookman Old Style" pitchFamily="18" charset="0"/>
              </a:rPr>
              <a:t>b</a:t>
            </a:r>
            <a:r>
              <a:rPr lang="ru-RU" sz="2000" i="1" dirty="0">
                <a:latin typeface="Bookman Old Style" pitchFamily="18" charset="0"/>
              </a:rPr>
              <a:t>² =  </a:t>
            </a:r>
            <a:r>
              <a:rPr lang="en-US" sz="2000" i="1" dirty="0">
                <a:latin typeface="Bookman Old Style" pitchFamily="18" charset="0"/>
              </a:rPr>
              <a:t>c</a:t>
            </a:r>
            <a:r>
              <a:rPr lang="ru-RU" sz="2000" i="1" dirty="0">
                <a:latin typeface="Bookman Old Style" pitchFamily="18" charset="0"/>
              </a:rPr>
              <a:t>².   </a:t>
            </a:r>
          </a:p>
          <a:p>
            <a:r>
              <a:rPr lang="ru-RU" sz="2000" i="1" dirty="0">
                <a:latin typeface="Bookman Old Style" pitchFamily="18" charset="0"/>
              </a:rPr>
              <a:t>                                                        Теорема доказана</a:t>
            </a:r>
            <a:r>
              <a:rPr lang="ru-RU" dirty="0"/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"/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"/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"/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8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8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8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3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3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00"/>
                            </p:stCondLst>
                            <p:childTnLst>
                              <p:par>
                                <p:cTn id="33" presetID="27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50"/>
                                        <p:tgtEl>
                                          <p:spTgt spid="338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50"/>
                                        <p:tgtEl>
                                          <p:spTgt spid="338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50"/>
                                        <p:tgtEl>
                                          <p:spTgt spid="338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625"/>
                            </p:stCondLst>
                            <p:childTnLst>
                              <p:par>
                                <p:cTn id="3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50"/>
                                        <p:tgtEl>
                                          <p:spTgt spid="338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50"/>
                                        <p:tgtEl>
                                          <p:spTgt spid="338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50"/>
                                        <p:tgtEl>
                                          <p:spTgt spid="338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100"/>
                            </p:stCondLst>
                            <p:childTnLst>
                              <p:par>
                                <p:cTn id="4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50"/>
                                        <p:tgtEl>
                                          <p:spTgt spid="338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50"/>
                                        <p:tgtEl>
                                          <p:spTgt spid="338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50"/>
                                        <p:tgtEl>
                                          <p:spTgt spid="338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425"/>
                            </p:stCondLst>
                            <p:childTnLst>
                              <p:par>
                                <p:cTn id="5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50"/>
                                        <p:tgtEl>
                                          <p:spTgt spid="338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50"/>
                                        <p:tgtEl>
                                          <p:spTgt spid="338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50"/>
                                        <p:tgtEl>
                                          <p:spTgt spid="338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675"/>
                            </p:stCondLst>
                            <p:childTnLst>
                              <p:par>
                                <p:cTn id="5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50"/>
                                        <p:tgtEl>
                                          <p:spTgt spid="338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50"/>
                                        <p:tgtEl>
                                          <p:spTgt spid="338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50"/>
                                        <p:tgtEl>
                                          <p:spTgt spid="338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468313" y="260350"/>
            <a:ext cx="8497887" cy="5616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tIns="152352" bIns="38088" anchor="ctr">
            <a:spAutoFit/>
          </a:bodyPr>
          <a:lstStyle/>
          <a:p>
            <a:pPr indent="342900" algn="ctr"/>
            <a:r>
              <a:rPr lang="ru-RU" b="1" dirty="0" smtClean="0"/>
              <a:t>Алгебраический  метод доказательства.</a:t>
            </a:r>
          </a:p>
        </p:txBody>
      </p:sp>
      <p:sp>
        <p:nvSpPr>
          <p:cNvPr id="10" name="Прямоугольный треугольник 9"/>
          <p:cNvSpPr/>
          <p:nvPr/>
        </p:nvSpPr>
        <p:spPr>
          <a:xfrm>
            <a:off x="500034" y="2857496"/>
            <a:ext cx="1714512" cy="928694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ый треугольник 10"/>
          <p:cNvSpPr/>
          <p:nvPr/>
        </p:nvSpPr>
        <p:spPr>
          <a:xfrm rot="16200000">
            <a:off x="1821637" y="2464587"/>
            <a:ext cx="1714512" cy="928694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ый треугольник 11"/>
          <p:cNvSpPr/>
          <p:nvPr/>
        </p:nvSpPr>
        <p:spPr>
          <a:xfrm rot="5400000">
            <a:off x="107125" y="1535893"/>
            <a:ext cx="1714512" cy="928694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ый треугольник 12"/>
          <p:cNvSpPr/>
          <p:nvPr/>
        </p:nvSpPr>
        <p:spPr>
          <a:xfrm rot="10800000">
            <a:off x="1428728" y="1142984"/>
            <a:ext cx="1714512" cy="928694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498764" y="1136073"/>
            <a:ext cx="2660072" cy="2660072"/>
          </a:xfrm>
          <a:custGeom>
            <a:avLst/>
            <a:gdLst>
              <a:gd name="connsiteX0" fmla="*/ 1717963 w 2660072"/>
              <a:gd name="connsiteY0" fmla="*/ 2660072 h 2660072"/>
              <a:gd name="connsiteX1" fmla="*/ 0 w 2660072"/>
              <a:gd name="connsiteY1" fmla="*/ 1731818 h 2660072"/>
              <a:gd name="connsiteX2" fmla="*/ 928254 w 2660072"/>
              <a:gd name="connsiteY2" fmla="*/ 0 h 2660072"/>
              <a:gd name="connsiteX3" fmla="*/ 2660072 w 2660072"/>
              <a:gd name="connsiteY3" fmla="*/ 942109 h 2660072"/>
              <a:gd name="connsiteX4" fmla="*/ 1717963 w 2660072"/>
              <a:gd name="connsiteY4" fmla="*/ 2660072 h 2660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0072" h="2660072">
                <a:moveTo>
                  <a:pt x="1717963" y="2660072"/>
                </a:moveTo>
                <a:lnTo>
                  <a:pt x="0" y="1731818"/>
                </a:lnTo>
                <a:lnTo>
                  <a:pt x="928254" y="0"/>
                </a:lnTo>
                <a:lnTo>
                  <a:pt x="2660072" y="942109"/>
                </a:lnTo>
                <a:lnTo>
                  <a:pt x="1717963" y="2660072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928662" y="3786191"/>
            <a:ext cx="394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Bookman Old Style" pitchFamily="18" charset="0"/>
              </a:rPr>
              <a:t>а</a:t>
            </a:r>
            <a:endParaRPr lang="ru-RU" b="1" i="1" dirty="0">
              <a:latin typeface="Bookman Old Style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3714752"/>
            <a:ext cx="680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Bookman Old Style" pitchFamily="18" charset="0"/>
              </a:rPr>
              <a:t> С</a:t>
            </a:r>
            <a:endParaRPr lang="ru-RU" b="1" i="1" dirty="0">
              <a:latin typeface="Bookman Old Style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00232" y="3714752"/>
            <a:ext cx="394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latin typeface="Bookman Old Style" pitchFamily="18" charset="0"/>
              </a:rPr>
              <a:t>А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0" y="2643182"/>
            <a:ext cx="608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Bookman Old Style" pitchFamily="18" charset="0"/>
              </a:rPr>
              <a:t> В</a:t>
            </a:r>
            <a:endParaRPr lang="ru-RU" b="1" i="1" dirty="0">
              <a:latin typeface="Bookman Old Style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3143248"/>
            <a:ext cx="608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Bookman Old Style" pitchFamily="18" charset="0"/>
              </a:rPr>
              <a:t> b</a:t>
            </a:r>
            <a:endParaRPr lang="ru-RU" b="1" i="1" dirty="0">
              <a:latin typeface="Bookman Old Style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71538" y="2857496"/>
            <a:ext cx="394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latin typeface="Bookman Old Style" pitchFamily="18" charset="0"/>
              </a:rPr>
              <a:t>c</a:t>
            </a:r>
            <a:endParaRPr lang="ru-RU" b="1" i="1" dirty="0">
              <a:latin typeface="Bookman Old Style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86182" y="1142984"/>
            <a:ext cx="521497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Bookman Old Style" pitchFamily="18" charset="0"/>
              </a:rPr>
              <a:t>Дано</a:t>
            </a:r>
            <a:r>
              <a:rPr lang="ru-RU" i="1" dirty="0" smtClean="0">
                <a:latin typeface="Bookman Old Style" pitchFamily="18" charset="0"/>
              </a:rPr>
              <a:t>:    АВС,   С = 90, ВС = </a:t>
            </a:r>
            <a:r>
              <a:rPr lang="en-US" i="1" dirty="0" smtClean="0">
                <a:latin typeface="Bookman Old Style" pitchFamily="18" charset="0"/>
              </a:rPr>
              <a:t>b</a:t>
            </a:r>
            <a:r>
              <a:rPr lang="ru-RU" i="1" dirty="0" smtClean="0">
                <a:latin typeface="Bookman Old Style" pitchFamily="18" charset="0"/>
              </a:rPr>
              <a:t>,</a:t>
            </a:r>
          </a:p>
          <a:p>
            <a:r>
              <a:rPr lang="ru-RU" i="1" dirty="0" smtClean="0">
                <a:latin typeface="Bookman Old Style" pitchFamily="18" charset="0"/>
              </a:rPr>
              <a:t>          АС = а, АВ = с</a:t>
            </a:r>
          </a:p>
          <a:p>
            <a:r>
              <a:rPr lang="ru-RU" b="1" i="1" dirty="0" smtClean="0">
                <a:latin typeface="Bookman Old Style" pitchFamily="18" charset="0"/>
              </a:rPr>
              <a:t>Доказать: </a:t>
            </a:r>
            <a:r>
              <a:rPr lang="ru-RU" i="1" dirty="0" smtClean="0">
                <a:latin typeface="Bookman Old Style" pitchFamily="18" charset="0"/>
              </a:rPr>
              <a:t>с² = а² + </a:t>
            </a:r>
            <a:r>
              <a:rPr lang="en-US" i="1" dirty="0" smtClean="0">
                <a:latin typeface="Bookman Old Style" pitchFamily="18" charset="0"/>
              </a:rPr>
              <a:t>b</a:t>
            </a:r>
            <a:r>
              <a:rPr lang="ru-RU" i="1" dirty="0" smtClean="0">
                <a:latin typeface="Bookman Old Style" pitchFamily="18" charset="0"/>
              </a:rPr>
              <a:t>²</a:t>
            </a:r>
          </a:p>
          <a:p>
            <a:endParaRPr lang="ru-RU" b="1" i="1" dirty="0">
              <a:latin typeface="Bookman Old Style" pitchFamily="18" charset="0"/>
            </a:endParaRPr>
          </a:p>
          <a:p>
            <a:r>
              <a:rPr lang="ru-RU" b="1" i="1" dirty="0" smtClean="0">
                <a:latin typeface="Bookman Old Style" pitchFamily="18" charset="0"/>
              </a:rPr>
              <a:t>Доказательство:</a:t>
            </a:r>
          </a:p>
          <a:p>
            <a:r>
              <a:rPr lang="ru-RU" sz="2000" i="1" dirty="0" smtClean="0">
                <a:latin typeface="Bookman Old Style" pitchFamily="18" charset="0"/>
              </a:rPr>
              <a:t>Достроим     АВС до квадрата СМРК со стороной </a:t>
            </a:r>
            <a:r>
              <a:rPr lang="en-US" sz="2000" i="1" dirty="0" smtClean="0">
                <a:latin typeface="Bookman Old Style" pitchFamily="18" charset="0"/>
              </a:rPr>
              <a:t>(</a:t>
            </a:r>
            <a:r>
              <a:rPr lang="ru-RU" sz="2000" i="1" dirty="0" smtClean="0">
                <a:latin typeface="Bookman Old Style" pitchFamily="18" charset="0"/>
              </a:rPr>
              <a:t>а + </a:t>
            </a:r>
            <a:r>
              <a:rPr lang="en-US" sz="2000" i="1" dirty="0" smtClean="0">
                <a:latin typeface="Bookman Old Style" pitchFamily="18" charset="0"/>
              </a:rPr>
              <a:t>b)</a:t>
            </a:r>
            <a:r>
              <a:rPr lang="ru-RU" sz="2000" i="1" dirty="0" smtClean="0">
                <a:latin typeface="Bookman Old Style" pitchFamily="18" charset="0"/>
              </a:rPr>
              <a:t>, тогда </a:t>
            </a:r>
            <a:r>
              <a:rPr lang="en-US" sz="2000" i="1" dirty="0" smtClean="0">
                <a:latin typeface="Bookman Old Style" pitchFamily="18" charset="0"/>
              </a:rPr>
              <a:t>S</a:t>
            </a:r>
            <a:r>
              <a:rPr lang="ru-RU" sz="1200" i="1" dirty="0" smtClean="0">
                <a:latin typeface="Bookman Old Style" pitchFamily="18" charset="0"/>
              </a:rPr>
              <a:t>СМРК </a:t>
            </a:r>
            <a:r>
              <a:rPr lang="ru-RU" sz="2000" i="1" dirty="0" smtClean="0">
                <a:latin typeface="Bookman Old Style" pitchFamily="18" charset="0"/>
              </a:rPr>
              <a:t>=</a:t>
            </a:r>
            <a:r>
              <a:rPr lang="en-US" sz="2000" i="1" dirty="0" smtClean="0">
                <a:latin typeface="Bookman Old Style" pitchFamily="18" charset="0"/>
              </a:rPr>
              <a:t>(</a:t>
            </a:r>
            <a:r>
              <a:rPr lang="ru-RU" sz="2000" i="1" dirty="0" err="1" smtClean="0">
                <a:latin typeface="Bookman Old Style" pitchFamily="18" charset="0"/>
              </a:rPr>
              <a:t>а+</a:t>
            </a:r>
            <a:r>
              <a:rPr lang="en-US" sz="2000" i="1" dirty="0" smtClean="0">
                <a:latin typeface="Bookman Old Style" pitchFamily="18" charset="0"/>
              </a:rPr>
              <a:t>b)²</a:t>
            </a:r>
            <a:r>
              <a:rPr lang="ru-RU" sz="2000" i="1" dirty="0" smtClean="0">
                <a:latin typeface="Bookman Old Style" pitchFamily="18" charset="0"/>
              </a:rPr>
              <a:t> </a:t>
            </a:r>
            <a:r>
              <a:rPr lang="ru-RU" sz="1200" i="1" dirty="0" smtClean="0">
                <a:latin typeface="Bookman Old Style" pitchFamily="18" charset="0"/>
              </a:rPr>
              <a:t> </a:t>
            </a:r>
          </a:p>
          <a:p>
            <a:r>
              <a:rPr lang="ru-RU" sz="2000" i="1" dirty="0" smtClean="0">
                <a:latin typeface="Bookman Old Style" pitchFamily="18" charset="0"/>
              </a:rPr>
              <a:t>С другой стороны площадь квадрата равна сумме площадей 4 равных</a:t>
            </a:r>
            <a:endParaRPr lang="ru-RU" sz="2000" i="1" dirty="0">
              <a:latin typeface="Bookman Old Style" pitchFamily="18" charset="0"/>
            </a:endParaRPr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4857752" y="1285860"/>
            <a:ext cx="214314" cy="214314"/>
          </a:xfrm>
          <a:prstGeom prst="triangl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5957455" y="1302327"/>
            <a:ext cx="152400" cy="193964"/>
          </a:xfrm>
          <a:custGeom>
            <a:avLst/>
            <a:gdLst>
              <a:gd name="connsiteX0" fmla="*/ 110836 w 152400"/>
              <a:gd name="connsiteY0" fmla="*/ 0 h 193964"/>
              <a:gd name="connsiteX1" fmla="*/ 0 w 152400"/>
              <a:gd name="connsiteY1" fmla="*/ 193964 h 193964"/>
              <a:gd name="connsiteX2" fmla="*/ 152400 w 152400"/>
              <a:gd name="connsiteY2" fmla="*/ 193964 h 193964"/>
              <a:gd name="connsiteX3" fmla="*/ 152400 w 152400"/>
              <a:gd name="connsiteY3" fmla="*/ 193964 h 193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400" h="193964">
                <a:moveTo>
                  <a:pt x="110836" y="0"/>
                </a:moveTo>
                <a:lnTo>
                  <a:pt x="0" y="193964"/>
                </a:lnTo>
                <a:lnTo>
                  <a:pt x="152400" y="193964"/>
                </a:lnTo>
                <a:lnTo>
                  <a:pt x="152400" y="193964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5357818" y="3071810"/>
            <a:ext cx="214314" cy="214314"/>
          </a:xfrm>
          <a:prstGeom prst="triangl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0" y="785794"/>
            <a:ext cx="608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Bookman Old Style" pitchFamily="18" charset="0"/>
              </a:rPr>
              <a:t> М</a:t>
            </a:r>
            <a:endParaRPr lang="ru-RU" b="1" i="1" dirty="0">
              <a:latin typeface="Bookman Old Style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71802" y="3643314"/>
            <a:ext cx="608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Bookman Old Style" pitchFamily="18" charset="0"/>
              </a:rPr>
              <a:t> К</a:t>
            </a:r>
            <a:endParaRPr lang="ru-RU" b="1" i="1" dirty="0">
              <a:latin typeface="Bookman Old Style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71802" y="857232"/>
            <a:ext cx="608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Bookman Old Style" pitchFamily="18" charset="0"/>
              </a:rPr>
              <a:t> Р</a:t>
            </a:r>
            <a:endParaRPr lang="ru-RU" b="1" i="1" dirty="0">
              <a:latin typeface="Bookman Old Style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214414" y="714356"/>
            <a:ext cx="608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Bookman Old Style" pitchFamily="18" charset="0"/>
              </a:rPr>
              <a:t> Т</a:t>
            </a:r>
            <a:endParaRPr lang="ru-RU" b="1" i="1" dirty="0">
              <a:latin typeface="Bookman Old Style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071802" y="1857364"/>
            <a:ext cx="608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Bookman Old Style" pitchFamily="18" charset="0"/>
              </a:rPr>
              <a:t> Н</a:t>
            </a:r>
            <a:endParaRPr lang="ru-RU" b="1" i="1" dirty="0">
              <a:latin typeface="Bookman Old Style" pitchFamily="18" charset="0"/>
            </a:endParaRPr>
          </a:p>
        </p:txBody>
      </p:sp>
      <p:sp>
        <p:nvSpPr>
          <p:cNvPr id="33" name="Равнобедренный треугольник 32"/>
          <p:cNvSpPr/>
          <p:nvPr/>
        </p:nvSpPr>
        <p:spPr>
          <a:xfrm>
            <a:off x="2357422" y="4357694"/>
            <a:ext cx="214314" cy="214314"/>
          </a:xfrm>
          <a:prstGeom prst="triangl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214282" y="4286256"/>
            <a:ext cx="87154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latin typeface="Bookman Old Style" pitchFamily="18" charset="0"/>
              </a:rPr>
              <a:t>прямоугольных   , площадь каждого из которых равна ½а</a:t>
            </a:r>
            <a:r>
              <a:rPr lang="en-US" sz="2000" i="1" dirty="0" smtClean="0">
                <a:latin typeface="Bookman Old Style" pitchFamily="18" charset="0"/>
              </a:rPr>
              <a:t>b</a:t>
            </a:r>
            <a:r>
              <a:rPr lang="ru-RU" sz="2000" i="1" dirty="0" smtClean="0">
                <a:latin typeface="Bookman Old Style" pitchFamily="18" charset="0"/>
              </a:rPr>
              <a:t>, и площади квадрата со стороной равной с, поэтому</a:t>
            </a:r>
          </a:p>
          <a:p>
            <a:r>
              <a:rPr lang="en-US" sz="2000" i="1" dirty="0" smtClean="0">
                <a:latin typeface="Bookman Old Style" pitchFamily="18" charset="0"/>
              </a:rPr>
              <a:t>S</a:t>
            </a:r>
            <a:r>
              <a:rPr lang="ru-RU" sz="1200" i="1" dirty="0" smtClean="0">
                <a:latin typeface="Bookman Old Style" pitchFamily="18" charset="0"/>
              </a:rPr>
              <a:t>СМРК</a:t>
            </a:r>
            <a:r>
              <a:rPr lang="ru-RU" sz="1800" i="1" dirty="0" smtClean="0">
                <a:latin typeface="Bookman Old Style" pitchFamily="18" charset="0"/>
              </a:rPr>
              <a:t> = 4·</a:t>
            </a:r>
            <a:r>
              <a:rPr lang="ru-RU" sz="1200" i="1" dirty="0" smtClean="0">
                <a:latin typeface="Bookman Old Style" pitchFamily="18" charset="0"/>
              </a:rPr>
              <a:t> </a:t>
            </a:r>
            <a:r>
              <a:rPr lang="ru-RU" sz="2000" i="1" dirty="0" smtClean="0">
                <a:latin typeface="Bookman Old Style" pitchFamily="18" charset="0"/>
              </a:rPr>
              <a:t>½а</a:t>
            </a:r>
            <a:r>
              <a:rPr lang="en-US" sz="2000" i="1" dirty="0" smtClean="0">
                <a:latin typeface="Bookman Old Style" pitchFamily="18" charset="0"/>
              </a:rPr>
              <a:t>b</a:t>
            </a:r>
            <a:r>
              <a:rPr lang="ru-RU" sz="2000" i="1" dirty="0" smtClean="0">
                <a:latin typeface="Bookman Old Style" pitchFamily="18" charset="0"/>
              </a:rPr>
              <a:t> + с². Таким образом (а + </a:t>
            </a:r>
            <a:r>
              <a:rPr lang="en-US" sz="2000" i="1" dirty="0" smtClean="0">
                <a:latin typeface="Bookman Old Style" pitchFamily="18" charset="0"/>
              </a:rPr>
              <a:t>b)²</a:t>
            </a:r>
            <a:r>
              <a:rPr lang="ru-RU" sz="2000" i="1" dirty="0" smtClean="0">
                <a:latin typeface="Bookman Old Style" pitchFamily="18" charset="0"/>
              </a:rPr>
              <a:t> =</a:t>
            </a:r>
            <a:r>
              <a:rPr lang="ru-RU" sz="1800" i="1" dirty="0" smtClean="0">
                <a:latin typeface="Bookman Old Style" pitchFamily="18" charset="0"/>
              </a:rPr>
              <a:t>4·</a:t>
            </a:r>
            <a:r>
              <a:rPr lang="ru-RU" sz="1200" i="1" dirty="0" smtClean="0">
                <a:latin typeface="Bookman Old Style" pitchFamily="18" charset="0"/>
              </a:rPr>
              <a:t> </a:t>
            </a:r>
            <a:r>
              <a:rPr lang="ru-RU" sz="2000" i="1" dirty="0" smtClean="0">
                <a:latin typeface="Bookman Old Style" pitchFamily="18" charset="0"/>
              </a:rPr>
              <a:t>½а</a:t>
            </a:r>
            <a:r>
              <a:rPr lang="en-US" sz="2000" i="1" dirty="0" smtClean="0">
                <a:latin typeface="Bookman Old Style" pitchFamily="18" charset="0"/>
              </a:rPr>
              <a:t>b</a:t>
            </a:r>
            <a:r>
              <a:rPr lang="ru-RU" sz="2000" i="1" dirty="0" smtClean="0">
                <a:latin typeface="Bookman Old Style" pitchFamily="18" charset="0"/>
              </a:rPr>
              <a:t> + с², </a:t>
            </a:r>
          </a:p>
          <a:p>
            <a:r>
              <a:rPr lang="ru-RU" sz="2000" i="1" dirty="0">
                <a:latin typeface="Bookman Old Style" pitchFamily="18" charset="0"/>
              </a:rPr>
              <a:t> </a:t>
            </a:r>
            <a:r>
              <a:rPr lang="ru-RU" sz="2000" i="1" dirty="0" smtClean="0">
                <a:latin typeface="Bookman Old Style" pitchFamily="18" charset="0"/>
              </a:rPr>
              <a:t>                                                      а</a:t>
            </a:r>
            <a:r>
              <a:rPr lang="en-US" sz="2000" i="1" dirty="0" smtClean="0">
                <a:latin typeface="Bookman Old Style" pitchFamily="18" charset="0"/>
              </a:rPr>
              <a:t>²</a:t>
            </a:r>
            <a:r>
              <a:rPr lang="ru-RU" sz="2000" i="1" dirty="0" smtClean="0">
                <a:latin typeface="Bookman Old Style" pitchFamily="18" charset="0"/>
              </a:rPr>
              <a:t> + 2а</a:t>
            </a:r>
            <a:r>
              <a:rPr lang="en-US" sz="2000" i="1" dirty="0" smtClean="0">
                <a:latin typeface="Bookman Old Style" pitchFamily="18" charset="0"/>
              </a:rPr>
              <a:t>b</a:t>
            </a:r>
            <a:r>
              <a:rPr lang="ru-RU" sz="2000" i="1" dirty="0" smtClean="0">
                <a:latin typeface="Bookman Old Style" pitchFamily="18" charset="0"/>
              </a:rPr>
              <a:t> + </a:t>
            </a:r>
            <a:r>
              <a:rPr lang="en-US" sz="2000" i="1" dirty="0" smtClean="0">
                <a:latin typeface="Bookman Old Style" pitchFamily="18" charset="0"/>
              </a:rPr>
              <a:t>b²</a:t>
            </a:r>
            <a:r>
              <a:rPr lang="ru-RU" sz="2000" i="1" dirty="0" smtClean="0">
                <a:latin typeface="Bookman Old Style" pitchFamily="18" charset="0"/>
              </a:rPr>
              <a:t> = 2а</a:t>
            </a:r>
            <a:r>
              <a:rPr lang="en-US" sz="2000" i="1" dirty="0" smtClean="0">
                <a:latin typeface="Bookman Old Style" pitchFamily="18" charset="0"/>
              </a:rPr>
              <a:t>b + c²</a:t>
            </a:r>
            <a:r>
              <a:rPr lang="ru-RU" sz="2000" i="1" dirty="0" smtClean="0">
                <a:latin typeface="Bookman Old Style" pitchFamily="18" charset="0"/>
              </a:rPr>
              <a:t>,</a:t>
            </a:r>
          </a:p>
          <a:p>
            <a:r>
              <a:rPr lang="ru-RU" sz="2000" i="1" dirty="0">
                <a:latin typeface="Bookman Old Style" pitchFamily="18" charset="0"/>
              </a:rPr>
              <a:t> </a:t>
            </a:r>
            <a:r>
              <a:rPr lang="ru-RU" sz="2000" i="1" dirty="0" smtClean="0">
                <a:latin typeface="Bookman Old Style" pitchFamily="18" charset="0"/>
              </a:rPr>
              <a:t>                                                      а</a:t>
            </a:r>
            <a:r>
              <a:rPr lang="en-US" sz="2000" i="1" dirty="0" smtClean="0">
                <a:latin typeface="Bookman Old Style" pitchFamily="18" charset="0"/>
              </a:rPr>
              <a:t>²</a:t>
            </a:r>
            <a:r>
              <a:rPr lang="ru-RU" sz="2000" i="1" dirty="0" smtClean="0">
                <a:latin typeface="Bookman Old Style" pitchFamily="18" charset="0"/>
              </a:rPr>
              <a:t> + 2а</a:t>
            </a:r>
            <a:r>
              <a:rPr lang="en-US" sz="2000" i="1" dirty="0" smtClean="0">
                <a:latin typeface="Bookman Old Style" pitchFamily="18" charset="0"/>
              </a:rPr>
              <a:t>b</a:t>
            </a:r>
            <a:r>
              <a:rPr lang="ru-RU" sz="2000" i="1" dirty="0" smtClean="0">
                <a:latin typeface="Bookman Old Style" pitchFamily="18" charset="0"/>
              </a:rPr>
              <a:t> + </a:t>
            </a:r>
            <a:r>
              <a:rPr lang="en-US" sz="2000" i="1" dirty="0" smtClean="0">
                <a:latin typeface="Bookman Old Style" pitchFamily="18" charset="0"/>
              </a:rPr>
              <a:t>b²</a:t>
            </a:r>
            <a:r>
              <a:rPr lang="ru-RU" sz="2000" i="1" dirty="0" smtClean="0">
                <a:latin typeface="Bookman Old Style" pitchFamily="18" charset="0"/>
              </a:rPr>
              <a:t> – 2а</a:t>
            </a:r>
            <a:r>
              <a:rPr lang="en-US" sz="2000" i="1" dirty="0" smtClean="0">
                <a:latin typeface="Bookman Old Style" pitchFamily="18" charset="0"/>
              </a:rPr>
              <a:t>b </a:t>
            </a:r>
            <a:r>
              <a:rPr lang="ru-RU" sz="2000" i="1" dirty="0" smtClean="0">
                <a:latin typeface="Bookman Old Style" pitchFamily="18" charset="0"/>
              </a:rPr>
              <a:t>=</a:t>
            </a:r>
            <a:r>
              <a:rPr lang="en-US" sz="2000" i="1" dirty="0" smtClean="0">
                <a:latin typeface="Bookman Old Style" pitchFamily="18" charset="0"/>
              </a:rPr>
              <a:t> c²</a:t>
            </a:r>
            <a:r>
              <a:rPr lang="ru-RU" sz="2000" i="1" dirty="0" smtClean="0">
                <a:latin typeface="Bookman Old Style" pitchFamily="18" charset="0"/>
              </a:rPr>
              <a:t>,</a:t>
            </a:r>
          </a:p>
          <a:p>
            <a:r>
              <a:rPr lang="ru-RU" sz="2000" i="1" dirty="0">
                <a:latin typeface="Bookman Old Style" pitchFamily="18" charset="0"/>
              </a:rPr>
              <a:t> </a:t>
            </a:r>
            <a:r>
              <a:rPr lang="ru-RU" sz="2000" i="1" dirty="0" smtClean="0">
                <a:latin typeface="Bookman Old Style" pitchFamily="18" charset="0"/>
              </a:rPr>
              <a:t>                                                      а</a:t>
            </a:r>
            <a:r>
              <a:rPr lang="en-US" sz="2000" i="1" dirty="0" smtClean="0">
                <a:latin typeface="Bookman Old Style" pitchFamily="18" charset="0"/>
              </a:rPr>
              <a:t>²</a:t>
            </a:r>
            <a:r>
              <a:rPr lang="ru-RU" sz="2000" i="1" dirty="0" smtClean="0">
                <a:latin typeface="Bookman Old Style" pitchFamily="18" charset="0"/>
              </a:rPr>
              <a:t> + </a:t>
            </a:r>
            <a:r>
              <a:rPr lang="en-US" sz="2000" i="1" dirty="0" smtClean="0">
                <a:latin typeface="Bookman Old Style" pitchFamily="18" charset="0"/>
              </a:rPr>
              <a:t>b²</a:t>
            </a:r>
            <a:r>
              <a:rPr lang="ru-RU" sz="2000" i="1" dirty="0" smtClean="0">
                <a:latin typeface="Bookman Old Style" pitchFamily="18" charset="0"/>
              </a:rPr>
              <a:t> = </a:t>
            </a:r>
            <a:r>
              <a:rPr lang="en-US" sz="2000" i="1" dirty="0" smtClean="0">
                <a:latin typeface="Bookman Old Style" pitchFamily="18" charset="0"/>
              </a:rPr>
              <a:t>c²</a:t>
            </a:r>
            <a:r>
              <a:rPr lang="ru-RU" sz="2000" i="1" dirty="0" smtClean="0">
                <a:latin typeface="Bookman Old Style" pitchFamily="18" charset="0"/>
              </a:rPr>
              <a:t>.      Теорема доказана.</a:t>
            </a:r>
            <a:endParaRPr lang="ru-RU" sz="2000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300"/>
                            </p:stCondLst>
                            <p:childTnLst>
                              <p:par>
                                <p:cTn id="6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700"/>
                            </p:stCondLst>
                            <p:childTnLst>
                              <p:par>
                                <p:cTn id="7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420"/>
                            </p:stCondLst>
                            <p:childTnLst>
                              <p:par>
                                <p:cTn id="7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60"/>
                            </p:stCondLst>
                            <p:childTnLst>
                              <p:par>
                                <p:cTn id="8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6" dur="8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7" dur="8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8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7420"/>
                            </p:stCondLst>
                            <p:childTnLst>
                              <p:par>
                                <p:cTn id="10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7920"/>
                            </p:stCondLst>
                            <p:childTnLst>
                              <p:par>
                                <p:cTn id="10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8420"/>
                            </p:stCondLst>
                            <p:childTnLst>
                              <p:par>
                                <p:cTn id="1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8920"/>
                            </p:stCondLst>
                            <p:childTnLst>
                              <p:par>
                                <p:cTn id="14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5" dur="80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6" dur="80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80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1120"/>
                            </p:stCondLst>
                            <p:childTnLst>
                              <p:par>
                                <p:cTn id="14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1" dur="8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2" dur="8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8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4640"/>
                            </p:stCondLst>
                            <p:childTnLst>
                              <p:par>
                                <p:cTn id="16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2" dur="8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3" dur="8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8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6400"/>
                            </p:stCondLst>
                            <p:childTnLst>
                              <p:par>
                                <p:cTn id="16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8" dur="8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9" dur="8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8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7120"/>
                            </p:stCondLst>
                            <p:childTnLst>
                              <p:par>
                                <p:cTn id="17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4" dur="80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5" dur="80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80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7840"/>
                            </p:stCondLst>
                            <p:childTnLst>
                              <p:par>
                                <p:cTn id="17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0" dur="80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1" dur="80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80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7" grpId="0" animBg="1"/>
      <p:bldP spid="18" grpId="0"/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28" grpId="0"/>
      <p:bldP spid="29" grpId="0"/>
      <p:bldP spid="30" grpId="0"/>
      <p:bldP spid="31" grpId="0"/>
      <p:bldP spid="32" grpId="0"/>
      <p:bldP spid="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23850" y="260350"/>
            <a:ext cx="8640763" cy="3908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ru-RU" dirty="0"/>
          </a:p>
          <a:p>
            <a:pPr algn="ctr"/>
            <a:r>
              <a:rPr lang="ru-RU" b="1" i="1" dirty="0" smtClean="0"/>
              <a:t> </a:t>
            </a:r>
            <a:r>
              <a:rPr lang="ru-RU" b="1" i="1" dirty="0"/>
              <a:t>Другие доказательства.</a:t>
            </a:r>
          </a:p>
          <a:p>
            <a:pPr algn="ctr"/>
            <a:endParaRPr lang="ru-RU" dirty="0"/>
          </a:p>
          <a:p>
            <a:pPr algn="ctr"/>
            <a:r>
              <a:rPr lang="ru-RU" sz="2800" b="1" i="1" dirty="0">
                <a:latin typeface="Bookman Old Style" pitchFamily="18" charset="0"/>
              </a:rPr>
              <a:t>Доказательство Евклида</a:t>
            </a:r>
            <a:r>
              <a:rPr lang="ru-RU" sz="2800" b="1" i="1" dirty="0" smtClean="0">
                <a:latin typeface="Bookman Old Style" pitchFamily="18" charset="0"/>
              </a:rPr>
              <a:t>.</a:t>
            </a:r>
          </a:p>
          <a:p>
            <a:pPr algn="ctr"/>
            <a:endParaRPr lang="ru-RU" sz="2800" b="1" i="1" dirty="0">
              <a:latin typeface="Bookman Old Style" pitchFamily="18" charset="0"/>
            </a:endParaRPr>
          </a:p>
          <a:p>
            <a:r>
              <a:rPr lang="ru-RU" b="1" i="1" dirty="0">
                <a:latin typeface="Bookman Old Style" pitchFamily="18" charset="0"/>
              </a:rPr>
              <a:t>      Это доказательство было приведено Евклидом в его "Началах". По свидетельству Прокла (Византия), оно придумано самим Евклидом. Доказательство Евклида приведено в предложении 47 первой книги "Начал".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7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"/>
                                        <p:tgtEl>
                                          <p:spTgt spid="37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"/>
                                        <p:tgtEl>
                                          <p:spTgt spid="37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"/>
                                        <p:tgtEl>
                                          <p:spTgt spid="37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75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79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9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9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3924300" y="115888"/>
            <a:ext cx="5040313" cy="32316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dirty="0"/>
              <a:t> </a:t>
            </a:r>
            <a:r>
              <a:rPr lang="ru-RU" sz="2000" i="1" dirty="0">
                <a:latin typeface="Bookman Old Style" pitchFamily="18" charset="0"/>
              </a:rPr>
              <a:t>На гипотенузе и катетах прямоугольного треугольника АВС строятся соответствующие квадраты и доказывается, что прямоугольник B</a:t>
            </a:r>
            <a:r>
              <a:rPr lang="en-US" sz="2000" i="1" dirty="0">
                <a:latin typeface="Bookman Old Style" pitchFamily="18" charset="0"/>
              </a:rPr>
              <a:t>N</a:t>
            </a:r>
            <a:r>
              <a:rPr lang="ru-RU" sz="2000" i="1" dirty="0">
                <a:latin typeface="Bookman Old Style" pitchFamily="18" charset="0"/>
              </a:rPr>
              <a:t>LD равновелик квадрату BFHА, а прямоугольник </a:t>
            </a:r>
            <a:r>
              <a:rPr lang="en-US" sz="2000" i="1" dirty="0">
                <a:latin typeface="Bookman Old Style" pitchFamily="18" charset="0"/>
              </a:rPr>
              <a:t>N</a:t>
            </a:r>
            <a:r>
              <a:rPr lang="ru-RU" sz="2000" i="1" dirty="0">
                <a:latin typeface="Bookman Old Style" pitchFamily="18" charset="0"/>
              </a:rPr>
              <a:t>CEL - квадрату А</a:t>
            </a:r>
            <a:r>
              <a:rPr lang="en-US" sz="2000" i="1" dirty="0">
                <a:latin typeface="Bookman Old Style" pitchFamily="18" charset="0"/>
              </a:rPr>
              <a:t>M</a:t>
            </a:r>
            <a:r>
              <a:rPr lang="ru-RU" sz="2000" i="1" dirty="0">
                <a:latin typeface="Bookman Old Style" pitchFamily="18" charset="0"/>
              </a:rPr>
              <a:t>КС. Тогда сумма площадей квадратов на катетах будет равна площади квадрата на гипотенузе.</a:t>
            </a:r>
          </a:p>
        </p:txBody>
      </p:sp>
      <p:sp>
        <p:nvSpPr>
          <p:cNvPr id="38946" name="Text Box 34"/>
          <p:cNvSpPr txBox="1">
            <a:spLocks noChangeArrowheads="1"/>
          </p:cNvSpPr>
          <p:nvPr/>
        </p:nvSpPr>
        <p:spPr bwMode="auto">
          <a:xfrm>
            <a:off x="571472" y="4572008"/>
            <a:ext cx="8358246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i="1" dirty="0" smtClean="0">
                <a:latin typeface="Bookman Old Style" pitchFamily="18" charset="0"/>
              </a:rPr>
              <a:t>                                             </a:t>
            </a:r>
            <a:r>
              <a:rPr lang="en-US" sz="2000" i="1" dirty="0" smtClean="0">
                <a:latin typeface="Bookman Old Style" pitchFamily="18" charset="0"/>
              </a:rPr>
              <a:t>S</a:t>
            </a:r>
            <a:r>
              <a:rPr lang="en-US" sz="1200" b="1" i="1" dirty="0" smtClean="0">
                <a:latin typeface="Bookman Old Style" pitchFamily="18" charset="0"/>
              </a:rPr>
              <a:t>ABD</a:t>
            </a:r>
            <a:r>
              <a:rPr lang="en-US" sz="2000" i="1" dirty="0" smtClean="0">
                <a:latin typeface="Bookman Old Style" pitchFamily="18" charset="0"/>
              </a:rPr>
              <a:t> </a:t>
            </a:r>
            <a:r>
              <a:rPr lang="ru-RU" sz="2000" i="1" dirty="0">
                <a:latin typeface="Bookman Old Style" pitchFamily="18" charset="0"/>
              </a:rPr>
              <a:t>= </a:t>
            </a:r>
            <a:r>
              <a:rPr lang="ru-RU" sz="2000" i="1" dirty="0" smtClean="0">
                <a:latin typeface="Bookman Old Style" pitchFamily="18" charset="0"/>
              </a:rPr>
              <a:t>½ </a:t>
            </a:r>
            <a:r>
              <a:rPr lang="en-US" sz="2000" i="1" dirty="0" smtClean="0">
                <a:latin typeface="Bookman Old Style" pitchFamily="18" charset="0"/>
              </a:rPr>
              <a:t>S</a:t>
            </a:r>
            <a:r>
              <a:rPr lang="en-US" sz="1200" b="1" i="1" dirty="0" smtClean="0">
                <a:latin typeface="Bookman Old Style" pitchFamily="18" charset="0"/>
              </a:rPr>
              <a:t>BNLD</a:t>
            </a:r>
            <a:r>
              <a:rPr lang="ru-RU" sz="2000" i="1" dirty="0" smtClean="0">
                <a:latin typeface="Bookman Old Style" pitchFamily="18" charset="0"/>
              </a:rPr>
              <a:t> </a:t>
            </a:r>
            <a:r>
              <a:rPr lang="ru-RU" sz="2000" i="1" dirty="0">
                <a:latin typeface="Bookman Old Style" pitchFamily="18" charset="0"/>
              </a:rPr>
              <a:t>= ½</a:t>
            </a:r>
            <a:r>
              <a:rPr lang="en-US" sz="2000" i="1" dirty="0">
                <a:latin typeface="Bookman Old Style" pitchFamily="18" charset="0"/>
              </a:rPr>
              <a:t>BD</a:t>
            </a:r>
            <a:r>
              <a:rPr lang="ru-RU" sz="2000" i="1" dirty="0">
                <a:latin typeface="Bookman Old Style" pitchFamily="18" charset="0"/>
              </a:rPr>
              <a:t> · </a:t>
            </a:r>
            <a:r>
              <a:rPr lang="en-US" sz="2000" i="1" dirty="0">
                <a:latin typeface="Bookman Old Style" pitchFamily="18" charset="0"/>
              </a:rPr>
              <a:t>LD</a:t>
            </a:r>
            <a:r>
              <a:rPr lang="ru-RU" sz="2000" i="1" dirty="0">
                <a:latin typeface="Bookman Old Style" pitchFamily="18" charset="0"/>
              </a:rPr>
              <a:t>;</a:t>
            </a:r>
            <a:r>
              <a:rPr lang="en-US" sz="2000" i="1" dirty="0">
                <a:latin typeface="Bookman Old Style" pitchFamily="18" charset="0"/>
              </a:rPr>
              <a:t>  </a:t>
            </a:r>
            <a:endParaRPr lang="ru-RU" sz="2000" i="1" dirty="0" smtClean="0">
              <a:latin typeface="Bookman Old Style" pitchFamily="18" charset="0"/>
            </a:endParaRPr>
          </a:p>
          <a:p>
            <a:r>
              <a:rPr lang="ru-RU" sz="2000" i="1" dirty="0">
                <a:latin typeface="Bookman Old Style" pitchFamily="18" charset="0"/>
              </a:rPr>
              <a:t> </a:t>
            </a:r>
            <a:r>
              <a:rPr lang="ru-RU" sz="2000" i="1" dirty="0" smtClean="0">
                <a:latin typeface="Bookman Old Style" pitchFamily="18" charset="0"/>
              </a:rPr>
              <a:t>                                            </a:t>
            </a:r>
            <a:r>
              <a:rPr lang="en-US" sz="2000" i="1" dirty="0" smtClean="0">
                <a:latin typeface="Bookman Old Style" pitchFamily="18" charset="0"/>
              </a:rPr>
              <a:t>S</a:t>
            </a:r>
            <a:r>
              <a:rPr lang="en-US" sz="1200" b="1" i="1" dirty="0" smtClean="0">
                <a:latin typeface="Bookman Old Style" pitchFamily="18" charset="0"/>
              </a:rPr>
              <a:t>BFC</a:t>
            </a:r>
            <a:r>
              <a:rPr lang="ru-RU" sz="2000" i="1" dirty="0">
                <a:latin typeface="Bookman Old Style" pitchFamily="18" charset="0"/>
              </a:rPr>
              <a:t>= ½ </a:t>
            </a:r>
            <a:r>
              <a:rPr lang="en-US" sz="2000" i="1" dirty="0">
                <a:latin typeface="Bookman Old Style" pitchFamily="18" charset="0"/>
              </a:rPr>
              <a:t>S</a:t>
            </a:r>
            <a:r>
              <a:rPr lang="en-US" sz="1200" b="1" i="1" dirty="0">
                <a:latin typeface="Bookman Old Style" pitchFamily="18" charset="0"/>
              </a:rPr>
              <a:t>BFHA</a:t>
            </a:r>
            <a:r>
              <a:rPr lang="ru-RU" sz="2000" i="1" dirty="0">
                <a:latin typeface="Bookman Old Style" pitchFamily="18" charset="0"/>
              </a:rPr>
              <a:t> = ½</a:t>
            </a:r>
            <a:r>
              <a:rPr lang="en-US" sz="2000" i="1" dirty="0">
                <a:latin typeface="Bookman Old Style" pitchFamily="18" charset="0"/>
              </a:rPr>
              <a:t>BF</a:t>
            </a:r>
            <a:r>
              <a:rPr lang="ru-RU" sz="2000" i="1" dirty="0">
                <a:latin typeface="Bookman Old Style" pitchFamily="18" charset="0"/>
              </a:rPr>
              <a:t> · </a:t>
            </a:r>
            <a:r>
              <a:rPr lang="en-US" sz="2000" i="1" dirty="0">
                <a:latin typeface="Bookman Old Style" pitchFamily="18" charset="0"/>
              </a:rPr>
              <a:t>BA</a:t>
            </a:r>
            <a:r>
              <a:rPr lang="ru-RU" sz="2000" i="1" dirty="0">
                <a:latin typeface="Bookman Old Style" pitchFamily="18" charset="0"/>
              </a:rPr>
              <a:t>.</a:t>
            </a:r>
          </a:p>
          <a:p>
            <a:r>
              <a:rPr lang="ru-RU" sz="2000" i="1" dirty="0">
                <a:latin typeface="Bookman Old Style" pitchFamily="18" charset="0"/>
              </a:rPr>
              <a:t>Значит прямоугольник B</a:t>
            </a:r>
            <a:r>
              <a:rPr lang="en-US" sz="2000" i="1" dirty="0">
                <a:latin typeface="Bookman Old Style" pitchFamily="18" charset="0"/>
              </a:rPr>
              <a:t>N</a:t>
            </a:r>
            <a:r>
              <a:rPr lang="ru-RU" sz="2000" i="1" dirty="0">
                <a:latin typeface="Bookman Old Style" pitchFamily="18" charset="0"/>
              </a:rPr>
              <a:t>LD равновелик квадрату BFHА.</a:t>
            </a:r>
          </a:p>
        </p:txBody>
      </p:sp>
      <p:sp>
        <p:nvSpPr>
          <p:cNvPr id="38969" name="Text Box 57"/>
          <p:cNvSpPr txBox="1">
            <a:spLocks noChangeArrowheads="1"/>
          </p:cNvSpPr>
          <p:nvPr/>
        </p:nvSpPr>
        <p:spPr bwMode="auto">
          <a:xfrm>
            <a:off x="3759200" y="3873500"/>
            <a:ext cx="51339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38971" name="Text Box 59"/>
          <p:cNvSpPr txBox="1">
            <a:spLocks noChangeArrowheads="1"/>
          </p:cNvSpPr>
          <p:nvPr/>
        </p:nvSpPr>
        <p:spPr bwMode="auto">
          <a:xfrm>
            <a:off x="4000496" y="3286124"/>
            <a:ext cx="4968875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dirty="0"/>
              <a:t> </a:t>
            </a:r>
            <a:r>
              <a:rPr lang="ru-RU" sz="2000" i="1" dirty="0">
                <a:latin typeface="Bookman Old Style" pitchFamily="18" charset="0"/>
              </a:rPr>
              <a:t>В самом деле, треугольники ABD и BFC равны по двум сторонам и углу между </a:t>
            </a:r>
            <a:r>
              <a:rPr lang="ru-RU" sz="2000" i="1" dirty="0" smtClean="0">
                <a:latin typeface="Bookman Old Style" pitchFamily="18" charset="0"/>
              </a:rPr>
              <a:t>ними: </a:t>
            </a:r>
            <a:r>
              <a:rPr lang="en-US" sz="2000" i="1" dirty="0" smtClean="0">
                <a:latin typeface="Bookman Old Style" pitchFamily="18" charset="0"/>
              </a:rPr>
              <a:t>FB</a:t>
            </a:r>
            <a:r>
              <a:rPr lang="ru-RU" sz="2000" i="1" dirty="0">
                <a:latin typeface="Bookman Old Style" pitchFamily="18" charset="0"/>
              </a:rPr>
              <a:t>=</a:t>
            </a:r>
            <a:r>
              <a:rPr lang="en-US" sz="2000" i="1" dirty="0">
                <a:latin typeface="Bookman Old Style" pitchFamily="18" charset="0"/>
              </a:rPr>
              <a:t>AB</a:t>
            </a:r>
            <a:r>
              <a:rPr lang="ru-RU" sz="2000" i="1" dirty="0" smtClean="0">
                <a:latin typeface="Bookman Old Style" pitchFamily="18" charset="0"/>
              </a:rPr>
              <a:t>;</a:t>
            </a:r>
            <a:r>
              <a:rPr lang="en-US" sz="2000" i="1" dirty="0" smtClean="0">
                <a:latin typeface="Bookman Old Style" pitchFamily="18" charset="0"/>
              </a:rPr>
              <a:t> BC</a:t>
            </a:r>
            <a:r>
              <a:rPr lang="ru-RU" sz="2000" i="1" dirty="0" smtClean="0">
                <a:latin typeface="Bookman Old Style" pitchFamily="18" charset="0"/>
              </a:rPr>
              <a:t>=</a:t>
            </a:r>
            <a:r>
              <a:rPr lang="en-US" sz="2000" i="1" dirty="0" smtClean="0">
                <a:latin typeface="Bookman Old Style" pitchFamily="18" charset="0"/>
              </a:rPr>
              <a:t>BD</a:t>
            </a:r>
            <a:r>
              <a:rPr lang="ru-RU" sz="2000" i="1" dirty="0" smtClean="0">
                <a:latin typeface="Bookman Old Style" pitchFamily="18" charset="0"/>
              </a:rPr>
              <a:t>; ∟</a:t>
            </a:r>
            <a:r>
              <a:rPr lang="ru-RU" sz="2000" i="1" dirty="0">
                <a:latin typeface="Bookman Old Style" pitchFamily="18" charset="0"/>
              </a:rPr>
              <a:t>АВ</a:t>
            </a:r>
            <a:r>
              <a:rPr lang="en-US" sz="2000" i="1" dirty="0">
                <a:latin typeface="Bookman Old Style" pitchFamily="18" charset="0"/>
              </a:rPr>
              <a:t>D</a:t>
            </a:r>
            <a:r>
              <a:rPr lang="ru-RU" sz="2000" i="1" dirty="0">
                <a:latin typeface="Bookman Old Style" pitchFamily="18" charset="0"/>
              </a:rPr>
              <a:t>=∟</a:t>
            </a:r>
            <a:r>
              <a:rPr lang="en-US" sz="2000" i="1" dirty="0">
                <a:latin typeface="Bookman Old Style" pitchFamily="18" charset="0"/>
              </a:rPr>
              <a:t>FBC</a:t>
            </a:r>
            <a:r>
              <a:rPr lang="ru-RU" sz="2000" i="1" dirty="0">
                <a:latin typeface="Bookman Old Style" pitchFamily="18" charset="0"/>
              </a:rPr>
              <a:t>=∟</a:t>
            </a:r>
            <a:r>
              <a:rPr lang="en-US" sz="2000" i="1" dirty="0">
                <a:latin typeface="Bookman Old Style" pitchFamily="18" charset="0"/>
              </a:rPr>
              <a:t>ABC</a:t>
            </a:r>
            <a:r>
              <a:rPr lang="ru-RU" sz="2000" i="1" dirty="0">
                <a:latin typeface="Bookman Old Style" pitchFamily="18" charset="0"/>
              </a:rPr>
              <a:t>+90º </a:t>
            </a:r>
          </a:p>
        </p:txBody>
      </p:sp>
      <p:sp>
        <p:nvSpPr>
          <p:cNvPr id="38973" name="Freeform 61" descr="Светлый диагональный 2"/>
          <p:cNvSpPr>
            <a:spLocks/>
          </p:cNvSpPr>
          <p:nvPr/>
        </p:nvSpPr>
        <p:spPr bwMode="auto">
          <a:xfrm>
            <a:off x="179388" y="2420938"/>
            <a:ext cx="2789237" cy="441325"/>
          </a:xfrm>
          <a:custGeom>
            <a:avLst/>
            <a:gdLst/>
            <a:ahLst/>
            <a:cxnLst>
              <a:cxn ang="0">
                <a:pos x="487" y="278"/>
              </a:cxn>
              <a:cxn ang="0">
                <a:pos x="1757" y="278"/>
              </a:cxn>
              <a:cxn ang="0">
                <a:pos x="0" y="0"/>
              </a:cxn>
              <a:cxn ang="0">
                <a:pos x="487" y="278"/>
              </a:cxn>
            </a:cxnLst>
            <a:rect l="0" t="0" r="r" b="b"/>
            <a:pathLst>
              <a:path w="1757" h="278">
                <a:moveTo>
                  <a:pt x="487" y="278"/>
                </a:moveTo>
                <a:lnTo>
                  <a:pt x="1757" y="278"/>
                </a:lnTo>
                <a:lnTo>
                  <a:pt x="0" y="0"/>
                </a:lnTo>
                <a:lnTo>
                  <a:pt x="487" y="278"/>
                </a:lnTo>
                <a:close/>
              </a:path>
            </a:pathLst>
          </a:custGeom>
          <a:pattFill prst="ltUpDiag">
            <a:fgClr>
              <a:srgbClr val="CCECFF"/>
            </a:fgClr>
            <a:bgClr>
              <a:schemeClr val="accent2"/>
            </a:bgClr>
          </a:pattFill>
          <a:ln w="28575" cap="flat" cmpd="sng">
            <a:solidFill>
              <a:schemeClr val="accent1"/>
            </a:solidFill>
            <a:prstDash val="solid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38974" name="Freeform 62"/>
          <p:cNvSpPr>
            <a:spLocks/>
          </p:cNvSpPr>
          <p:nvPr/>
        </p:nvSpPr>
        <p:spPr bwMode="auto">
          <a:xfrm>
            <a:off x="131763" y="1597025"/>
            <a:ext cx="1285875" cy="1252538"/>
          </a:xfrm>
          <a:custGeom>
            <a:avLst/>
            <a:gdLst/>
            <a:ahLst/>
            <a:cxnLst>
              <a:cxn ang="0">
                <a:pos x="0" y="513"/>
              </a:cxn>
              <a:cxn ang="0">
                <a:pos x="283" y="0"/>
              </a:cxn>
              <a:cxn ang="0">
                <a:pos x="810" y="280"/>
              </a:cxn>
              <a:cxn ang="0">
                <a:pos x="526" y="789"/>
              </a:cxn>
              <a:cxn ang="0">
                <a:pos x="0" y="513"/>
              </a:cxn>
            </a:cxnLst>
            <a:rect l="0" t="0" r="r" b="b"/>
            <a:pathLst>
              <a:path w="810" h="789">
                <a:moveTo>
                  <a:pt x="0" y="513"/>
                </a:moveTo>
                <a:lnTo>
                  <a:pt x="283" y="0"/>
                </a:lnTo>
                <a:lnTo>
                  <a:pt x="810" y="280"/>
                </a:lnTo>
                <a:lnTo>
                  <a:pt x="526" y="789"/>
                </a:lnTo>
                <a:lnTo>
                  <a:pt x="0" y="513"/>
                </a:ln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38977" name="Freeform 65"/>
          <p:cNvSpPr>
            <a:spLocks/>
          </p:cNvSpPr>
          <p:nvPr/>
        </p:nvSpPr>
        <p:spPr bwMode="auto">
          <a:xfrm>
            <a:off x="1465263" y="2859088"/>
            <a:ext cx="1533525" cy="1958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5" y="2"/>
              </a:cxn>
              <a:cxn ang="0">
                <a:pos x="966" y="1221"/>
              </a:cxn>
              <a:cxn ang="0">
                <a:pos x="7" y="1234"/>
              </a:cxn>
              <a:cxn ang="0">
                <a:pos x="0" y="0"/>
              </a:cxn>
            </a:cxnLst>
            <a:rect l="0" t="0" r="r" b="b"/>
            <a:pathLst>
              <a:path w="966" h="1234">
                <a:moveTo>
                  <a:pt x="0" y="0"/>
                </a:moveTo>
                <a:lnTo>
                  <a:pt x="955" y="2"/>
                </a:lnTo>
                <a:lnTo>
                  <a:pt x="966" y="1221"/>
                </a:lnTo>
                <a:lnTo>
                  <a:pt x="7" y="1234"/>
                </a:lnTo>
                <a:lnTo>
                  <a:pt x="0" y="0"/>
                </a:lnTo>
                <a:close/>
              </a:path>
            </a:pathLst>
          </a:custGeom>
          <a:solidFill>
            <a:srgbClr val="99CCFF"/>
          </a:solidFill>
          <a:ln w="19050" cap="flat" cmpd="sng">
            <a:solidFill>
              <a:srgbClr val="99CCFF"/>
            </a:solidFill>
            <a:prstDash val="solid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38978" name="Text Box 66"/>
          <p:cNvSpPr txBox="1">
            <a:spLocks noChangeArrowheads="1"/>
          </p:cNvSpPr>
          <p:nvPr/>
        </p:nvSpPr>
        <p:spPr bwMode="auto">
          <a:xfrm>
            <a:off x="285720" y="5500702"/>
            <a:ext cx="8570943" cy="7694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dirty="0"/>
              <a:t>   </a:t>
            </a:r>
            <a:r>
              <a:rPr lang="ru-RU" sz="2000" i="1" dirty="0" smtClean="0">
                <a:latin typeface="Bookman Old Style" pitchFamily="18" charset="0"/>
              </a:rPr>
              <a:t>Аналогично </a:t>
            </a:r>
            <a:r>
              <a:rPr lang="ru-RU" sz="2000" i="1" dirty="0">
                <a:latin typeface="Bookman Old Style" pitchFamily="18" charset="0"/>
              </a:rPr>
              <a:t>доказывается, что  </a:t>
            </a:r>
            <a:r>
              <a:rPr lang="en-US" sz="2000" i="1" dirty="0">
                <a:latin typeface="Bookman Old Style" pitchFamily="18" charset="0"/>
              </a:rPr>
              <a:t>S</a:t>
            </a:r>
            <a:r>
              <a:rPr lang="en-US" sz="1200" b="1" i="1" dirty="0">
                <a:latin typeface="Bookman Old Style" pitchFamily="18" charset="0"/>
              </a:rPr>
              <a:t>NCEL</a:t>
            </a:r>
            <a:r>
              <a:rPr lang="ru-RU" sz="2000" i="1" dirty="0">
                <a:latin typeface="Bookman Old Style" pitchFamily="18" charset="0"/>
              </a:rPr>
              <a:t>=</a:t>
            </a:r>
            <a:r>
              <a:rPr lang="en-US" sz="2000" i="1" dirty="0">
                <a:latin typeface="Bookman Old Style" pitchFamily="18" charset="0"/>
              </a:rPr>
              <a:t>S</a:t>
            </a:r>
            <a:r>
              <a:rPr lang="en-US" sz="1200" b="1" i="1" dirty="0">
                <a:latin typeface="Bookman Old Style" pitchFamily="18" charset="0"/>
              </a:rPr>
              <a:t>AM</a:t>
            </a:r>
            <a:r>
              <a:rPr lang="ru-RU" sz="1200" b="1" i="1" dirty="0">
                <a:latin typeface="Bookman Old Style" pitchFamily="18" charset="0"/>
              </a:rPr>
              <a:t>КС</a:t>
            </a:r>
            <a:r>
              <a:rPr lang="ru-RU" sz="2000" i="1" dirty="0">
                <a:latin typeface="Bookman Old Style" pitchFamily="18" charset="0"/>
              </a:rPr>
              <a:t>.</a:t>
            </a:r>
          </a:p>
          <a:p>
            <a:r>
              <a:rPr lang="ru-RU" sz="2000" i="1" dirty="0" smtClean="0">
                <a:latin typeface="Bookman Old Style" pitchFamily="18" charset="0"/>
              </a:rPr>
              <a:t>    Итак</a:t>
            </a:r>
            <a:r>
              <a:rPr lang="ru-RU" sz="2000" i="1" dirty="0">
                <a:latin typeface="Bookman Old Style" pitchFamily="18" charset="0"/>
              </a:rPr>
              <a:t>, </a:t>
            </a:r>
            <a:r>
              <a:rPr lang="en-US" sz="2000" i="1" dirty="0">
                <a:latin typeface="Bookman Old Style" pitchFamily="18" charset="0"/>
              </a:rPr>
              <a:t>S</a:t>
            </a:r>
            <a:r>
              <a:rPr lang="en-US" sz="1200" b="1" i="1" dirty="0">
                <a:latin typeface="Bookman Old Style" pitchFamily="18" charset="0"/>
              </a:rPr>
              <a:t>ABFH</a:t>
            </a:r>
            <a:r>
              <a:rPr lang="ru-RU" sz="2000" i="1" dirty="0">
                <a:latin typeface="Bookman Old Style" pitchFamily="18" charset="0"/>
              </a:rPr>
              <a:t>+</a:t>
            </a:r>
            <a:r>
              <a:rPr lang="en-US" sz="2000" i="1" dirty="0">
                <a:latin typeface="Bookman Old Style" pitchFamily="18" charset="0"/>
              </a:rPr>
              <a:t>S</a:t>
            </a:r>
            <a:r>
              <a:rPr lang="en-US" sz="1200" b="1" i="1" dirty="0">
                <a:latin typeface="Bookman Old Style" pitchFamily="18" charset="0"/>
              </a:rPr>
              <a:t>AM</a:t>
            </a:r>
            <a:r>
              <a:rPr lang="ru-RU" sz="1200" b="1" i="1" dirty="0">
                <a:latin typeface="Bookman Old Style" pitchFamily="18" charset="0"/>
              </a:rPr>
              <a:t>КС</a:t>
            </a:r>
            <a:r>
              <a:rPr lang="ru-RU" sz="1200" i="1" dirty="0">
                <a:latin typeface="Bookman Old Style" pitchFamily="18" charset="0"/>
              </a:rPr>
              <a:t>=</a:t>
            </a:r>
            <a:r>
              <a:rPr lang="en-US" sz="2000" i="1" dirty="0">
                <a:latin typeface="Bookman Old Style" pitchFamily="18" charset="0"/>
              </a:rPr>
              <a:t>S</a:t>
            </a:r>
            <a:r>
              <a:rPr lang="en-US" sz="1200" b="1" i="1" dirty="0">
                <a:latin typeface="Bookman Old Style" pitchFamily="18" charset="0"/>
              </a:rPr>
              <a:t>BNLD</a:t>
            </a:r>
            <a:r>
              <a:rPr lang="ru-RU" sz="2000" i="1" dirty="0">
                <a:latin typeface="Bookman Old Style" pitchFamily="18" charset="0"/>
              </a:rPr>
              <a:t>+</a:t>
            </a:r>
            <a:r>
              <a:rPr lang="en-US" sz="2000" i="1" dirty="0">
                <a:latin typeface="Bookman Old Style" pitchFamily="18" charset="0"/>
              </a:rPr>
              <a:t>S</a:t>
            </a:r>
            <a:r>
              <a:rPr lang="en-US" sz="1200" b="1" i="1" dirty="0">
                <a:latin typeface="Bookman Old Style" pitchFamily="18" charset="0"/>
              </a:rPr>
              <a:t>NCEL</a:t>
            </a:r>
            <a:r>
              <a:rPr lang="ru-RU" sz="2000" i="1" dirty="0">
                <a:latin typeface="Bookman Old Style" pitchFamily="18" charset="0"/>
              </a:rPr>
              <a:t>=</a:t>
            </a:r>
            <a:r>
              <a:rPr lang="en-US" sz="2000" i="1" dirty="0">
                <a:latin typeface="Bookman Old Style" pitchFamily="18" charset="0"/>
              </a:rPr>
              <a:t>S</a:t>
            </a:r>
            <a:r>
              <a:rPr lang="en-US" sz="1200" b="1" i="1" dirty="0">
                <a:latin typeface="Bookman Old Style" pitchFamily="18" charset="0"/>
              </a:rPr>
              <a:t>BCED</a:t>
            </a:r>
            <a:r>
              <a:rPr lang="ru-RU" sz="2000" i="1" dirty="0" smtClean="0">
                <a:latin typeface="Bookman Old Style" pitchFamily="18" charset="0"/>
              </a:rPr>
              <a:t>.  Теорема </a:t>
            </a:r>
            <a:r>
              <a:rPr lang="ru-RU" sz="2000" i="1" dirty="0">
                <a:latin typeface="Bookman Old Style" pitchFamily="18" charset="0"/>
              </a:rPr>
              <a:t>доказана.</a:t>
            </a:r>
          </a:p>
        </p:txBody>
      </p:sp>
      <p:sp>
        <p:nvSpPr>
          <p:cNvPr id="38982" name="Freeform 70"/>
          <p:cNvSpPr>
            <a:spLocks/>
          </p:cNvSpPr>
          <p:nvPr/>
        </p:nvSpPr>
        <p:spPr bwMode="auto">
          <a:xfrm>
            <a:off x="1436688" y="465138"/>
            <a:ext cx="2438400" cy="2408237"/>
          </a:xfrm>
          <a:custGeom>
            <a:avLst/>
            <a:gdLst/>
            <a:ahLst/>
            <a:cxnLst>
              <a:cxn ang="0">
                <a:pos x="0" y="987"/>
              </a:cxn>
              <a:cxn ang="0">
                <a:pos x="549" y="0"/>
              </a:cxn>
              <a:cxn ang="0">
                <a:pos x="1536" y="539"/>
              </a:cxn>
              <a:cxn ang="0">
                <a:pos x="988" y="1517"/>
              </a:cxn>
              <a:cxn ang="0">
                <a:pos x="0" y="987"/>
              </a:cxn>
            </a:cxnLst>
            <a:rect l="0" t="0" r="r" b="b"/>
            <a:pathLst>
              <a:path w="1536" h="1517">
                <a:moveTo>
                  <a:pt x="0" y="987"/>
                </a:moveTo>
                <a:lnTo>
                  <a:pt x="549" y="0"/>
                </a:lnTo>
                <a:lnTo>
                  <a:pt x="1536" y="539"/>
                </a:lnTo>
                <a:lnTo>
                  <a:pt x="988" y="1517"/>
                </a:lnTo>
                <a:lnTo>
                  <a:pt x="0" y="987"/>
                </a:lnTo>
                <a:close/>
              </a:path>
            </a:pathLst>
          </a:custGeom>
          <a:solidFill>
            <a:srgbClr val="99CCFF"/>
          </a:solidFill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grpSp>
        <p:nvGrpSpPr>
          <p:cNvPr id="38993" name="Group 81"/>
          <p:cNvGrpSpPr>
            <a:grpSpLocks/>
          </p:cNvGrpSpPr>
          <p:nvPr/>
        </p:nvGrpSpPr>
        <p:grpSpPr bwMode="auto">
          <a:xfrm>
            <a:off x="0" y="260350"/>
            <a:ext cx="3906838" cy="4903788"/>
            <a:chOff x="0" y="164"/>
            <a:chExt cx="2461" cy="3089"/>
          </a:xfrm>
        </p:grpSpPr>
        <p:sp>
          <p:nvSpPr>
            <p:cNvPr id="38940" name="Text Box 28"/>
            <p:cNvSpPr txBox="1">
              <a:spLocks noChangeArrowheads="1"/>
            </p:cNvSpPr>
            <p:nvPr/>
          </p:nvSpPr>
          <p:spPr bwMode="auto">
            <a:xfrm>
              <a:off x="2245" y="527"/>
              <a:ext cx="216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b="1" dirty="0"/>
                <a:t>K</a:t>
              </a:r>
              <a:endParaRPr lang="ru-RU" sz="1800" b="1" dirty="0"/>
            </a:p>
          </p:txBody>
        </p:sp>
        <p:grpSp>
          <p:nvGrpSpPr>
            <p:cNvPr id="38990" name="Group 78"/>
            <p:cNvGrpSpPr>
              <a:grpSpLocks/>
            </p:cNvGrpSpPr>
            <p:nvPr/>
          </p:nvGrpSpPr>
          <p:grpSpPr bwMode="auto">
            <a:xfrm>
              <a:off x="0" y="164"/>
              <a:ext cx="2237" cy="3089"/>
              <a:chOff x="0" y="164"/>
              <a:chExt cx="2237" cy="3089"/>
            </a:xfrm>
          </p:grpSpPr>
          <p:sp>
            <p:nvSpPr>
              <p:cNvPr id="38922" name="Rectangle 10"/>
              <p:cNvSpPr>
                <a:spLocks noChangeArrowheads="1"/>
              </p:cNvSpPr>
              <p:nvPr/>
            </p:nvSpPr>
            <p:spPr bwMode="auto">
              <a:xfrm rot="1713562">
                <a:off x="189" y="1114"/>
                <a:ext cx="603" cy="585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 dirty="0"/>
              </a:p>
            </p:txBody>
          </p:sp>
          <p:sp>
            <p:nvSpPr>
              <p:cNvPr id="38923" name="Rectangle 11"/>
              <p:cNvSpPr>
                <a:spLocks noChangeArrowheads="1"/>
              </p:cNvSpPr>
              <p:nvPr/>
            </p:nvSpPr>
            <p:spPr bwMode="auto">
              <a:xfrm rot="1707156">
                <a:off x="1111" y="482"/>
                <a:ext cx="1126" cy="1142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 dirty="0"/>
              </a:p>
            </p:txBody>
          </p:sp>
          <p:sp>
            <p:nvSpPr>
              <p:cNvPr id="38924" name="Rectangle 12"/>
              <p:cNvSpPr>
                <a:spLocks noChangeArrowheads="1"/>
              </p:cNvSpPr>
              <p:nvPr/>
            </p:nvSpPr>
            <p:spPr bwMode="auto">
              <a:xfrm rot="-3523813">
                <a:off x="1464" y="1621"/>
                <a:ext cx="588" cy="57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 dirty="0"/>
              </a:p>
            </p:txBody>
          </p:sp>
          <p:sp>
            <p:nvSpPr>
              <p:cNvPr id="38930" name="Freeform 18"/>
              <p:cNvSpPr>
                <a:spLocks/>
              </p:cNvSpPr>
              <p:nvPr/>
            </p:nvSpPr>
            <p:spPr bwMode="auto">
              <a:xfrm>
                <a:off x="914" y="1307"/>
                <a:ext cx="9" cy="171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" y="1719"/>
                  </a:cxn>
                </a:cxnLst>
                <a:rect l="0" t="0" r="r" b="b"/>
                <a:pathLst>
                  <a:path w="9" h="1719">
                    <a:moveTo>
                      <a:pt x="0" y="0"/>
                    </a:moveTo>
                    <a:lnTo>
                      <a:pt x="9" y="1719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prstDash val="lgDash"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 dirty="0"/>
              </a:p>
            </p:txBody>
          </p:sp>
          <p:sp>
            <p:nvSpPr>
              <p:cNvPr id="38935" name="Text Box 23"/>
              <p:cNvSpPr txBox="1">
                <a:spLocks noChangeArrowheads="1"/>
              </p:cNvSpPr>
              <p:nvPr/>
            </p:nvSpPr>
            <p:spPr bwMode="auto">
              <a:xfrm>
                <a:off x="476" y="3022"/>
                <a:ext cx="225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1800" b="1" dirty="0"/>
                  <a:t>D</a:t>
                </a:r>
                <a:endParaRPr lang="ru-RU" sz="1800" b="1" dirty="0"/>
              </a:p>
            </p:txBody>
          </p:sp>
          <p:sp>
            <p:nvSpPr>
              <p:cNvPr id="38936" name="Text Box 24"/>
              <p:cNvSpPr txBox="1">
                <a:spLocks noChangeArrowheads="1"/>
              </p:cNvSpPr>
              <p:nvPr/>
            </p:nvSpPr>
            <p:spPr bwMode="auto">
              <a:xfrm>
                <a:off x="839" y="3022"/>
                <a:ext cx="198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1800" b="1" dirty="0"/>
                  <a:t>L</a:t>
                </a:r>
                <a:endParaRPr lang="ru-RU" sz="1800" b="1" dirty="0"/>
              </a:p>
            </p:txBody>
          </p:sp>
          <p:sp>
            <p:nvSpPr>
              <p:cNvPr id="38937" name="Text Box 25"/>
              <p:cNvSpPr txBox="1">
                <a:spLocks noChangeArrowheads="1"/>
              </p:cNvSpPr>
              <p:nvPr/>
            </p:nvSpPr>
            <p:spPr bwMode="auto">
              <a:xfrm>
                <a:off x="1791" y="3022"/>
                <a:ext cx="205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1800" b="1" dirty="0"/>
                  <a:t>E</a:t>
                </a:r>
                <a:endParaRPr lang="ru-RU" sz="1800" b="1" dirty="0"/>
              </a:p>
            </p:txBody>
          </p:sp>
          <p:sp>
            <p:nvSpPr>
              <p:cNvPr id="38938" name="Text Box 26"/>
              <p:cNvSpPr txBox="1">
                <a:spLocks noChangeArrowheads="1"/>
              </p:cNvSpPr>
              <p:nvPr/>
            </p:nvSpPr>
            <p:spPr bwMode="auto">
              <a:xfrm>
                <a:off x="1882" y="1752"/>
                <a:ext cx="212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1800" b="1" dirty="0"/>
                  <a:t>C</a:t>
                </a:r>
                <a:endParaRPr lang="ru-RU" sz="1800" b="1" dirty="0"/>
              </a:p>
            </p:txBody>
          </p:sp>
          <p:sp>
            <p:nvSpPr>
              <p:cNvPr id="38939" name="Text Box 27"/>
              <p:cNvSpPr txBox="1">
                <a:spLocks noChangeArrowheads="1"/>
              </p:cNvSpPr>
              <p:nvPr/>
            </p:nvSpPr>
            <p:spPr bwMode="auto">
              <a:xfrm>
                <a:off x="930" y="1797"/>
                <a:ext cx="227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1800" b="1" dirty="0"/>
                  <a:t>N</a:t>
                </a:r>
                <a:endParaRPr lang="ru-RU" sz="1800" b="1" dirty="0"/>
              </a:p>
            </p:txBody>
          </p:sp>
          <p:sp>
            <p:nvSpPr>
              <p:cNvPr id="38941" name="Text Box 29"/>
              <p:cNvSpPr txBox="1">
                <a:spLocks noChangeArrowheads="1"/>
              </p:cNvSpPr>
              <p:nvPr/>
            </p:nvSpPr>
            <p:spPr bwMode="auto">
              <a:xfrm>
                <a:off x="431" y="1752"/>
                <a:ext cx="215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1800" b="1" dirty="0"/>
                  <a:t>В</a:t>
                </a:r>
              </a:p>
            </p:txBody>
          </p:sp>
          <p:sp>
            <p:nvSpPr>
              <p:cNvPr id="38942" name="Text Box 30"/>
              <p:cNvSpPr txBox="1">
                <a:spLocks noChangeArrowheads="1"/>
              </p:cNvSpPr>
              <p:nvPr/>
            </p:nvSpPr>
            <p:spPr bwMode="auto">
              <a:xfrm>
                <a:off x="748" y="981"/>
                <a:ext cx="215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1800" b="1" dirty="0"/>
                  <a:t>А</a:t>
                </a:r>
              </a:p>
            </p:txBody>
          </p:sp>
          <p:sp>
            <p:nvSpPr>
              <p:cNvPr id="38943" name="Text Box 31"/>
              <p:cNvSpPr txBox="1">
                <a:spLocks noChangeArrowheads="1"/>
              </p:cNvSpPr>
              <p:nvPr/>
            </p:nvSpPr>
            <p:spPr bwMode="auto">
              <a:xfrm>
                <a:off x="0" y="1525"/>
                <a:ext cx="200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1800" b="1" dirty="0"/>
                  <a:t>F</a:t>
                </a:r>
                <a:endParaRPr lang="ru-RU" sz="1800" b="1" dirty="0"/>
              </a:p>
            </p:txBody>
          </p:sp>
          <p:sp>
            <p:nvSpPr>
              <p:cNvPr id="38944" name="Text Box 32"/>
              <p:cNvSpPr txBox="1">
                <a:spLocks noChangeArrowheads="1"/>
              </p:cNvSpPr>
              <p:nvPr/>
            </p:nvSpPr>
            <p:spPr bwMode="auto">
              <a:xfrm>
                <a:off x="204" y="754"/>
                <a:ext cx="226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1800" b="1" dirty="0"/>
                  <a:t>H</a:t>
                </a:r>
                <a:endParaRPr lang="ru-RU" sz="1800" b="1" dirty="0"/>
              </a:p>
            </p:txBody>
          </p:sp>
          <p:sp>
            <p:nvSpPr>
              <p:cNvPr id="38945" name="Text Box 33"/>
              <p:cNvSpPr txBox="1">
                <a:spLocks noChangeArrowheads="1"/>
              </p:cNvSpPr>
              <p:nvPr/>
            </p:nvSpPr>
            <p:spPr bwMode="auto">
              <a:xfrm>
                <a:off x="1202" y="164"/>
                <a:ext cx="245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1800" b="1" dirty="0"/>
                  <a:t>M</a:t>
                </a:r>
                <a:endParaRPr lang="ru-RU" sz="1800" b="1" dirty="0"/>
              </a:p>
            </p:txBody>
          </p:sp>
          <p:sp>
            <p:nvSpPr>
              <p:cNvPr id="38952" name="Line 40"/>
              <p:cNvSpPr>
                <a:spLocks noChangeShapeType="1"/>
              </p:cNvSpPr>
              <p:nvPr/>
            </p:nvSpPr>
            <p:spPr bwMode="auto">
              <a:xfrm flipV="1">
                <a:off x="612" y="1752"/>
                <a:ext cx="45" cy="44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 dirty="0"/>
              </a:p>
            </p:txBody>
          </p:sp>
          <p:sp>
            <p:nvSpPr>
              <p:cNvPr id="38986" name="Freeform 74"/>
              <p:cNvSpPr>
                <a:spLocks/>
              </p:cNvSpPr>
              <p:nvPr/>
            </p:nvSpPr>
            <p:spPr bwMode="auto">
              <a:xfrm>
                <a:off x="612" y="1806"/>
                <a:ext cx="1271" cy="1231"/>
              </a:xfrm>
              <a:custGeom>
                <a:avLst/>
                <a:gdLst/>
                <a:ahLst/>
                <a:cxnLst>
                  <a:cxn ang="0">
                    <a:pos x="9" y="1231"/>
                  </a:cxn>
                  <a:cxn ang="0">
                    <a:pos x="0" y="0"/>
                  </a:cxn>
                  <a:cxn ang="0">
                    <a:pos x="1271" y="4"/>
                  </a:cxn>
                  <a:cxn ang="0">
                    <a:pos x="1271" y="1220"/>
                  </a:cxn>
                  <a:cxn ang="0">
                    <a:pos x="9" y="1231"/>
                  </a:cxn>
                </a:cxnLst>
                <a:rect l="0" t="0" r="r" b="b"/>
                <a:pathLst>
                  <a:path w="1271" h="1231">
                    <a:moveTo>
                      <a:pt x="9" y="1231"/>
                    </a:moveTo>
                    <a:lnTo>
                      <a:pt x="0" y="0"/>
                    </a:lnTo>
                    <a:lnTo>
                      <a:pt x="1271" y="4"/>
                    </a:lnTo>
                    <a:lnTo>
                      <a:pt x="1271" y="1220"/>
                    </a:lnTo>
                    <a:lnTo>
                      <a:pt x="9" y="1231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 dirty="0"/>
              </a:p>
            </p:txBody>
          </p:sp>
        </p:grpSp>
      </p:grpSp>
      <p:sp>
        <p:nvSpPr>
          <p:cNvPr id="38991" name="Freeform 79"/>
          <p:cNvSpPr>
            <a:spLocks/>
          </p:cNvSpPr>
          <p:nvPr/>
        </p:nvSpPr>
        <p:spPr bwMode="auto">
          <a:xfrm>
            <a:off x="971550" y="2060575"/>
            <a:ext cx="457200" cy="2743200"/>
          </a:xfrm>
          <a:custGeom>
            <a:avLst/>
            <a:gdLst/>
            <a:ahLst/>
            <a:cxnLst>
              <a:cxn ang="0">
                <a:pos x="9" y="1728"/>
              </a:cxn>
              <a:cxn ang="0">
                <a:pos x="0" y="531"/>
              </a:cxn>
              <a:cxn ang="0">
                <a:pos x="288" y="0"/>
              </a:cxn>
              <a:cxn ang="0">
                <a:pos x="9" y="1728"/>
              </a:cxn>
            </a:cxnLst>
            <a:rect l="0" t="0" r="r" b="b"/>
            <a:pathLst>
              <a:path w="288" h="1728">
                <a:moveTo>
                  <a:pt x="9" y="1728"/>
                </a:moveTo>
                <a:lnTo>
                  <a:pt x="0" y="531"/>
                </a:lnTo>
                <a:lnTo>
                  <a:pt x="288" y="0"/>
                </a:lnTo>
                <a:lnTo>
                  <a:pt x="9" y="1728"/>
                </a:lnTo>
                <a:close/>
              </a:path>
            </a:pathLst>
          </a:custGeom>
          <a:solidFill>
            <a:srgbClr val="00FFFF"/>
          </a:solidFill>
          <a:ln w="19050" cap="flat" cmpd="sng">
            <a:solidFill>
              <a:srgbClr val="99CCFF"/>
            </a:solidFill>
            <a:prstDash val="solid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38992" name="Freeform 80"/>
          <p:cNvSpPr>
            <a:spLocks/>
          </p:cNvSpPr>
          <p:nvPr/>
        </p:nvSpPr>
        <p:spPr bwMode="auto">
          <a:xfrm>
            <a:off x="971550" y="2852738"/>
            <a:ext cx="500063" cy="1965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1" y="4"/>
              </a:cxn>
              <a:cxn ang="0">
                <a:pos x="315" y="1233"/>
              </a:cxn>
              <a:cxn ang="0">
                <a:pos x="10" y="1238"/>
              </a:cxn>
              <a:cxn ang="0">
                <a:pos x="0" y="0"/>
              </a:cxn>
            </a:cxnLst>
            <a:rect l="0" t="0" r="r" b="b"/>
            <a:pathLst>
              <a:path w="315" h="1238">
                <a:moveTo>
                  <a:pt x="0" y="0"/>
                </a:moveTo>
                <a:lnTo>
                  <a:pt x="311" y="4"/>
                </a:lnTo>
                <a:lnTo>
                  <a:pt x="315" y="1233"/>
                </a:lnTo>
                <a:lnTo>
                  <a:pt x="10" y="123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89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9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38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8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38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38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389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7" dur="500"/>
                                        <p:tgtEl>
                                          <p:spTgt spid="389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0" dur="500"/>
                                        <p:tgtEl>
                                          <p:spTgt spid="389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" dur="500"/>
                                        <p:tgtEl>
                                          <p:spTgt spid="389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89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8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8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38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000"/>
                                        <p:tgtEl>
                                          <p:spTgt spid="38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389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389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400"/>
                            </p:stCondLst>
                            <p:childTnLst>
                              <p:par>
                                <p:cTn id="6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389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389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400"/>
                            </p:stCondLst>
                            <p:childTnLst>
                              <p:par>
                                <p:cTn id="74" presetID="5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38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38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38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38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38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389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389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5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38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38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4" dur="80"/>
                                        <p:tgtEl>
                                          <p:spTgt spid="38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5" dur="80"/>
                                        <p:tgtEl>
                                          <p:spTgt spid="38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80"/>
                                        <p:tgtEl>
                                          <p:spTgt spid="38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5" presetClass="entr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38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" presetClass="entr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38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  <p:bldP spid="38971" grpId="0"/>
      <p:bldP spid="38973" grpId="0" animBg="1"/>
      <p:bldP spid="38973" grpId="1" animBg="1"/>
      <p:bldP spid="38974" grpId="0" animBg="1"/>
      <p:bldP spid="38974" grpId="1" animBg="1"/>
      <p:bldP spid="38974" grpId="2" animBg="1"/>
      <p:bldP spid="38974" grpId="3" animBg="1"/>
      <p:bldP spid="38974" grpId="4" animBg="1"/>
      <p:bldP spid="38977" grpId="0" animBg="1"/>
      <p:bldP spid="38977" grpId="1" animBg="1"/>
      <p:bldP spid="38977" grpId="2" animBg="1"/>
      <p:bldP spid="38982" grpId="0" animBg="1"/>
      <p:bldP spid="38982" grpId="1" animBg="1"/>
      <p:bldP spid="38982" grpId="2" animBg="1"/>
      <p:bldP spid="38991" grpId="0" animBg="1"/>
      <p:bldP spid="38991" grpId="1" animBg="1"/>
      <p:bldP spid="38992" grpId="0" animBg="1"/>
      <p:bldP spid="38992" grpId="1" animBg="1"/>
      <p:bldP spid="38992" grpId="2" animBg="1"/>
      <p:bldP spid="38992" grpId="3" animBg="1"/>
      <p:bldP spid="38992" grpId="4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395288" y="188913"/>
            <a:ext cx="85693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 algn="ctr" eaLnBrk="1" hangingPunct="1"/>
            <a:r>
              <a:rPr lang="ru-RU" b="1" i="1" dirty="0"/>
              <a:t>Применение теоремы.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2000232" y="1643050"/>
            <a:ext cx="6842124" cy="16312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b="1" i="1" dirty="0">
                <a:latin typeface="Bookman Old Style" pitchFamily="18" charset="0"/>
              </a:rPr>
              <a:t>1.</a:t>
            </a:r>
            <a:r>
              <a:rPr lang="ru-RU" sz="2000" i="1" dirty="0">
                <a:latin typeface="Bookman Old Style" pitchFamily="18" charset="0"/>
              </a:rPr>
              <a:t> Пусть d диагональ квадрата со стороной а. Ее можно рассматривать как гипотенузу прямоугольного равнобедренного треугольника с катетом а. </a:t>
            </a:r>
            <a:r>
              <a:rPr lang="ru-RU" sz="2000" i="1" dirty="0" smtClean="0">
                <a:latin typeface="Bookman Old Style" pitchFamily="18" charset="0"/>
              </a:rPr>
              <a:t>  Таким </a:t>
            </a:r>
            <a:r>
              <a:rPr lang="ru-RU" sz="2000" i="1" dirty="0">
                <a:latin typeface="Bookman Old Style" pitchFamily="18" charset="0"/>
              </a:rPr>
              <a:t>образом    </a:t>
            </a:r>
            <a:r>
              <a:rPr lang="pt-BR" sz="2000" i="1" dirty="0">
                <a:latin typeface="Bookman Old Style" pitchFamily="18" charset="0"/>
              </a:rPr>
              <a:t>d²= a²</a:t>
            </a:r>
            <a:r>
              <a:rPr lang="ru-RU" sz="2000" i="1" dirty="0">
                <a:latin typeface="Bookman Old Style" pitchFamily="18" charset="0"/>
              </a:rPr>
              <a:t> + </a:t>
            </a:r>
            <a:r>
              <a:rPr lang="pt-BR" sz="2000" i="1" dirty="0">
                <a:latin typeface="Bookman Old Style" pitchFamily="18" charset="0"/>
              </a:rPr>
              <a:t>a²</a:t>
            </a:r>
            <a:r>
              <a:rPr lang="ru-RU" sz="2000" i="1" dirty="0">
                <a:latin typeface="Bookman Old Style" pitchFamily="18" charset="0"/>
              </a:rPr>
              <a:t>=</a:t>
            </a:r>
            <a:r>
              <a:rPr lang="pt-BR" sz="2000" i="1" dirty="0">
                <a:latin typeface="Bookman Old Style" pitchFamily="18" charset="0"/>
              </a:rPr>
              <a:t>2a²</a:t>
            </a:r>
            <a:r>
              <a:rPr lang="ru-RU" sz="2000" i="1" dirty="0">
                <a:latin typeface="Bookman Old Style" pitchFamily="18" charset="0"/>
              </a:rPr>
              <a:t>,  </a:t>
            </a:r>
            <a:r>
              <a:rPr lang="ru-RU" sz="2000" i="1" dirty="0" smtClean="0">
                <a:latin typeface="Bookman Old Style" pitchFamily="18" charset="0"/>
              </a:rPr>
              <a:t>  </a:t>
            </a:r>
            <a:r>
              <a:rPr lang="pt-BR" sz="2000" i="1" dirty="0" smtClean="0">
                <a:latin typeface="Bookman Old Style" pitchFamily="18" charset="0"/>
              </a:rPr>
              <a:t>d=a   </a:t>
            </a:r>
            <a:r>
              <a:rPr lang="pt-BR" sz="2000" i="1" dirty="0">
                <a:latin typeface="Bookman Old Style" pitchFamily="18" charset="0"/>
              </a:rPr>
              <a:t>2 </a:t>
            </a:r>
            <a:r>
              <a:rPr lang="ru-RU" sz="2000" i="1" dirty="0">
                <a:latin typeface="Bookman Old Style" pitchFamily="18" charset="0"/>
              </a:rPr>
              <a:t>.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395288" y="620713"/>
            <a:ext cx="8640762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dirty="0"/>
              <a:t>    </a:t>
            </a:r>
            <a:r>
              <a:rPr lang="ru-RU" sz="2000" i="1" dirty="0">
                <a:latin typeface="Bookman Old Style" pitchFamily="18" charset="0"/>
              </a:rPr>
              <a:t>Рассмотрим примеры практического применения теоремы Пифагора. Определим возможности, которые дает теорема Пифагора для вычисления длин отрезков некоторых фигур. </a:t>
            </a:r>
          </a:p>
        </p:txBody>
      </p:sp>
      <p:sp>
        <p:nvSpPr>
          <p:cNvPr id="39948" name="Freeform 12"/>
          <p:cNvSpPr>
            <a:spLocks/>
          </p:cNvSpPr>
          <p:nvPr/>
        </p:nvSpPr>
        <p:spPr bwMode="auto">
          <a:xfrm>
            <a:off x="2643174" y="2857496"/>
            <a:ext cx="431800" cy="360363"/>
          </a:xfrm>
          <a:custGeom>
            <a:avLst/>
            <a:gdLst/>
            <a:ahLst/>
            <a:cxnLst>
              <a:cxn ang="0">
                <a:pos x="0" y="136"/>
              </a:cxn>
              <a:cxn ang="0">
                <a:pos x="45" y="227"/>
              </a:cxn>
              <a:cxn ang="0">
                <a:pos x="90" y="0"/>
              </a:cxn>
              <a:cxn ang="0">
                <a:pos x="272" y="0"/>
              </a:cxn>
              <a:cxn ang="0">
                <a:pos x="272" y="45"/>
              </a:cxn>
            </a:cxnLst>
            <a:rect l="0" t="0" r="r" b="b"/>
            <a:pathLst>
              <a:path w="272" h="227">
                <a:moveTo>
                  <a:pt x="0" y="136"/>
                </a:moveTo>
                <a:lnTo>
                  <a:pt x="45" y="227"/>
                </a:lnTo>
                <a:lnTo>
                  <a:pt x="90" y="0"/>
                </a:lnTo>
                <a:lnTo>
                  <a:pt x="272" y="0"/>
                </a:lnTo>
                <a:cubicBezTo>
                  <a:pt x="272" y="15"/>
                  <a:pt x="272" y="30"/>
                  <a:pt x="272" y="45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2571736" y="3500438"/>
            <a:ext cx="6408737" cy="224676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 i="1" dirty="0">
                <a:latin typeface="Bookman Old Style" pitchFamily="18" charset="0"/>
              </a:rPr>
              <a:t>2.</a:t>
            </a:r>
            <a:r>
              <a:rPr lang="ru-RU" sz="2000" i="1" dirty="0">
                <a:latin typeface="Bookman Old Style" pitchFamily="18" charset="0"/>
              </a:rPr>
              <a:t> Диагональ куба d является  гипотенузой прямоугольного треугольника, заштрихованного на рисунке. Катетами треугольника служат ребро куба и диагональ квадрата, </a:t>
            </a:r>
            <a:r>
              <a:rPr lang="ru-RU" sz="2000" i="1" dirty="0" smtClean="0">
                <a:latin typeface="Bookman Old Style" pitchFamily="18" charset="0"/>
              </a:rPr>
              <a:t> лежащего в   </a:t>
            </a:r>
            <a:r>
              <a:rPr lang="ru-RU" sz="2000" i="1" dirty="0">
                <a:latin typeface="Bookman Old Style" pitchFamily="18" charset="0"/>
              </a:rPr>
              <a:t>основании (</a:t>
            </a:r>
            <a:r>
              <a:rPr lang="pt-BR" sz="2000" i="1" dirty="0">
                <a:latin typeface="Bookman Old Style" pitchFamily="18" charset="0"/>
              </a:rPr>
              <a:t>d</a:t>
            </a:r>
            <a:r>
              <a:rPr lang="ru-RU" sz="1200" b="1" i="1" dirty="0">
                <a:latin typeface="Bookman Old Style" pitchFamily="18" charset="0"/>
              </a:rPr>
              <a:t>1</a:t>
            </a:r>
            <a:r>
              <a:rPr lang="ru-RU" sz="2000" b="1" i="1" dirty="0">
                <a:latin typeface="Bookman Old Style" pitchFamily="18" charset="0"/>
              </a:rPr>
              <a:t> </a:t>
            </a:r>
            <a:r>
              <a:rPr lang="pt-BR" sz="2000" i="1" dirty="0" smtClean="0">
                <a:latin typeface="Bookman Old Style" pitchFamily="18" charset="0"/>
              </a:rPr>
              <a:t>=</a:t>
            </a:r>
            <a:r>
              <a:rPr lang="ru-RU" sz="2000" i="1" dirty="0" smtClean="0">
                <a:latin typeface="Bookman Old Style" pitchFamily="18" charset="0"/>
              </a:rPr>
              <a:t> </a:t>
            </a:r>
            <a:r>
              <a:rPr lang="pt-BR" sz="2000" i="1" dirty="0" smtClean="0">
                <a:latin typeface="Bookman Old Style" pitchFamily="18" charset="0"/>
              </a:rPr>
              <a:t>a   </a:t>
            </a:r>
            <a:r>
              <a:rPr lang="pt-BR" sz="2000" i="1" dirty="0">
                <a:latin typeface="Bookman Old Style" pitchFamily="18" charset="0"/>
              </a:rPr>
              <a:t>2 </a:t>
            </a:r>
            <a:r>
              <a:rPr lang="ru-RU" sz="2000" i="1" dirty="0">
                <a:latin typeface="Bookman Old Style" pitchFamily="18" charset="0"/>
              </a:rPr>
              <a:t>). Отсюда имеем:</a:t>
            </a:r>
            <a:endParaRPr lang="en-US" sz="2000" i="1" dirty="0">
              <a:latin typeface="Bookman Old Style" pitchFamily="18" charset="0"/>
            </a:endParaRPr>
          </a:p>
          <a:p>
            <a:r>
              <a:rPr lang="en-US" sz="2000" i="1" dirty="0">
                <a:latin typeface="Bookman Old Style" pitchFamily="18" charset="0"/>
              </a:rPr>
              <a:t>d</a:t>
            </a:r>
            <a:r>
              <a:rPr lang="ru-RU" sz="2000" i="1" dirty="0">
                <a:latin typeface="Bookman Old Style" pitchFamily="18" charset="0"/>
              </a:rPr>
              <a:t>²=</a:t>
            </a:r>
            <a:r>
              <a:rPr lang="en-US" sz="2000" i="1" dirty="0">
                <a:latin typeface="Bookman Old Style" pitchFamily="18" charset="0"/>
              </a:rPr>
              <a:t>a</a:t>
            </a:r>
            <a:r>
              <a:rPr lang="ru-RU" sz="2000" i="1" dirty="0">
                <a:latin typeface="Bookman Old Style" pitchFamily="18" charset="0"/>
              </a:rPr>
              <a:t>²+2</a:t>
            </a:r>
            <a:r>
              <a:rPr lang="en-US" sz="2000" i="1" dirty="0">
                <a:latin typeface="Bookman Old Style" pitchFamily="18" charset="0"/>
              </a:rPr>
              <a:t>a</a:t>
            </a:r>
            <a:r>
              <a:rPr lang="ru-RU" sz="2000" i="1" dirty="0">
                <a:latin typeface="Bookman Old Style" pitchFamily="18" charset="0"/>
              </a:rPr>
              <a:t>²,  </a:t>
            </a:r>
            <a:r>
              <a:rPr lang="en-US" sz="2000" i="1" dirty="0">
                <a:latin typeface="Bookman Old Style" pitchFamily="18" charset="0"/>
              </a:rPr>
              <a:t>d</a:t>
            </a:r>
            <a:r>
              <a:rPr lang="ru-RU" sz="2000" i="1" dirty="0">
                <a:latin typeface="Bookman Old Style" pitchFamily="18" charset="0"/>
              </a:rPr>
              <a:t>²=3</a:t>
            </a:r>
            <a:r>
              <a:rPr lang="en-US" sz="2000" i="1" dirty="0">
                <a:latin typeface="Bookman Old Style" pitchFamily="18" charset="0"/>
              </a:rPr>
              <a:t>a</a:t>
            </a:r>
            <a:r>
              <a:rPr lang="ru-RU" sz="2000" i="1" dirty="0">
                <a:latin typeface="Bookman Old Style" pitchFamily="18" charset="0"/>
              </a:rPr>
              <a:t>²,   </a:t>
            </a:r>
            <a:r>
              <a:rPr lang="en-US" sz="2000" i="1" dirty="0">
                <a:latin typeface="Bookman Old Style" pitchFamily="18" charset="0"/>
              </a:rPr>
              <a:t>d</a:t>
            </a:r>
            <a:r>
              <a:rPr lang="ru-RU" sz="2000" i="1" dirty="0">
                <a:latin typeface="Bookman Old Style" pitchFamily="18" charset="0"/>
              </a:rPr>
              <a:t>=</a:t>
            </a:r>
            <a:r>
              <a:rPr lang="en-US" sz="2000" i="1" dirty="0">
                <a:latin typeface="Bookman Old Style" pitchFamily="18" charset="0"/>
              </a:rPr>
              <a:t>a</a:t>
            </a:r>
            <a:r>
              <a:rPr lang="ru-RU" sz="2000" i="1" dirty="0">
                <a:latin typeface="Bookman Old Style" pitchFamily="18" charset="0"/>
              </a:rPr>
              <a:t>  3</a:t>
            </a:r>
          </a:p>
        </p:txBody>
      </p:sp>
      <p:grpSp>
        <p:nvGrpSpPr>
          <p:cNvPr id="39989" name="Group 53"/>
          <p:cNvGrpSpPr>
            <a:grpSpLocks/>
          </p:cNvGrpSpPr>
          <p:nvPr/>
        </p:nvGrpSpPr>
        <p:grpSpPr bwMode="auto">
          <a:xfrm>
            <a:off x="0" y="1785926"/>
            <a:ext cx="1801812" cy="1804988"/>
            <a:chOff x="113" y="1480"/>
            <a:chExt cx="1135" cy="1137"/>
          </a:xfrm>
        </p:grpSpPr>
        <p:sp>
          <p:nvSpPr>
            <p:cNvPr id="39943" name="Rectangle 7"/>
            <p:cNvSpPr>
              <a:spLocks noChangeArrowheads="1"/>
            </p:cNvSpPr>
            <p:nvPr/>
          </p:nvSpPr>
          <p:spPr bwMode="auto">
            <a:xfrm>
              <a:off x="295" y="1480"/>
              <a:ext cx="953" cy="935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 dirty="0"/>
            </a:p>
          </p:txBody>
        </p:sp>
        <p:sp>
          <p:nvSpPr>
            <p:cNvPr id="39944" name="Line 8"/>
            <p:cNvSpPr>
              <a:spLocks noChangeShapeType="1"/>
            </p:cNvSpPr>
            <p:nvPr/>
          </p:nvSpPr>
          <p:spPr bwMode="auto">
            <a:xfrm>
              <a:off x="295" y="1480"/>
              <a:ext cx="953" cy="9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 dirty="0"/>
            </a:p>
          </p:txBody>
        </p:sp>
        <p:sp>
          <p:nvSpPr>
            <p:cNvPr id="39945" name="Text Box 9"/>
            <p:cNvSpPr txBox="1">
              <a:spLocks noChangeArrowheads="1"/>
            </p:cNvSpPr>
            <p:nvPr/>
          </p:nvSpPr>
          <p:spPr bwMode="auto">
            <a:xfrm>
              <a:off x="113" y="1888"/>
              <a:ext cx="227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800" b="1" dirty="0"/>
                <a:t>а</a:t>
              </a:r>
            </a:p>
          </p:txBody>
        </p:sp>
        <p:sp>
          <p:nvSpPr>
            <p:cNvPr id="39946" name="Text Box 10"/>
            <p:cNvSpPr txBox="1">
              <a:spLocks noChangeArrowheads="1"/>
            </p:cNvSpPr>
            <p:nvPr/>
          </p:nvSpPr>
          <p:spPr bwMode="auto">
            <a:xfrm>
              <a:off x="657" y="2387"/>
              <a:ext cx="202" cy="2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800" b="1" dirty="0"/>
                <a:t>а</a:t>
              </a:r>
            </a:p>
          </p:txBody>
        </p:sp>
        <p:sp>
          <p:nvSpPr>
            <p:cNvPr id="39947" name="Text Box 11"/>
            <p:cNvSpPr txBox="1">
              <a:spLocks noChangeArrowheads="1"/>
            </p:cNvSpPr>
            <p:nvPr/>
          </p:nvSpPr>
          <p:spPr bwMode="auto">
            <a:xfrm>
              <a:off x="703" y="1752"/>
              <a:ext cx="207" cy="2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b="1" dirty="0"/>
                <a:t>d</a:t>
              </a:r>
              <a:endParaRPr lang="ru-RU" sz="1800" b="1" dirty="0"/>
            </a:p>
          </p:txBody>
        </p:sp>
      </p:grpSp>
      <p:sp>
        <p:nvSpPr>
          <p:cNvPr id="39969" name="Freeform 33"/>
          <p:cNvSpPr>
            <a:spLocks/>
          </p:cNvSpPr>
          <p:nvPr/>
        </p:nvSpPr>
        <p:spPr bwMode="auto">
          <a:xfrm>
            <a:off x="8286776" y="4714884"/>
            <a:ext cx="431800" cy="360363"/>
          </a:xfrm>
          <a:custGeom>
            <a:avLst/>
            <a:gdLst/>
            <a:ahLst/>
            <a:cxnLst>
              <a:cxn ang="0">
                <a:pos x="0" y="136"/>
              </a:cxn>
              <a:cxn ang="0">
                <a:pos x="45" y="227"/>
              </a:cxn>
              <a:cxn ang="0">
                <a:pos x="90" y="0"/>
              </a:cxn>
              <a:cxn ang="0">
                <a:pos x="272" y="0"/>
              </a:cxn>
              <a:cxn ang="0">
                <a:pos x="272" y="45"/>
              </a:cxn>
            </a:cxnLst>
            <a:rect l="0" t="0" r="r" b="b"/>
            <a:pathLst>
              <a:path w="272" h="227">
                <a:moveTo>
                  <a:pt x="0" y="136"/>
                </a:moveTo>
                <a:lnTo>
                  <a:pt x="45" y="227"/>
                </a:lnTo>
                <a:lnTo>
                  <a:pt x="90" y="0"/>
                </a:lnTo>
                <a:lnTo>
                  <a:pt x="272" y="0"/>
                </a:lnTo>
                <a:cubicBezTo>
                  <a:pt x="272" y="15"/>
                  <a:pt x="272" y="30"/>
                  <a:pt x="272" y="45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39970" name="Freeform 34"/>
          <p:cNvSpPr>
            <a:spLocks/>
          </p:cNvSpPr>
          <p:nvPr/>
        </p:nvSpPr>
        <p:spPr bwMode="auto">
          <a:xfrm>
            <a:off x="5715008" y="5286388"/>
            <a:ext cx="431800" cy="360363"/>
          </a:xfrm>
          <a:custGeom>
            <a:avLst/>
            <a:gdLst/>
            <a:ahLst/>
            <a:cxnLst>
              <a:cxn ang="0">
                <a:pos x="0" y="136"/>
              </a:cxn>
              <a:cxn ang="0">
                <a:pos x="45" y="227"/>
              </a:cxn>
              <a:cxn ang="0">
                <a:pos x="90" y="0"/>
              </a:cxn>
              <a:cxn ang="0">
                <a:pos x="272" y="0"/>
              </a:cxn>
              <a:cxn ang="0">
                <a:pos x="272" y="45"/>
              </a:cxn>
            </a:cxnLst>
            <a:rect l="0" t="0" r="r" b="b"/>
            <a:pathLst>
              <a:path w="272" h="227">
                <a:moveTo>
                  <a:pt x="0" y="136"/>
                </a:moveTo>
                <a:lnTo>
                  <a:pt x="45" y="227"/>
                </a:lnTo>
                <a:lnTo>
                  <a:pt x="90" y="0"/>
                </a:lnTo>
                <a:lnTo>
                  <a:pt x="272" y="0"/>
                </a:lnTo>
                <a:cubicBezTo>
                  <a:pt x="272" y="15"/>
                  <a:pt x="272" y="30"/>
                  <a:pt x="272" y="45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grpSp>
        <p:nvGrpSpPr>
          <p:cNvPr id="39988" name="Group 52"/>
          <p:cNvGrpSpPr>
            <a:grpSpLocks/>
          </p:cNvGrpSpPr>
          <p:nvPr/>
        </p:nvGrpSpPr>
        <p:grpSpPr bwMode="auto">
          <a:xfrm>
            <a:off x="285720" y="3857628"/>
            <a:ext cx="2305050" cy="2382837"/>
            <a:chOff x="204" y="2795"/>
            <a:chExt cx="1452" cy="1501"/>
          </a:xfrm>
        </p:grpSpPr>
        <p:sp>
          <p:nvSpPr>
            <p:cNvPr id="39973" name="AutoShape 37"/>
            <p:cNvSpPr>
              <a:spLocks noChangeArrowheads="1"/>
            </p:cNvSpPr>
            <p:nvPr/>
          </p:nvSpPr>
          <p:spPr bwMode="auto">
            <a:xfrm>
              <a:off x="204" y="2795"/>
              <a:ext cx="1315" cy="1316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 dirty="0"/>
            </a:p>
          </p:txBody>
        </p:sp>
        <p:sp>
          <p:nvSpPr>
            <p:cNvPr id="39976" name="Freeform 40" descr="Широкий диагональный 2"/>
            <p:cNvSpPr>
              <a:spLocks/>
            </p:cNvSpPr>
            <p:nvPr/>
          </p:nvSpPr>
          <p:spPr bwMode="auto">
            <a:xfrm>
              <a:off x="521" y="2795"/>
              <a:ext cx="681" cy="1315"/>
            </a:xfrm>
            <a:custGeom>
              <a:avLst/>
              <a:gdLst/>
              <a:ahLst/>
              <a:cxnLst>
                <a:cxn ang="0">
                  <a:pos x="681" y="1360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681" y="1360"/>
                </a:cxn>
              </a:cxnLst>
              <a:rect l="0" t="0" r="r" b="b"/>
              <a:pathLst>
                <a:path w="681" h="1360">
                  <a:moveTo>
                    <a:pt x="681" y="1360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681" y="1360"/>
                  </a:lnTo>
                  <a:close/>
                </a:path>
              </a:pathLst>
            </a:custGeom>
            <a:pattFill prst="wdUpDiag">
              <a:fgClr>
                <a:schemeClr val="accent1"/>
              </a:fgClr>
              <a:bgClr>
                <a:schemeClr val="bg1"/>
              </a:bgClr>
            </a:pattFill>
            <a:ln w="19050" cap="flat" cmpd="sng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 dirty="0"/>
            </a:p>
          </p:txBody>
        </p:sp>
        <p:sp>
          <p:nvSpPr>
            <p:cNvPr id="39977" name="Freeform 41"/>
            <p:cNvSpPr>
              <a:spLocks/>
            </p:cNvSpPr>
            <p:nvPr/>
          </p:nvSpPr>
          <p:spPr bwMode="auto">
            <a:xfrm>
              <a:off x="204" y="3793"/>
              <a:ext cx="1315" cy="317"/>
            </a:xfrm>
            <a:custGeom>
              <a:avLst/>
              <a:gdLst/>
              <a:ahLst/>
              <a:cxnLst>
                <a:cxn ang="0">
                  <a:pos x="0" y="317"/>
                </a:cxn>
                <a:cxn ang="0">
                  <a:pos x="317" y="0"/>
                </a:cxn>
                <a:cxn ang="0">
                  <a:pos x="1315" y="0"/>
                </a:cxn>
              </a:cxnLst>
              <a:rect l="0" t="0" r="r" b="b"/>
              <a:pathLst>
                <a:path w="1315" h="317">
                  <a:moveTo>
                    <a:pt x="0" y="317"/>
                  </a:moveTo>
                  <a:lnTo>
                    <a:pt x="317" y="0"/>
                  </a:lnTo>
                  <a:lnTo>
                    <a:pt x="1315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 dirty="0"/>
            </a:p>
          </p:txBody>
        </p:sp>
        <p:sp>
          <p:nvSpPr>
            <p:cNvPr id="39978" name="Text Box 42"/>
            <p:cNvSpPr txBox="1">
              <a:spLocks noChangeArrowheads="1"/>
            </p:cNvSpPr>
            <p:nvPr/>
          </p:nvSpPr>
          <p:spPr bwMode="auto">
            <a:xfrm>
              <a:off x="1383" y="3838"/>
              <a:ext cx="12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800" b="1" dirty="0"/>
                <a:t>а</a:t>
              </a:r>
            </a:p>
          </p:txBody>
        </p:sp>
        <p:sp>
          <p:nvSpPr>
            <p:cNvPr id="39980" name="Text Box 44"/>
            <p:cNvSpPr txBox="1">
              <a:spLocks noChangeArrowheads="1"/>
            </p:cNvSpPr>
            <p:nvPr/>
          </p:nvSpPr>
          <p:spPr bwMode="auto">
            <a:xfrm>
              <a:off x="1383" y="3884"/>
              <a:ext cx="18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ru-RU" sz="1800" b="1" dirty="0"/>
            </a:p>
          </p:txBody>
        </p:sp>
        <p:sp>
          <p:nvSpPr>
            <p:cNvPr id="39981" name="Text Box 45"/>
            <p:cNvSpPr txBox="1">
              <a:spLocks noChangeArrowheads="1"/>
            </p:cNvSpPr>
            <p:nvPr/>
          </p:nvSpPr>
          <p:spPr bwMode="auto">
            <a:xfrm>
              <a:off x="1474" y="3158"/>
              <a:ext cx="18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800" b="1" dirty="0"/>
                <a:t>а</a:t>
              </a:r>
            </a:p>
          </p:txBody>
        </p:sp>
        <p:sp>
          <p:nvSpPr>
            <p:cNvPr id="39982" name="Text Box 46"/>
            <p:cNvSpPr txBox="1">
              <a:spLocks noChangeArrowheads="1"/>
            </p:cNvSpPr>
            <p:nvPr/>
          </p:nvSpPr>
          <p:spPr bwMode="auto">
            <a:xfrm>
              <a:off x="612" y="4065"/>
              <a:ext cx="18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800" b="1" dirty="0"/>
                <a:t>а</a:t>
              </a:r>
            </a:p>
          </p:txBody>
        </p:sp>
        <p:sp>
          <p:nvSpPr>
            <p:cNvPr id="39983" name="Text Box 47"/>
            <p:cNvSpPr txBox="1">
              <a:spLocks noChangeArrowheads="1"/>
            </p:cNvSpPr>
            <p:nvPr/>
          </p:nvSpPr>
          <p:spPr bwMode="auto">
            <a:xfrm>
              <a:off x="839" y="3249"/>
              <a:ext cx="18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b="1" dirty="0"/>
                <a:t>d</a:t>
              </a:r>
              <a:endParaRPr lang="ru-RU" sz="1800" b="1" dirty="0"/>
            </a:p>
          </p:txBody>
        </p:sp>
        <p:sp>
          <p:nvSpPr>
            <p:cNvPr id="39984" name="Text Box 48"/>
            <p:cNvSpPr txBox="1">
              <a:spLocks noChangeArrowheads="1"/>
            </p:cNvSpPr>
            <p:nvPr/>
          </p:nvSpPr>
          <p:spPr bwMode="auto">
            <a:xfrm>
              <a:off x="521" y="3838"/>
              <a:ext cx="27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b="1" dirty="0"/>
                <a:t>d</a:t>
              </a:r>
              <a:r>
                <a:rPr lang="en-US" sz="1000" b="1" dirty="0"/>
                <a:t>1</a:t>
              </a:r>
              <a:endParaRPr lang="ru-RU" sz="1800" b="1" dirty="0"/>
            </a:p>
          </p:txBody>
        </p:sp>
        <p:sp>
          <p:nvSpPr>
            <p:cNvPr id="39987" name="Line 51"/>
            <p:cNvSpPr>
              <a:spLocks noChangeShapeType="1"/>
            </p:cNvSpPr>
            <p:nvPr/>
          </p:nvSpPr>
          <p:spPr bwMode="auto">
            <a:xfrm>
              <a:off x="204" y="3113"/>
              <a:ext cx="99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 dirty="0"/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9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9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9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99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9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9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99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9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9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9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9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9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/>
      <p:bldP spid="39941" grpId="0"/>
      <p:bldP spid="39942" grpId="0"/>
      <p:bldP spid="39948" grpId="0" animBg="1"/>
      <p:bldP spid="39953" grpId="0"/>
      <p:bldP spid="39969" grpId="0" animBg="1"/>
      <p:bldP spid="3997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323850" y="260350"/>
            <a:ext cx="8569325" cy="54476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 i="1" dirty="0" smtClean="0"/>
              <a:t> </a:t>
            </a:r>
            <a:r>
              <a:rPr lang="ru-RU" b="1" i="1" dirty="0"/>
              <a:t>Заключение.</a:t>
            </a:r>
          </a:p>
          <a:p>
            <a:endParaRPr lang="ru-RU" dirty="0"/>
          </a:p>
          <a:p>
            <a:r>
              <a:rPr lang="ru-RU" dirty="0"/>
              <a:t>     </a:t>
            </a:r>
            <a:r>
              <a:rPr lang="ru-RU" sz="2800" i="1" dirty="0">
                <a:latin typeface="Bookman Old Style" pitchFamily="18" charset="0"/>
              </a:rPr>
              <a:t>В заключении еще раз хочется сказать о важности теоремы. Значение ее состоит прежде всего в том, что из нее или с ее помощью можно вывести большинство теорем геометрии. </a:t>
            </a:r>
          </a:p>
          <a:p>
            <a:r>
              <a:rPr lang="ru-RU" sz="2800" i="1" dirty="0">
                <a:latin typeface="Bookman Old Style" pitchFamily="18" charset="0"/>
              </a:rPr>
              <a:t>     Теорема и уравнение Пифагора на протяжении тысячелетий привлекают внимание математиков, являясь источником плодотворных идей и открытий. </a:t>
            </a:r>
          </a:p>
          <a:p>
            <a:endParaRPr lang="ru-RU" sz="2000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WordArt 4"/>
          <p:cNvSpPr>
            <a:spLocks noChangeArrowheads="1" noChangeShapeType="1" noTextEdit="1"/>
          </p:cNvSpPr>
          <p:nvPr/>
        </p:nvSpPr>
        <p:spPr bwMode="auto">
          <a:xfrm>
            <a:off x="1187450" y="1196975"/>
            <a:ext cx="7272338" cy="36718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accent2"/>
                    </a:gs>
                    <a:gs pos="50000">
                      <a:srgbClr val="66FFFF"/>
                    </a:gs>
                    <a:gs pos="100000">
                      <a:schemeClr val="accent2"/>
                    </a:gs>
                  </a:gsLst>
                  <a:lin ang="27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Спасибо за</a:t>
            </a:r>
          </a:p>
          <a:p>
            <a:pPr algn="ctr"/>
            <a:r>
              <a:rPr lang="ru-RU" sz="3600" kern="10" spc="72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accent2"/>
                    </a:gs>
                    <a:gs pos="50000">
                      <a:srgbClr val="66FFFF"/>
                    </a:gs>
                    <a:gs pos="100000">
                      <a:schemeClr val="accent2"/>
                    </a:gs>
                  </a:gsLst>
                  <a:lin ang="27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внимание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735013" y="708025"/>
            <a:ext cx="7869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/>
            <a:endParaRPr lang="ru-RU" sz="1800" dirty="0"/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735013" y="779463"/>
            <a:ext cx="7581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/>
            <a:endParaRPr lang="ru-RU" sz="1800" dirty="0"/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808038" y="635000"/>
            <a:ext cx="765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/>
            <a:endParaRPr lang="ru-RU" sz="1800" dirty="0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179388" y="182563"/>
            <a:ext cx="8785225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388938" algn="r" eaLnBrk="1" hangingPunct="1"/>
            <a:r>
              <a:rPr lang="ru-RU" sz="2000" i="1" dirty="0" smtClean="0"/>
              <a:t>Геометрия </a:t>
            </a:r>
            <a:r>
              <a:rPr lang="ru-RU" sz="2000" i="1" dirty="0"/>
              <a:t>владеет двумя сокровищами: </a:t>
            </a:r>
            <a:endParaRPr lang="en-US" sz="2000" i="1" dirty="0"/>
          </a:p>
          <a:p>
            <a:pPr indent="388938" algn="r" eaLnBrk="1" hangingPunct="1"/>
            <a:r>
              <a:rPr lang="ru-RU" sz="2000" i="1" dirty="0" smtClean="0"/>
              <a:t> одно  из</a:t>
            </a:r>
            <a:r>
              <a:rPr lang="en-US" sz="2000" i="1" dirty="0" smtClean="0"/>
              <a:t> </a:t>
            </a:r>
            <a:r>
              <a:rPr lang="ru-RU" sz="2000" i="1" dirty="0" smtClean="0"/>
              <a:t> них </a:t>
            </a:r>
            <a:r>
              <a:rPr lang="ru-RU" sz="2000" i="1" dirty="0"/>
              <a:t>—</a:t>
            </a:r>
            <a:r>
              <a:rPr lang="en-US" sz="2000" i="1" dirty="0"/>
              <a:t> </a:t>
            </a:r>
            <a:r>
              <a:rPr lang="ru-RU" sz="2000" i="1" dirty="0"/>
              <a:t>это теорема Пифагора...</a:t>
            </a:r>
            <a:r>
              <a:rPr lang="ru-RU" i="1" dirty="0"/>
              <a:t/>
            </a:r>
            <a:br>
              <a:rPr lang="ru-RU" i="1" dirty="0"/>
            </a:br>
            <a:r>
              <a:rPr lang="ru-RU" sz="2000" b="1" i="1" dirty="0"/>
              <a:t>Иоганн Кеплер.</a:t>
            </a:r>
            <a:endParaRPr lang="ru-RU" sz="2000" dirty="0"/>
          </a:p>
          <a:p>
            <a:pPr indent="388938" eaLnBrk="1" hangingPunct="1"/>
            <a:r>
              <a:rPr lang="ru-RU" i="1" dirty="0">
                <a:latin typeface="Georgia" pitchFamily="18" charset="0"/>
              </a:rPr>
              <a:t>Трудно найти человека, у которого имя Пифагора не ассоциировалось бы с теоремой Пифагора. Без преувеличения можно сказать, что это самая известная теорема геометрии, так как о ней знает подавляющее большинство населения планеты. Причин такой популярности три: простота, красота, широчайшая применимость. </a:t>
            </a:r>
          </a:p>
          <a:p>
            <a:pPr indent="388938" eaLnBrk="1" hangingPunct="1"/>
            <a:r>
              <a:rPr lang="ru-RU" i="1" dirty="0">
                <a:latin typeface="Georgia" pitchFamily="18" charset="0"/>
              </a:rPr>
              <a:t> В самом деле, теорема Пифагора проста, но не очевидна. Это сочетание двух противоречивых начал и придает ей особую притягательную силу, делает ее красивой. Кроме того, теорема Пифагора имеет огромное значение: она применяется в геометрии буквально на каждом шагу. Существует около 500 различных доказательств этой теоремы.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"/>
                                        <p:tgtEl>
                                          <p:spTgt spid="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"/>
                                        <p:tgtEl>
                                          <p:spTgt spid="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"/>
                                        <p:tgtEl>
                                          <p:spTgt spid="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5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"/>
                                        <p:tgtEl>
                                          <p:spTgt spid="3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"/>
                                        <p:tgtEl>
                                          <p:spTgt spid="3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"/>
                                        <p:tgtEl>
                                          <p:spTgt spid="3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975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79388" y="0"/>
            <a:ext cx="8785225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dirty="0"/>
              <a:t>     </a:t>
            </a:r>
            <a:endParaRPr lang="ru-RU" sz="2800" dirty="0"/>
          </a:p>
          <a:p>
            <a:pPr algn="ctr" eaLnBrk="1" hangingPunct="1"/>
            <a:r>
              <a:rPr lang="ru-RU" dirty="0"/>
              <a:t>                           Пифагор Самосский.</a:t>
            </a:r>
            <a:r>
              <a:rPr lang="en-US" dirty="0"/>
              <a:t>    </a:t>
            </a:r>
            <a:endParaRPr lang="ru-RU" dirty="0"/>
          </a:p>
          <a:p>
            <a:pPr algn="ctr" eaLnBrk="1" hangingPunct="1"/>
            <a:r>
              <a:rPr lang="ru-RU" dirty="0"/>
              <a:t>                       (</a:t>
            </a:r>
            <a:r>
              <a:rPr lang="en-US" dirty="0"/>
              <a:t>Pythagoras of Samos</a:t>
            </a:r>
            <a:r>
              <a:rPr lang="ru-RU" dirty="0"/>
              <a:t>)</a:t>
            </a:r>
            <a:endParaRPr lang="ru-RU" b="1" dirty="0"/>
          </a:p>
          <a:p>
            <a:pPr algn="ctr" eaLnBrk="1" hangingPunct="1"/>
            <a:r>
              <a:rPr lang="ru-RU" dirty="0"/>
              <a:t>                        570 – 475г до н.э.</a:t>
            </a:r>
            <a:endParaRPr lang="ru-RU" b="1" dirty="0"/>
          </a:p>
          <a:p>
            <a:pPr eaLnBrk="1" hangingPunct="1"/>
            <a:r>
              <a:rPr lang="ru-RU" dirty="0"/>
              <a:t>                            </a:t>
            </a:r>
            <a:r>
              <a:rPr lang="ru-RU" dirty="0" smtClean="0"/>
              <a:t>  </a:t>
            </a:r>
            <a:r>
              <a:rPr lang="ru-RU" i="1" dirty="0" smtClean="0">
                <a:latin typeface="Bookman Old Style" pitchFamily="18" charset="0"/>
              </a:rPr>
              <a:t>Великий  </a:t>
            </a:r>
            <a:r>
              <a:rPr lang="ru-RU" i="1" dirty="0">
                <a:latin typeface="Bookman Old Style" pitchFamily="18" charset="0"/>
              </a:rPr>
              <a:t>ученый Пифагор родился </a:t>
            </a:r>
            <a:r>
              <a:rPr lang="ru-RU" i="1" dirty="0" smtClean="0">
                <a:latin typeface="Bookman Old Style" pitchFamily="18" charset="0"/>
              </a:rPr>
              <a:t>окол             570 </a:t>
            </a:r>
            <a:r>
              <a:rPr lang="ru-RU" i="1" dirty="0">
                <a:latin typeface="Bookman Old Style" pitchFamily="18" charset="0"/>
              </a:rPr>
              <a:t>г. до </a:t>
            </a:r>
            <a:r>
              <a:rPr lang="ru-RU" i="1" dirty="0" smtClean="0">
                <a:latin typeface="Bookman Old Style" pitchFamily="18" charset="0"/>
              </a:rPr>
              <a:t> н.э</a:t>
            </a:r>
            <a:r>
              <a:rPr lang="ru-RU" i="1" dirty="0">
                <a:latin typeface="Bookman Old Style" pitchFamily="18" charset="0"/>
              </a:rPr>
              <a:t>.   на   острове  Самосе.  </a:t>
            </a:r>
            <a:r>
              <a:rPr lang="ru-RU" i="1" dirty="0" smtClean="0">
                <a:latin typeface="Bookman Old Style" pitchFamily="18" charset="0"/>
              </a:rPr>
              <a:t>Отцом           Пифагора     </a:t>
            </a:r>
            <a:r>
              <a:rPr lang="ru-RU" i="1" dirty="0">
                <a:latin typeface="Bookman Old Style" pitchFamily="18" charset="0"/>
              </a:rPr>
              <a:t>был     Мнесарх,   резчик     </a:t>
            </a:r>
            <a:r>
              <a:rPr lang="ru-RU" i="1" dirty="0" smtClean="0">
                <a:latin typeface="Bookman Old Style" pitchFamily="18" charset="0"/>
              </a:rPr>
              <a:t>по                       драгоценным </a:t>
            </a:r>
            <a:r>
              <a:rPr lang="ru-RU" i="1" dirty="0">
                <a:latin typeface="Bookman Old Style" pitchFamily="18" charset="0"/>
              </a:rPr>
              <a:t>камням. </a:t>
            </a:r>
          </a:p>
          <a:p>
            <a:pPr eaLnBrk="1" hangingPunct="1"/>
            <a:r>
              <a:rPr lang="ru-RU" i="1" dirty="0">
                <a:latin typeface="Bookman Old Style" pitchFamily="18" charset="0"/>
              </a:rPr>
              <a:t>                            Будущий великий математик и философ уже   в детстве обнаружил большие способности к наукам. У своего первого учителя Гермодамаса Пифагор получает знания основ музыки и живописи. По совету своего учителя Пифагор решает продолжить свое образование в Египте</a:t>
            </a:r>
            <a:r>
              <a:rPr lang="ru-RU" i="1" dirty="0" smtClean="0">
                <a:latin typeface="Bookman Old Style" pitchFamily="18" charset="0"/>
              </a:rPr>
              <a:t>.</a:t>
            </a:r>
            <a:r>
              <a:rPr lang="ru-RU" dirty="0" smtClean="0"/>
              <a:t> </a:t>
            </a:r>
          </a:p>
          <a:p>
            <a:pPr eaLnBrk="1" hangingPunct="1"/>
            <a:r>
              <a:rPr lang="ru-RU" i="1" dirty="0">
                <a:latin typeface="Bookman Old Style" pitchFamily="18" charset="0"/>
              </a:rPr>
              <a:t> </a:t>
            </a:r>
            <a:r>
              <a:rPr lang="ru-RU" i="1" dirty="0" smtClean="0">
                <a:latin typeface="Bookman Old Style" pitchFamily="18" charset="0"/>
              </a:rPr>
              <a:t>    Учеба Пифагора в Египте способствует тому, что он сделался одним из самых образованных людей своего времени. </a:t>
            </a:r>
            <a:endParaRPr lang="ru-RU" i="1" dirty="0">
              <a:latin typeface="Bookman Old Style" pitchFamily="18" charset="0"/>
            </a:endParaRPr>
          </a:p>
          <a:p>
            <a:pPr eaLnBrk="1" hangingPunct="1"/>
            <a:r>
              <a:rPr lang="ru-RU" i="1" dirty="0">
                <a:latin typeface="Bookman Old Style" pitchFamily="18" charset="0"/>
              </a:rPr>
              <a:t>     </a:t>
            </a:r>
          </a:p>
        </p:txBody>
      </p:sp>
      <p:pic>
        <p:nvPicPr>
          <p:cNvPr id="18437" name="Picture 5" descr="imag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549275"/>
            <a:ext cx="2208213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5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45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50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50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50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0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14282" y="0"/>
            <a:ext cx="8713788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dirty="0"/>
              <a:t> </a:t>
            </a:r>
            <a:r>
              <a:rPr lang="ru-RU" sz="2800" b="1" i="1" dirty="0" smtClean="0"/>
              <a:t> </a:t>
            </a:r>
            <a:r>
              <a:rPr lang="ru-RU" sz="2800" b="1" i="1" dirty="0"/>
              <a:t>Древние источники.</a:t>
            </a:r>
            <a:endParaRPr lang="ru-RU" sz="2800" i="1" dirty="0"/>
          </a:p>
          <a:p>
            <a:pPr algn="ctr"/>
            <a:r>
              <a:rPr lang="ru-RU" dirty="0"/>
              <a:t>     </a:t>
            </a:r>
            <a:r>
              <a:rPr lang="ru-RU" sz="2000" b="1" i="1" dirty="0">
                <a:latin typeface="Bookman Old Style" pitchFamily="18" charset="0"/>
              </a:rPr>
              <a:t>В таблице представлена хронология развития теоремы до Пифагора:</a:t>
            </a:r>
          </a:p>
        </p:txBody>
      </p:sp>
      <p:graphicFrame>
        <p:nvGraphicFramePr>
          <p:cNvPr id="24633" name="Group 57"/>
          <p:cNvGraphicFramePr>
            <a:graphicFrameLocks noGrp="1"/>
          </p:cNvGraphicFramePr>
          <p:nvPr/>
        </p:nvGraphicFramePr>
        <p:xfrm>
          <a:off x="357158" y="1357298"/>
          <a:ext cx="8569325" cy="4016058"/>
        </p:xfrm>
        <a:graphic>
          <a:graphicData uri="http://schemas.openxmlformats.org/drawingml/2006/table">
            <a:tbl>
              <a:tblPr/>
              <a:tblGrid>
                <a:gridCol w="503238"/>
                <a:gridCol w="6408737"/>
                <a:gridCol w="165735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        </a:t>
                      </a:r>
                      <a:r>
                        <a:rPr kumimoji="0" lang="uz-Cyrl-U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Историческое место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Дата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z-Cyrl-U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Древний Китай</a:t>
                      </a:r>
                      <a:r>
                        <a:rPr kumimoji="0" lang="uz-Cyrl-U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z-Cyrl-U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(математическая книга Чу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-пей)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2400г.до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н.э.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Древний Египет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(гарпедонапты</a:t>
                      </a: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 или "натягиватели веревок")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2300г.до н.э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Вавилон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(Хаммураби )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2000г.до н.э.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Древняя Индия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(сборник Сульвасутра )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600г. до н.э.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Пифагор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570г. до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н.э.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28" name="Text Box 52"/>
          <p:cNvSpPr txBox="1">
            <a:spLocks noChangeArrowheads="1"/>
          </p:cNvSpPr>
          <p:nvPr/>
        </p:nvSpPr>
        <p:spPr bwMode="auto">
          <a:xfrm>
            <a:off x="323850" y="5300663"/>
            <a:ext cx="8640763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dirty="0"/>
              <a:t>     </a:t>
            </a:r>
            <a:r>
              <a:rPr lang="ru-RU" sz="2000" b="1" i="1" dirty="0">
                <a:latin typeface="Bookman Old Style" pitchFamily="18" charset="0"/>
              </a:rPr>
              <a:t>В настоящее время известно, что эта теорема не была открыта Пифагором. Однако  полагают, что Пифагор</a:t>
            </a:r>
            <a:r>
              <a:rPr lang="en-US" sz="2000" b="1" i="1" dirty="0">
                <a:latin typeface="Bookman Old Style" pitchFamily="18" charset="0"/>
              </a:rPr>
              <a:t> </a:t>
            </a:r>
            <a:r>
              <a:rPr lang="ru-RU" sz="2000" b="1" i="1" dirty="0">
                <a:latin typeface="Bookman Old Style" pitchFamily="18" charset="0"/>
              </a:rPr>
              <a:t>первым дал ее полноценное доказательство. 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925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925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4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323850" y="133350"/>
            <a:ext cx="8640763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 algn="ctr"/>
            <a:r>
              <a:rPr lang="ru-RU" b="1" i="1" dirty="0" smtClean="0"/>
              <a:t>  </a:t>
            </a:r>
            <a:r>
              <a:rPr lang="ru-RU" sz="2000" b="1" i="1" dirty="0"/>
              <a:t>Не алгебраические доказательства теоремы </a:t>
            </a:r>
            <a:r>
              <a:rPr lang="ru-RU" sz="2000" b="1" i="1" dirty="0" smtClean="0"/>
              <a:t>Пифагора</a:t>
            </a:r>
            <a:r>
              <a:rPr lang="ru-RU" sz="2000" b="1" i="1" dirty="0"/>
              <a:t>. </a:t>
            </a:r>
            <a:endParaRPr lang="ru-RU" sz="2000" b="1" dirty="0"/>
          </a:p>
          <a:p>
            <a:pPr marL="342900" indent="-342900" algn="ctr"/>
            <a:r>
              <a:rPr lang="ru-RU" i="1" dirty="0"/>
              <a:t>Простейшее доказательство.</a:t>
            </a:r>
          </a:p>
          <a:p>
            <a:pPr marL="342900" indent="-342900" algn="l"/>
            <a:endParaRPr lang="ru-RU" i="1" dirty="0"/>
          </a:p>
        </p:txBody>
      </p:sp>
      <p:sp>
        <p:nvSpPr>
          <p:cNvPr id="26642" name="Freeform 18"/>
          <p:cNvSpPr>
            <a:spLocks/>
          </p:cNvSpPr>
          <p:nvPr/>
        </p:nvSpPr>
        <p:spPr bwMode="auto">
          <a:xfrm>
            <a:off x="5651500" y="4292600"/>
            <a:ext cx="3128963" cy="174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71" y="11"/>
              </a:cxn>
            </a:cxnLst>
            <a:rect l="0" t="0" r="r" b="b"/>
            <a:pathLst>
              <a:path w="1971" h="11">
                <a:moveTo>
                  <a:pt x="0" y="0"/>
                </a:moveTo>
                <a:cubicBezTo>
                  <a:pt x="657" y="4"/>
                  <a:pt x="1314" y="7"/>
                  <a:pt x="1971" y="11"/>
                </a:cubicBezTo>
              </a:path>
            </a:pathLst>
          </a:custGeom>
          <a:noFill/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3635375" y="1196975"/>
            <a:ext cx="5329238" cy="36009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i="1" dirty="0"/>
              <a:t>   </a:t>
            </a:r>
            <a:r>
              <a:rPr lang="ru-RU" b="1" i="1" dirty="0">
                <a:latin typeface="Bookman Old Style" pitchFamily="18" charset="0"/>
              </a:rPr>
              <a:t>«</a:t>
            </a:r>
            <a:r>
              <a:rPr lang="ru-RU" sz="2000" b="1" i="1" dirty="0">
                <a:latin typeface="Bookman Old Style" pitchFamily="18" charset="0"/>
              </a:rPr>
              <a:t>Квадрат, построенный на гипотенузе прямоугольного треугольника, равновелик сумме квадратов, построенных на его катетах."</a:t>
            </a:r>
            <a:r>
              <a:rPr lang="ru-RU" b="1" i="1" dirty="0">
                <a:latin typeface="Bookman Old Style" pitchFamily="18" charset="0"/>
              </a:rPr>
              <a:t> </a:t>
            </a:r>
          </a:p>
          <a:p>
            <a:r>
              <a:rPr lang="ru-RU" sz="2000" i="1" dirty="0">
                <a:latin typeface="Bookman Old Style" pitchFamily="18" charset="0"/>
              </a:rPr>
              <a:t>     Простейшее доказательство теоремы получается в случае равнобедренного прямоугольного треугольника. Достаточно просто посмотреть на мозаику равнобедренных      прямоугольных </a:t>
            </a: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179388" y="4724400"/>
            <a:ext cx="8785225" cy="20005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i="1" dirty="0">
                <a:latin typeface="Bookman Old Style" pitchFamily="18" charset="0"/>
              </a:rPr>
              <a:t>треугольников, чтобы убедиться в справедливости теоремы. Например, для  ∆ </a:t>
            </a:r>
            <a:r>
              <a:rPr lang="en-US" sz="2000" i="1" dirty="0">
                <a:latin typeface="Bookman Old Style" pitchFamily="18" charset="0"/>
              </a:rPr>
              <a:t>ABC</a:t>
            </a:r>
            <a:r>
              <a:rPr lang="ru-RU" sz="2000" i="1" dirty="0">
                <a:latin typeface="Bookman Old Style" pitchFamily="18" charset="0"/>
              </a:rPr>
              <a:t>: квадраты, построенные на катетах АВ и ВС, содержат по 2 исходных треугольника, а квадрат, построенный на гипотенузе АС — 4 таких же треугольника. Теорема доказана. </a:t>
            </a:r>
          </a:p>
          <a:p>
            <a:endParaRPr lang="ru-RU" dirty="0"/>
          </a:p>
        </p:txBody>
      </p:sp>
      <p:sp>
        <p:nvSpPr>
          <p:cNvPr id="26657" name="AutoShape 33"/>
          <p:cNvSpPr>
            <a:spLocks noChangeArrowheads="1"/>
          </p:cNvSpPr>
          <p:nvPr/>
        </p:nvSpPr>
        <p:spPr bwMode="auto">
          <a:xfrm rot="16200000">
            <a:off x="970756" y="2205832"/>
            <a:ext cx="720725" cy="719138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26659" name="AutoShape 35"/>
          <p:cNvSpPr>
            <a:spLocks noChangeArrowheads="1"/>
          </p:cNvSpPr>
          <p:nvPr/>
        </p:nvSpPr>
        <p:spPr bwMode="auto">
          <a:xfrm rot="5400000">
            <a:off x="1691481" y="1485107"/>
            <a:ext cx="720725" cy="719138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26660" name="AutoShape 36"/>
          <p:cNvSpPr>
            <a:spLocks noChangeArrowheads="1"/>
          </p:cNvSpPr>
          <p:nvPr/>
        </p:nvSpPr>
        <p:spPr bwMode="auto">
          <a:xfrm rot="5400000">
            <a:off x="1691481" y="2924969"/>
            <a:ext cx="720725" cy="719138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 w="9525" algn="ctr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26662" name="AutoShape 38"/>
          <p:cNvSpPr>
            <a:spLocks noChangeArrowheads="1"/>
          </p:cNvSpPr>
          <p:nvPr/>
        </p:nvSpPr>
        <p:spPr bwMode="auto">
          <a:xfrm rot="5400000">
            <a:off x="2410619" y="2205832"/>
            <a:ext cx="720725" cy="719137"/>
          </a:xfrm>
          <a:prstGeom prst="rtTriangle">
            <a:avLst/>
          </a:prstGeom>
          <a:solidFill>
            <a:srgbClr val="9999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26663" name="AutoShape 39"/>
          <p:cNvSpPr>
            <a:spLocks noChangeArrowheads="1"/>
          </p:cNvSpPr>
          <p:nvPr/>
        </p:nvSpPr>
        <p:spPr bwMode="auto">
          <a:xfrm>
            <a:off x="1692275" y="2205038"/>
            <a:ext cx="720725" cy="719137"/>
          </a:xfrm>
          <a:prstGeom prst="rtTriangle">
            <a:avLst/>
          </a:prstGeom>
          <a:solidFill>
            <a:srgbClr val="9999FF"/>
          </a:solidFill>
          <a:ln w="9525" algn="ctr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26665" name="AutoShape 41"/>
          <p:cNvSpPr>
            <a:spLocks noChangeArrowheads="1"/>
          </p:cNvSpPr>
          <p:nvPr/>
        </p:nvSpPr>
        <p:spPr bwMode="auto">
          <a:xfrm rot="16200000">
            <a:off x="2410619" y="2205832"/>
            <a:ext cx="720725" cy="719137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26682" name="AutoShape 58"/>
          <p:cNvSpPr>
            <a:spLocks noChangeArrowheads="1"/>
          </p:cNvSpPr>
          <p:nvPr/>
        </p:nvSpPr>
        <p:spPr bwMode="auto">
          <a:xfrm rot="16200000">
            <a:off x="1691481" y="1485107"/>
            <a:ext cx="720725" cy="719138"/>
          </a:xfrm>
          <a:prstGeom prst="rtTriangle">
            <a:avLst/>
          </a:prstGeom>
          <a:solidFill>
            <a:srgbClr val="9999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26683" name="AutoShape 59"/>
          <p:cNvSpPr>
            <a:spLocks noChangeArrowheads="1"/>
          </p:cNvSpPr>
          <p:nvPr/>
        </p:nvSpPr>
        <p:spPr bwMode="auto">
          <a:xfrm rot="10800000">
            <a:off x="971550" y="2924175"/>
            <a:ext cx="720725" cy="719138"/>
          </a:xfrm>
          <a:prstGeom prst="rtTriangle">
            <a:avLst/>
          </a:prstGeom>
          <a:solidFill>
            <a:srgbClr val="9999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grpSp>
        <p:nvGrpSpPr>
          <p:cNvPr id="26703" name="Group 79"/>
          <p:cNvGrpSpPr>
            <a:grpSpLocks/>
          </p:cNvGrpSpPr>
          <p:nvPr/>
        </p:nvGrpSpPr>
        <p:grpSpPr bwMode="auto">
          <a:xfrm>
            <a:off x="250825" y="1484313"/>
            <a:ext cx="2881313" cy="2881312"/>
            <a:chOff x="158" y="935"/>
            <a:chExt cx="1815" cy="1815"/>
          </a:xfrm>
        </p:grpSpPr>
        <p:sp>
          <p:nvSpPr>
            <p:cNvPr id="26658" name="AutoShape 34"/>
            <p:cNvSpPr>
              <a:spLocks noChangeArrowheads="1"/>
            </p:cNvSpPr>
            <p:nvPr/>
          </p:nvSpPr>
          <p:spPr bwMode="auto">
            <a:xfrm rot="10800000">
              <a:off x="1066" y="1389"/>
              <a:ext cx="454" cy="440"/>
            </a:xfrm>
            <a:prstGeom prst="rtTriangle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 dirty="0"/>
            </a:p>
          </p:txBody>
        </p:sp>
        <p:sp>
          <p:nvSpPr>
            <p:cNvPr id="26661" name="AutoShape 37"/>
            <p:cNvSpPr>
              <a:spLocks noChangeArrowheads="1"/>
            </p:cNvSpPr>
            <p:nvPr/>
          </p:nvSpPr>
          <p:spPr bwMode="auto">
            <a:xfrm rot="16200000">
              <a:off x="1519" y="1389"/>
              <a:ext cx="454" cy="453"/>
            </a:xfrm>
            <a:prstGeom prst="rtTriangle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 dirty="0"/>
            </a:p>
          </p:txBody>
        </p:sp>
        <p:sp>
          <p:nvSpPr>
            <p:cNvPr id="26666" name="Freeform 42"/>
            <p:cNvSpPr>
              <a:spLocks/>
            </p:cNvSpPr>
            <p:nvPr/>
          </p:nvSpPr>
          <p:spPr bwMode="auto">
            <a:xfrm>
              <a:off x="1066" y="1842"/>
              <a:ext cx="454" cy="454"/>
            </a:xfrm>
            <a:custGeom>
              <a:avLst/>
              <a:gdLst/>
              <a:ahLst/>
              <a:cxnLst>
                <a:cxn ang="0">
                  <a:pos x="0" y="454"/>
                </a:cxn>
                <a:cxn ang="0">
                  <a:pos x="0" y="0"/>
                </a:cxn>
                <a:cxn ang="0">
                  <a:pos x="454" y="0"/>
                </a:cxn>
                <a:cxn ang="0">
                  <a:pos x="454" y="454"/>
                </a:cxn>
                <a:cxn ang="0">
                  <a:pos x="0" y="454"/>
                </a:cxn>
              </a:cxnLst>
              <a:rect l="0" t="0" r="r" b="b"/>
              <a:pathLst>
                <a:path w="454" h="454">
                  <a:moveTo>
                    <a:pt x="0" y="454"/>
                  </a:moveTo>
                  <a:lnTo>
                    <a:pt x="0" y="0"/>
                  </a:lnTo>
                  <a:lnTo>
                    <a:pt x="454" y="0"/>
                  </a:lnTo>
                  <a:lnTo>
                    <a:pt x="454" y="454"/>
                  </a:lnTo>
                  <a:lnTo>
                    <a:pt x="0" y="454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 dirty="0"/>
            </a:p>
          </p:txBody>
        </p:sp>
        <p:sp>
          <p:nvSpPr>
            <p:cNvPr id="26667" name="Freeform 43"/>
            <p:cNvSpPr>
              <a:spLocks/>
            </p:cNvSpPr>
            <p:nvPr/>
          </p:nvSpPr>
          <p:spPr bwMode="auto">
            <a:xfrm>
              <a:off x="612" y="935"/>
              <a:ext cx="454" cy="454"/>
            </a:xfrm>
            <a:custGeom>
              <a:avLst/>
              <a:gdLst/>
              <a:ahLst/>
              <a:cxnLst>
                <a:cxn ang="0">
                  <a:pos x="0" y="454"/>
                </a:cxn>
                <a:cxn ang="0">
                  <a:pos x="0" y="0"/>
                </a:cxn>
                <a:cxn ang="0">
                  <a:pos x="454" y="0"/>
                </a:cxn>
                <a:cxn ang="0">
                  <a:pos x="454" y="454"/>
                </a:cxn>
                <a:cxn ang="0">
                  <a:pos x="0" y="454"/>
                </a:cxn>
              </a:cxnLst>
              <a:rect l="0" t="0" r="r" b="b"/>
              <a:pathLst>
                <a:path w="454" h="454">
                  <a:moveTo>
                    <a:pt x="0" y="454"/>
                  </a:moveTo>
                  <a:lnTo>
                    <a:pt x="0" y="0"/>
                  </a:lnTo>
                  <a:lnTo>
                    <a:pt x="454" y="0"/>
                  </a:lnTo>
                  <a:lnTo>
                    <a:pt x="454" y="454"/>
                  </a:lnTo>
                  <a:lnTo>
                    <a:pt x="0" y="454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 dirty="0"/>
            </a:p>
          </p:txBody>
        </p:sp>
        <p:sp>
          <p:nvSpPr>
            <p:cNvPr id="26668" name="Freeform 44"/>
            <p:cNvSpPr>
              <a:spLocks/>
            </p:cNvSpPr>
            <p:nvPr/>
          </p:nvSpPr>
          <p:spPr bwMode="auto">
            <a:xfrm>
              <a:off x="1066" y="935"/>
              <a:ext cx="454" cy="454"/>
            </a:xfrm>
            <a:custGeom>
              <a:avLst/>
              <a:gdLst/>
              <a:ahLst/>
              <a:cxnLst>
                <a:cxn ang="0">
                  <a:pos x="0" y="454"/>
                </a:cxn>
                <a:cxn ang="0">
                  <a:pos x="0" y="0"/>
                </a:cxn>
                <a:cxn ang="0">
                  <a:pos x="454" y="0"/>
                </a:cxn>
                <a:cxn ang="0">
                  <a:pos x="454" y="454"/>
                </a:cxn>
                <a:cxn ang="0">
                  <a:pos x="0" y="454"/>
                </a:cxn>
              </a:cxnLst>
              <a:rect l="0" t="0" r="r" b="b"/>
              <a:pathLst>
                <a:path w="454" h="454">
                  <a:moveTo>
                    <a:pt x="0" y="454"/>
                  </a:moveTo>
                  <a:lnTo>
                    <a:pt x="0" y="0"/>
                  </a:lnTo>
                  <a:lnTo>
                    <a:pt x="454" y="0"/>
                  </a:lnTo>
                  <a:lnTo>
                    <a:pt x="454" y="454"/>
                  </a:lnTo>
                  <a:lnTo>
                    <a:pt x="0" y="454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 dirty="0"/>
            </a:p>
          </p:txBody>
        </p:sp>
        <p:sp>
          <p:nvSpPr>
            <p:cNvPr id="26669" name="Freeform 45"/>
            <p:cNvSpPr>
              <a:spLocks/>
            </p:cNvSpPr>
            <p:nvPr/>
          </p:nvSpPr>
          <p:spPr bwMode="auto">
            <a:xfrm>
              <a:off x="158" y="1389"/>
              <a:ext cx="454" cy="454"/>
            </a:xfrm>
            <a:custGeom>
              <a:avLst/>
              <a:gdLst/>
              <a:ahLst/>
              <a:cxnLst>
                <a:cxn ang="0">
                  <a:pos x="0" y="454"/>
                </a:cxn>
                <a:cxn ang="0">
                  <a:pos x="0" y="0"/>
                </a:cxn>
                <a:cxn ang="0">
                  <a:pos x="454" y="0"/>
                </a:cxn>
                <a:cxn ang="0">
                  <a:pos x="454" y="454"/>
                </a:cxn>
                <a:cxn ang="0">
                  <a:pos x="0" y="454"/>
                </a:cxn>
              </a:cxnLst>
              <a:rect l="0" t="0" r="r" b="b"/>
              <a:pathLst>
                <a:path w="454" h="454">
                  <a:moveTo>
                    <a:pt x="0" y="454"/>
                  </a:moveTo>
                  <a:lnTo>
                    <a:pt x="0" y="0"/>
                  </a:lnTo>
                  <a:lnTo>
                    <a:pt x="454" y="0"/>
                  </a:lnTo>
                  <a:lnTo>
                    <a:pt x="454" y="454"/>
                  </a:lnTo>
                  <a:lnTo>
                    <a:pt x="0" y="454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 dirty="0"/>
            </a:p>
          </p:txBody>
        </p:sp>
        <p:sp>
          <p:nvSpPr>
            <p:cNvPr id="26670" name="Freeform 46"/>
            <p:cNvSpPr>
              <a:spLocks/>
            </p:cNvSpPr>
            <p:nvPr/>
          </p:nvSpPr>
          <p:spPr bwMode="auto">
            <a:xfrm>
              <a:off x="158" y="935"/>
              <a:ext cx="454" cy="454"/>
            </a:xfrm>
            <a:custGeom>
              <a:avLst/>
              <a:gdLst/>
              <a:ahLst/>
              <a:cxnLst>
                <a:cxn ang="0">
                  <a:pos x="0" y="454"/>
                </a:cxn>
                <a:cxn ang="0">
                  <a:pos x="0" y="0"/>
                </a:cxn>
                <a:cxn ang="0">
                  <a:pos x="454" y="0"/>
                </a:cxn>
                <a:cxn ang="0">
                  <a:pos x="454" y="454"/>
                </a:cxn>
                <a:cxn ang="0">
                  <a:pos x="0" y="454"/>
                </a:cxn>
              </a:cxnLst>
              <a:rect l="0" t="0" r="r" b="b"/>
              <a:pathLst>
                <a:path w="454" h="454">
                  <a:moveTo>
                    <a:pt x="0" y="454"/>
                  </a:moveTo>
                  <a:lnTo>
                    <a:pt x="0" y="0"/>
                  </a:lnTo>
                  <a:lnTo>
                    <a:pt x="454" y="0"/>
                  </a:lnTo>
                  <a:lnTo>
                    <a:pt x="454" y="454"/>
                  </a:lnTo>
                  <a:lnTo>
                    <a:pt x="0" y="454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 dirty="0"/>
            </a:p>
          </p:txBody>
        </p:sp>
        <p:sp>
          <p:nvSpPr>
            <p:cNvPr id="26671" name="Freeform 47"/>
            <p:cNvSpPr>
              <a:spLocks/>
            </p:cNvSpPr>
            <p:nvPr/>
          </p:nvSpPr>
          <p:spPr bwMode="auto">
            <a:xfrm>
              <a:off x="158" y="1842"/>
              <a:ext cx="454" cy="454"/>
            </a:xfrm>
            <a:custGeom>
              <a:avLst/>
              <a:gdLst/>
              <a:ahLst/>
              <a:cxnLst>
                <a:cxn ang="0">
                  <a:pos x="0" y="454"/>
                </a:cxn>
                <a:cxn ang="0">
                  <a:pos x="0" y="0"/>
                </a:cxn>
                <a:cxn ang="0">
                  <a:pos x="454" y="0"/>
                </a:cxn>
                <a:cxn ang="0">
                  <a:pos x="454" y="454"/>
                </a:cxn>
                <a:cxn ang="0">
                  <a:pos x="0" y="454"/>
                </a:cxn>
              </a:cxnLst>
              <a:rect l="0" t="0" r="r" b="b"/>
              <a:pathLst>
                <a:path w="454" h="454">
                  <a:moveTo>
                    <a:pt x="0" y="454"/>
                  </a:moveTo>
                  <a:lnTo>
                    <a:pt x="0" y="0"/>
                  </a:lnTo>
                  <a:lnTo>
                    <a:pt x="454" y="0"/>
                  </a:lnTo>
                  <a:lnTo>
                    <a:pt x="454" y="454"/>
                  </a:lnTo>
                  <a:lnTo>
                    <a:pt x="0" y="454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 dirty="0"/>
            </a:p>
          </p:txBody>
        </p:sp>
        <p:sp>
          <p:nvSpPr>
            <p:cNvPr id="26672" name="Freeform 48"/>
            <p:cNvSpPr>
              <a:spLocks/>
            </p:cNvSpPr>
            <p:nvPr/>
          </p:nvSpPr>
          <p:spPr bwMode="auto">
            <a:xfrm>
              <a:off x="1066" y="1389"/>
              <a:ext cx="454" cy="454"/>
            </a:xfrm>
            <a:custGeom>
              <a:avLst/>
              <a:gdLst/>
              <a:ahLst/>
              <a:cxnLst>
                <a:cxn ang="0">
                  <a:pos x="0" y="454"/>
                </a:cxn>
                <a:cxn ang="0">
                  <a:pos x="0" y="0"/>
                </a:cxn>
                <a:cxn ang="0">
                  <a:pos x="454" y="0"/>
                </a:cxn>
                <a:cxn ang="0">
                  <a:pos x="454" y="454"/>
                </a:cxn>
                <a:cxn ang="0">
                  <a:pos x="0" y="454"/>
                </a:cxn>
              </a:cxnLst>
              <a:rect l="0" t="0" r="r" b="b"/>
              <a:pathLst>
                <a:path w="454" h="454">
                  <a:moveTo>
                    <a:pt x="0" y="454"/>
                  </a:moveTo>
                  <a:lnTo>
                    <a:pt x="0" y="0"/>
                  </a:lnTo>
                  <a:lnTo>
                    <a:pt x="454" y="0"/>
                  </a:lnTo>
                  <a:lnTo>
                    <a:pt x="454" y="454"/>
                  </a:lnTo>
                  <a:lnTo>
                    <a:pt x="0" y="454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 dirty="0"/>
            </a:p>
          </p:txBody>
        </p:sp>
        <p:sp>
          <p:nvSpPr>
            <p:cNvPr id="26673" name="Freeform 49"/>
            <p:cNvSpPr>
              <a:spLocks/>
            </p:cNvSpPr>
            <p:nvPr/>
          </p:nvSpPr>
          <p:spPr bwMode="auto">
            <a:xfrm>
              <a:off x="612" y="1389"/>
              <a:ext cx="454" cy="454"/>
            </a:xfrm>
            <a:custGeom>
              <a:avLst/>
              <a:gdLst/>
              <a:ahLst/>
              <a:cxnLst>
                <a:cxn ang="0">
                  <a:pos x="0" y="454"/>
                </a:cxn>
                <a:cxn ang="0">
                  <a:pos x="0" y="0"/>
                </a:cxn>
                <a:cxn ang="0">
                  <a:pos x="454" y="0"/>
                </a:cxn>
                <a:cxn ang="0">
                  <a:pos x="454" y="454"/>
                </a:cxn>
                <a:cxn ang="0">
                  <a:pos x="0" y="454"/>
                </a:cxn>
              </a:cxnLst>
              <a:rect l="0" t="0" r="r" b="b"/>
              <a:pathLst>
                <a:path w="454" h="454">
                  <a:moveTo>
                    <a:pt x="0" y="454"/>
                  </a:moveTo>
                  <a:lnTo>
                    <a:pt x="0" y="0"/>
                  </a:lnTo>
                  <a:lnTo>
                    <a:pt x="454" y="0"/>
                  </a:lnTo>
                  <a:lnTo>
                    <a:pt x="454" y="454"/>
                  </a:lnTo>
                  <a:lnTo>
                    <a:pt x="0" y="454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 dirty="0"/>
            </a:p>
          </p:txBody>
        </p:sp>
        <p:sp>
          <p:nvSpPr>
            <p:cNvPr id="26674" name="Freeform 50"/>
            <p:cNvSpPr>
              <a:spLocks/>
            </p:cNvSpPr>
            <p:nvPr/>
          </p:nvSpPr>
          <p:spPr bwMode="auto">
            <a:xfrm>
              <a:off x="612" y="1842"/>
              <a:ext cx="454" cy="454"/>
            </a:xfrm>
            <a:custGeom>
              <a:avLst/>
              <a:gdLst/>
              <a:ahLst/>
              <a:cxnLst>
                <a:cxn ang="0">
                  <a:pos x="0" y="454"/>
                </a:cxn>
                <a:cxn ang="0">
                  <a:pos x="0" y="0"/>
                </a:cxn>
                <a:cxn ang="0">
                  <a:pos x="454" y="0"/>
                </a:cxn>
                <a:cxn ang="0">
                  <a:pos x="454" y="454"/>
                </a:cxn>
                <a:cxn ang="0">
                  <a:pos x="0" y="454"/>
                </a:cxn>
              </a:cxnLst>
              <a:rect l="0" t="0" r="r" b="b"/>
              <a:pathLst>
                <a:path w="454" h="454">
                  <a:moveTo>
                    <a:pt x="0" y="454"/>
                  </a:moveTo>
                  <a:lnTo>
                    <a:pt x="0" y="0"/>
                  </a:lnTo>
                  <a:lnTo>
                    <a:pt x="454" y="0"/>
                  </a:lnTo>
                  <a:lnTo>
                    <a:pt x="454" y="454"/>
                  </a:lnTo>
                  <a:lnTo>
                    <a:pt x="0" y="454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 dirty="0"/>
            </a:p>
          </p:txBody>
        </p:sp>
        <p:sp>
          <p:nvSpPr>
            <p:cNvPr id="26675" name="Freeform 51"/>
            <p:cNvSpPr>
              <a:spLocks/>
            </p:cNvSpPr>
            <p:nvPr/>
          </p:nvSpPr>
          <p:spPr bwMode="auto">
            <a:xfrm>
              <a:off x="612" y="2296"/>
              <a:ext cx="454" cy="454"/>
            </a:xfrm>
            <a:custGeom>
              <a:avLst/>
              <a:gdLst/>
              <a:ahLst/>
              <a:cxnLst>
                <a:cxn ang="0">
                  <a:pos x="0" y="454"/>
                </a:cxn>
                <a:cxn ang="0">
                  <a:pos x="0" y="0"/>
                </a:cxn>
                <a:cxn ang="0">
                  <a:pos x="454" y="0"/>
                </a:cxn>
                <a:cxn ang="0">
                  <a:pos x="454" y="454"/>
                </a:cxn>
                <a:cxn ang="0">
                  <a:pos x="0" y="454"/>
                </a:cxn>
              </a:cxnLst>
              <a:rect l="0" t="0" r="r" b="b"/>
              <a:pathLst>
                <a:path w="454" h="454">
                  <a:moveTo>
                    <a:pt x="0" y="454"/>
                  </a:moveTo>
                  <a:lnTo>
                    <a:pt x="0" y="0"/>
                  </a:lnTo>
                  <a:lnTo>
                    <a:pt x="454" y="0"/>
                  </a:lnTo>
                  <a:lnTo>
                    <a:pt x="454" y="454"/>
                  </a:lnTo>
                  <a:lnTo>
                    <a:pt x="0" y="454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 dirty="0"/>
            </a:p>
          </p:txBody>
        </p:sp>
        <p:sp>
          <p:nvSpPr>
            <p:cNvPr id="26676" name="Freeform 52"/>
            <p:cNvSpPr>
              <a:spLocks/>
            </p:cNvSpPr>
            <p:nvPr/>
          </p:nvSpPr>
          <p:spPr bwMode="auto">
            <a:xfrm>
              <a:off x="158" y="2296"/>
              <a:ext cx="454" cy="454"/>
            </a:xfrm>
            <a:custGeom>
              <a:avLst/>
              <a:gdLst/>
              <a:ahLst/>
              <a:cxnLst>
                <a:cxn ang="0">
                  <a:pos x="0" y="454"/>
                </a:cxn>
                <a:cxn ang="0">
                  <a:pos x="0" y="0"/>
                </a:cxn>
                <a:cxn ang="0">
                  <a:pos x="454" y="0"/>
                </a:cxn>
                <a:cxn ang="0">
                  <a:pos x="454" y="454"/>
                </a:cxn>
                <a:cxn ang="0">
                  <a:pos x="0" y="454"/>
                </a:cxn>
              </a:cxnLst>
              <a:rect l="0" t="0" r="r" b="b"/>
              <a:pathLst>
                <a:path w="454" h="454">
                  <a:moveTo>
                    <a:pt x="0" y="454"/>
                  </a:moveTo>
                  <a:lnTo>
                    <a:pt x="0" y="0"/>
                  </a:lnTo>
                  <a:lnTo>
                    <a:pt x="454" y="0"/>
                  </a:lnTo>
                  <a:lnTo>
                    <a:pt x="454" y="454"/>
                  </a:lnTo>
                  <a:lnTo>
                    <a:pt x="0" y="454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 dirty="0"/>
            </a:p>
          </p:txBody>
        </p:sp>
        <p:sp>
          <p:nvSpPr>
            <p:cNvPr id="26677" name="Freeform 53"/>
            <p:cNvSpPr>
              <a:spLocks/>
            </p:cNvSpPr>
            <p:nvPr/>
          </p:nvSpPr>
          <p:spPr bwMode="auto">
            <a:xfrm>
              <a:off x="1519" y="1389"/>
              <a:ext cx="454" cy="454"/>
            </a:xfrm>
            <a:custGeom>
              <a:avLst/>
              <a:gdLst/>
              <a:ahLst/>
              <a:cxnLst>
                <a:cxn ang="0">
                  <a:pos x="0" y="454"/>
                </a:cxn>
                <a:cxn ang="0">
                  <a:pos x="0" y="0"/>
                </a:cxn>
                <a:cxn ang="0">
                  <a:pos x="454" y="0"/>
                </a:cxn>
                <a:cxn ang="0">
                  <a:pos x="454" y="454"/>
                </a:cxn>
                <a:cxn ang="0">
                  <a:pos x="0" y="454"/>
                </a:cxn>
              </a:cxnLst>
              <a:rect l="0" t="0" r="r" b="b"/>
              <a:pathLst>
                <a:path w="454" h="454">
                  <a:moveTo>
                    <a:pt x="0" y="454"/>
                  </a:moveTo>
                  <a:lnTo>
                    <a:pt x="0" y="0"/>
                  </a:lnTo>
                  <a:lnTo>
                    <a:pt x="454" y="0"/>
                  </a:lnTo>
                  <a:lnTo>
                    <a:pt x="454" y="454"/>
                  </a:lnTo>
                  <a:lnTo>
                    <a:pt x="0" y="454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 dirty="0"/>
            </a:p>
          </p:txBody>
        </p:sp>
        <p:sp>
          <p:nvSpPr>
            <p:cNvPr id="26678" name="Freeform 54"/>
            <p:cNvSpPr>
              <a:spLocks/>
            </p:cNvSpPr>
            <p:nvPr/>
          </p:nvSpPr>
          <p:spPr bwMode="auto">
            <a:xfrm>
              <a:off x="1519" y="1842"/>
              <a:ext cx="454" cy="454"/>
            </a:xfrm>
            <a:custGeom>
              <a:avLst/>
              <a:gdLst/>
              <a:ahLst/>
              <a:cxnLst>
                <a:cxn ang="0">
                  <a:pos x="0" y="454"/>
                </a:cxn>
                <a:cxn ang="0">
                  <a:pos x="0" y="0"/>
                </a:cxn>
                <a:cxn ang="0">
                  <a:pos x="454" y="0"/>
                </a:cxn>
                <a:cxn ang="0">
                  <a:pos x="454" y="454"/>
                </a:cxn>
                <a:cxn ang="0">
                  <a:pos x="0" y="454"/>
                </a:cxn>
              </a:cxnLst>
              <a:rect l="0" t="0" r="r" b="b"/>
              <a:pathLst>
                <a:path w="454" h="454">
                  <a:moveTo>
                    <a:pt x="0" y="454"/>
                  </a:moveTo>
                  <a:lnTo>
                    <a:pt x="0" y="0"/>
                  </a:lnTo>
                  <a:lnTo>
                    <a:pt x="454" y="0"/>
                  </a:lnTo>
                  <a:lnTo>
                    <a:pt x="454" y="454"/>
                  </a:lnTo>
                  <a:lnTo>
                    <a:pt x="0" y="454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 dirty="0"/>
            </a:p>
          </p:txBody>
        </p:sp>
        <p:sp>
          <p:nvSpPr>
            <p:cNvPr id="26679" name="Freeform 55"/>
            <p:cNvSpPr>
              <a:spLocks/>
            </p:cNvSpPr>
            <p:nvPr/>
          </p:nvSpPr>
          <p:spPr bwMode="auto">
            <a:xfrm>
              <a:off x="1066" y="2296"/>
              <a:ext cx="454" cy="454"/>
            </a:xfrm>
            <a:custGeom>
              <a:avLst/>
              <a:gdLst/>
              <a:ahLst/>
              <a:cxnLst>
                <a:cxn ang="0">
                  <a:pos x="0" y="454"/>
                </a:cxn>
                <a:cxn ang="0">
                  <a:pos x="0" y="0"/>
                </a:cxn>
                <a:cxn ang="0">
                  <a:pos x="454" y="0"/>
                </a:cxn>
                <a:cxn ang="0">
                  <a:pos x="454" y="454"/>
                </a:cxn>
                <a:cxn ang="0">
                  <a:pos x="0" y="454"/>
                </a:cxn>
              </a:cxnLst>
              <a:rect l="0" t="0" r="r" b="b"/>
              <a:pathLst>
                <a:path w="454" h="454">
                  <a:moveTo>
                    <a:pt x="0" y="454"/>
                  </a:moveTo>
                  <a:lnTo>
                    <a:pt x="0" y="0"/>
                  </a:lnTo>
                  <a:lnTo>
                    <a:pt x="454" y="0"/>
                  </a:lnTo>
                  <a:lnTo>
                    <a:pt x="454" y="454"/>
                  </a:lnTo>
                  <a:lnTo>
                    <a:pt x="0" y="454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 dirty="0"/>
            </a:p>
          </p:txBody>
        </p:sp>
        <p:sp>
          <p:nvSpPr>
            <p:cNvPr id="26680" name="Freeform 56"/>
            <p:cNvSpPr>
              <a:spLocks/>
            </p:cNvSpPr>
            <p:nvPr/>
          </p:nvSpPr>
          <p:spPr bwMode="auto">
            <a:xfrm>
              <a:off x="1519" y="935"/>
              <a:ext cx="454" cy="454"/>
            </a:xfrm>
            <a:custGeom>
              <a:avLst/>
              <a:gdLst/>
              <a:ahLst/>
              <a:cxnLst>
                <a:cxn ang="0">
                  <a:pos x="0" y="454"/>
                </a:cxn>
                <a:cxn ang="0">
                  <a:pos x="0" y="0"/>
                </a:cxn>
                <a:cxn ang="0">
                  <a:pos x="454" y="0"/>
                </a:cxn>
                <a:cxn ang="0">
                  <a:pos x="454" y="454"/>
                </a:cxn>
                <a:cxn ang="0">
                  <a:pos x="0" y="454"/>
                </a:cxn>
              </a:cxnLst>
              <a:rect l="0" t="0" r="r" b="b"/>
              <a:pathLst>
                <a:path w="454" h="454">
                  <a:moveTo>
                    <a:pt x="0" y="454"/>
                  </a:moveTo>
                  <a:lnTo>
                    <a:pt x="0" y="0"/>
                  </a:lnTo>
                  <a:lnTo>
                    <a:pt x="454" y="0"/>
                  </a:lnTo>
                  <a:lnTo>
                    <a:pt x="454" y="454"/>
                  </a:lnTo>
                  <a:lnTo>
                    <a:pt x="0" y="454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 dirty="0"/>
            </a:p>
          </p:txBody>
        </p:sp>
        <p:sp>
          <p:nvSpPr>
            <p:cNvPr id="26681" name="Freeform 57"/>
            <p:cNvSpPr>
              <a:spLocks/>
            </p:cNvSpPr>
            <p:nvPr/>
          </p:nvSpPr>
          <p:spPr bwMode="auto">
            <a:xfrm>
              <a:off x="1519" y="2296"/>
              <a:ext cx="454" cy="454"/>
            </a:xfrm>
            <a:custGeom>
              <a:avLst/>
              <a:gdLst/>
              <a:ahLst/>
              <a:cxnLst>
                <a:cxn ang="0">
                  <a:pos x="0" y="454"/>
                </a:cxn>
                <a:cxn ang="0">
                  <a:pos x="0" y="0"/>
                </a:cxn>
                <a:cxn ang="0">
                  <a:pos x="454" y="0"/>
                </a:cxn>
                <a:cxn ang="0">
                  <a:pos x="454" y="454"/>
                </a:cxn>
                <a:cxn ang="0">
                  <a:pos x="0" y="454"/>
                </a:cxn>
              </a:cxnLst>
              <a:rect l="0" t="0" r="r" b="b"/>
              <a:pathLst>
                <a:path w="454" h="454">
                  <a:moveTo>
                    <a:pt x="0" y="454"/>
                  </a:moveTo>
                  <a:lnTo>
                    <a:pt x="0" y="0"/>
                  </a:lnTo>
                  <a:lnTo>
                    <a:pt x="454" y="0"/>
                  </a:lnTo>
                  <a:lnTo>
                    <a:pt x="454" y="454"/>
                  </a:lnTo>
                  <a:lnTo>
                    <a:pt x="0" y="454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 dirty="0"/>
            </a:p>
          </p:txBody>
        </p:sp>
        <p:sp>
          <p:nvSpPr>
            <p:cNvPr id="26684" name="Text Box 60"/>
            <p:cNvSpPr txBox="1">
              <a:spLocks noChangeArrowheads="1"/>
            </p:cNvSpPr>
            <p:nvPr/>
          </p:nvSpPr>
          <p:spPr bwMode="auto">
            <a:xfrm>
              <a:off x="839" y="1162"/>
              <a:ext cx="215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800" b="1" dirty="0"/>
                <a:t>А</a:t>
              </a:r>
            </a:p>
          </p:txBody>
        </p:sp>
        <p:sp>
          <p:nvSpPr>
            <p:cNvPr id="26685" name="Text Box 61"/>
            <p:cNvSpPr txBox="1">
              <a:spLocks noChangeArrowheads="1"/>
            </p:cNvSpPr>
            <p:nvPr/>
          </p:nvSpPr>
          <p:spPr bwMode="auto">
            <a:xfrm>
              <a:off x="1474" y="1797"/>
              <a:ext cx="21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800" b="1" dirty="0"/>
                <a:t>С</a:t>
              </a:r>
            </a:p>
          </p:txBody>
        </p:sp>
        <p:sp>
          <p:nvSpPr>
            <p:cNvPr id="26686" name="Text Box 62"/>
            <p:cNvSpPr txBox="1">
              <a:spLocks noChangeArrowheads="1"/>
            </p:cNvSpPr>
            <p:nvPr/>
          </p:nvSpPr>
          <p:spPr bwMode="auto">
            <a:xfrm>
              <a:off x="1519" y="1162"/>
              <a:ext cx="215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800" b="1" dirty="0"/>
                <a:t>В</a:t>
              </a:r>
            </a:p>
          </p:txBody>
        </p:sp>
        <p:sp>
          <p:nvSpPr>
            <p:cNvPr id="26688" name="Line 64"/>
            <p:cNvSpPr>
              <a:spLocks noChangeShapeType="1"/>
            </p:cNvSpPr>
            <p:nvPr/>
          </p:nvSpPr>
          <p:spPr bwMode="auto">
            <a:xfrm>
              <a:off x="1519" y="935"/>
              <a:ext cx="454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 dirty="0"/>
            </a:p>
          </p:txBody>
        </p:sp>
        <p:sp>
          <p:nvSpPr>
            <p:cNvPr id="26691" name="Line 67"/>
            <p:cNvSpPr>
              <a:spLocks noChangeShapeType="1"/>
            </p:cNvSpPr>
            <p:nvPr/>
          </p:nvSpPr>
          <p:spPr bwMode="auto">
            <a:xfrm flipH="1">
              <a:off x="158" y="935"/>
              <a:ext cx="454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 dirty="0"/>
            </a:p>
          </p:txBody>
        </p:sp>
        <p:sp>
          <p:nvSpPr>
            <p:cNvPr id="26692" name="Line 68"/>
            <p:cNvSpPr>
              <a:spLocks noChangeShapeType="1"/>
            </p:cNvSpPr>
            <p:nvPr/>
          </p:nvSpPr>
          <p:spPr bwMode="auto">
            <a:xfrm flipH="1">
              <a:off x="158" y="1842"/>
              <a:ext cx="454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 dirty="0"/>
            </a:p>
          </p:txBody>
        </p:sp>
        <p:sp>
          <p:nvSpPr>
            <p:cNvPr id="26693" name="Line 69"/>
            <p:cNvSpPr>
              <a:spLocks noChangeShapeType="1"/>
            </p:cNvSpPr>
            <p:nvPr/>
          </p:nvSpPr>
          <p:spPr bwMode="auto">
            <a:xfrm>
              <a:off x="158" y="2296"/>
              <a:ext cx="454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 dirty="0"/>
            </a:p>
          </p:txBody>
        </p:sp>
        <p:sp>
          <p:nvSpPr>
            <p:cNvPr id="26694" name="Line 70"/>
            <p:cNvSpPr>
              <a:spLocks noChangeShapeType="1"/>
            </p:cNvSpPr>
            <p:nvPr/>
          </p:nvSpPr>
          <p:spPr bwMode="auto">
            <a:xfrm flipH="1">
              <a:off x="612" y="2296"/>
              <a:ext cx="454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 dirty="0"/>
            </a:p>
          </p:txBody>
        </p:sp>
        <p:sp>
          <p:nvSpPr>
            <p:cNvPr id="26695" name="Line 71"/>
            <p:cNvSpPr>
              <a:spLocks noChangeShapeType="1"/>
            </p:cNvSpPr>
            <p:nvPr/>
          </p:nvSpPr>
          <p:spPr bwMode="auto">
            <a:xfrm>
              <a:off x="158" y="1389"/>
              <a:ext cx="454" cy="4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 dirty="0"/>
            </a:p>
          </p:txBody>
        </p:sp>
        <p:sp>
          <p:nvSpPr>
            <p:cNvPr id="26696" name="Line 72"/>
            <p:cNvSpPr>
              <a:spLocks noChangeShapeType="1"/>
            </p:cNvSpPr>
            <p:nvPr/>
          </p:nvSpPr>
          <p:spPr bwMode="auto">
            <a:xfrm>
              <a:off x="612" y="935"/>
              <a:ext cx="454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 dirty="0"/>
            </a:p>
          </p:txBody>
        </p:sp>
        <p:sp>
          <p:nvSpPr>
            <p:cNvPr id="26697" name="Freeform 73"/>
            <p:cNvSpPr>
              <a:spLocks/>
            </p:cNvSpPr>
            <p:nvPr/>
          </p:nvSpPr>
          <p:spPr bwMode="auto">
            <a:xfrm>
              <a:off x="1066" y="1842"/>
              <a:ext cx="907" cy="908"/>
            </a:xfrm>
            <a:custGeom>
              <a:avLst/>
              <a:gdLst/>
              <a:ahLst/>
              <a:cxnLst>
                <a:cxn ang="0">
                  <a:pos x="0" y="454"/>
                </a:cxn>
                <a:cxn ang="0">
                  <a:pos x="453" y="908"/>
                </a:cxn>
                <a:cxn ang="0">
                  <a:pos x="907" y="454"/>
                </a:cxn>
                <a:cxn ang="0">
                  <a:pos x="453" y="0"/>
                </a:cxn>
              </a:cxnLst>
              <a:rect l="0" t="0" r="r" b="b"/>
              <a:pathLst>
                <a:path w="907" h="908">
                  <a:moveTo>
                    <a:pt x="0" y="454"/>
                  </a:moveTo>
                  <a:lnTo>
                    <a:pt x="453" y="908"/>
                  </a:lnTo>
                  <a:lnTo>
                    <a:pt x="907" y="454"/>
                  </a:lnTo>
                  <a:lnTo>
                    <a:pt x="453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 dirty="0"/>
            </a:p>
          </p:txBody>
        </p:sp>
        <p:sp>
          <p:nvSpPr>
            <p:cNvPr id="26700" name="Freeform 76"/>
            <p:cNvSpPr>
              <a:spLocks/>
            </p:cNvSpPr>
            <p:nvPr/>
          </p:nvSpPr>
          <p:spPr bwMode="auto">
            <a:xfrm>
              <a:off x="612" y="935"/>
              <a:ext cx="907" cy="1361"/>
            </a:xfrm>
            <a:custGeom>
              <a:avLst/>
              <a:gdLst/>
              <a:ahLst/>
              <a:cxnLst>
                <a:cxn ang="0">
                  <a:pos x="907" y="0"/>
                </a:cxn>
                <a:cxn ang="0">
                  <a:pos x="0" y="907"/>
                </a:cxn>
                <a:cxn ang="0">
                  <a:pos x="454" y="1361"/>
                </a:cxn>
                <a:cxn ang="0">
                  <a:pos x="907" y="907"/>
                </a:cxn>
              </a:cxnLst>
              <a:rect l="0" t="0" r="r" b="b"/>
              <a:pathLst>
                <a:path w="907" h="1361">
                  <a:moveTo>
                    <a:pt x="907" y="0"/>
                  </a:moveTo>
                  <a:lnTo>
                    <a:pt x="0" y="907"/>
                  </a:lnTo>
                  <a:lnTo>
                    <a:pt x="454" y="1361"/>
                  </a:lnTo>
                  <a:lnTo>
                    <a:pt x="907" y="907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 dirty="0"/>
            </a:p>
          </p:txBody>
        </p:sp>
        <p:sp>
          <p:nvSpPr>
            <p:cNvPr id="26701" name="Freeform 77"/>
            <p:cNvSpPr>
              <a:spLocks/>
            </p:cNvSpPr>
            <p:nvPr/>
          </p:nvSpPr>
          <p:spPr bwMode="auto">
            <a:xfrm>
              <a:off x="1066" y="935"/>
              <a:ext cx="907" cy="907"/>
            </a:xfrm>
            <a:custGeom>
              <a:avLst/>
              <a:gdLst/>
              <a:ahLst/>
              <a:cxnLst>
                <a:cxn ang="0">
                  <a:pos x="0" y="454"/>
                </a:cxn>
                <a:cxn ang="0">
                  <a:pos x="0" y="0"/>
                </a:cxn>
                <a:cxn ang="0">
                  <a:pos x="453" y="0"/>
                </a:cxn>
                <a:cxn ang="0">
                  <a:pos x="453" y="454"/>
                </a:cxn>
                <a:cxn ang="0">
                  <a:pos x="907" y="454"/>
                </a:cxn>
                <a:cxn ang="0">
                  <a:pos x="907" y="907"/>
                </a:cxn>
                <a:cxn ang="0">
                  <a:pos x="453" y="907"/>
                </a:cxn>
                <a:cxn ang="0">
                  <a:pos x="453" y="454"/>
                </a:cxn>
                <a:cxn ang="0">
                  <a:pos x="0" y="454"/>
                </a:cxn>
              </a:cxnLst>
              <a:rect l="0" t="0" r="r" b="b"/>
              <a:pathLst>
                <a:path w="907" h="907">
                  <a:moveTo>
                    <a:pt x="0" y="454"/>
                  </a:moveTo>
                  <a:lnTo>
                    <a:pt x="0" y="0"/>
                  </a:lnTo>
                  <a:lnTo>
                    <a:pt x="453" y="0"/>
                  </a:lnTo>
                  <a:lnTo>
                    <a:pt x="453" y="454"/>
                  </a:lnTo>
                  <a:lnTo>
                    <a:pt x="907" y="454"/>
                  </a:lnTo>
                  <a:lnTo>
                    <a:pt x="907" y="907"/>
                  </a:lnTo>
                  <a:lnTo>
                    <a:pt x="453" y="907"/>
                  </a:lnTo>
                  <a:lnTo>
                    <a:pt x="453" y="454"/>
                  </a:lnTo>
                  <a:lnTo>
                    <a:pt x="0" y="454"/>
                  </a:lnTo>
                  <a:close/>
                </a:path>
              </a:pathLst>
            </a:custGeom>
            <a:noFill/>
            <a:ln w="28575" cap="flat" cmpd="sng">
              <a:solidFill>
                <a:srgbClr val="009900"/>
              </a:solidFill>
              <a:prstDash val="solid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 dirty="0"/>
            </a:p>
          </p:txBody>
        </p:sp>
        <p:sp>
          <p:nvSpPr>
            <p:cNvPr id="26702" name="Freeform 78"/>
            <p:cNvSpPr>
              <a:spLocks/>
            </p:cNvSpPr>
            <p:nvPr/>
          </p:nvSpPr>
          <p:spPr bwMode="auto">
            <a:xfrm>
              <a:off x="612" y="1389"/>
              <a:ext cx="907" cy="907"/>
            </a:xfrm>
            <a:custGeom>
              <a:avLst/>
              <a:gdLst/>
              <a:ahLst/>
              <a:cxnLst>
                <a:cxn ang="0">
                  <a:pos x="454" y="0"/>
                </a:cxn>
                <a:cxn ang="0">
                  <a:pos x="0" y="453"/>
                </a:cxn>
                <a:cxn ang="0">
                  <a:pos x="454" y="907"/>
                </a:cxn>
                <a:cxn ang="0">
                  <a:pos x="907" y="453"/>
                </a:cxn>
                <a:cxn ang="0">
                  <a:pos x="454" y="0"/>
                </a:cxn>
              </a:cxnLst>
              <a:rect l="0" t="0" r="r" b="b"/>
              <a:pathLst>
                <a:path w="907" h="907">
                  <a:moveTo>
                    <a:pt x="454" y="0"/>
                  </a:moveTo>
                  <a:lnTo>
                    <a:pt x="0" y="453"/>
                  </a:lnTo>
                  <a:lnTo>
                    <a:pt x="454" y="907"/>
                  </a:lnTo>
                  <a:lnTo>
                    <a:pt x="907" y="453"/>
                  </a:lnTo>
                  <a:lnTo>
                    <a:pt x="454" y="0"/>
                  </a:lnTo>
                  <a:close/>
                </a:path>
              </a:pathLst>
            </a:custGeom>
            <a:noFill/>
            <a:ln w="28575" cap="flat" cmpd="sng">
              <a:solidFill>
                <a:srgbClr val="009900"/>
              </a:solidFill>
              <a:prstDash val="solid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 dirty="0"/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15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"/>
                                        <p:tgtEl>
                                          <p:spTgt spid="26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"/>
                                        <p:tgtEl>
                                          <p:spTgt spid="26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"/>
                                        <p:tgtEl>
                                          <p:spTgt spid="26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4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4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6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6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6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6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6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6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6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6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6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6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266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6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266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6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266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0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6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500"/>
                            </p:stCondLst>
                            <p:childTnLst>
                              <p:par>
                                <p:cTn id="9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266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5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6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57" grpId="0" animBg="1"/>
      <p:bldP spid="26659" grpId="0" animBg="1"/>
      <p:bldP spid="26659" grpId="1" animBg="1"/>
      <p:bldP spid="26660" grpId="0" animBg="1"/>
      <p:bldP spid="26662" grpId="0" animBg="1"/>
      <p:bldP spid="26662" grpId="1" animBg="1"/>
      <p:bldP spid="26663" grpId="0" animBg="1"/>
      <p:bldP spid="26665" grpId="0" animBg="1"/>
      <p:bldP spid="26665" grpId="1" animBg="1"/>
      <p:bldP spid="26682" grpId="0" animBg="1"/>
      <p:bldP spid="26682" grpId="1" animBg="1"/>
      <p:bldP spid="2668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94" name="Rectangle 46"/>
          <p:cNvSpPr>
            <a:spLocks noChangeArrowheads="1"/>
          </p:cNvSpPr>
          <p:nvPr/>
        </p:nvSpPr>
        <p:spPr bwMode="auto">
          <a:xfrm>
            <a:off x="0" y="2276475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 dirty="0"/>
          </a:p>
        </p:txBody>
      </p:sp>
      <p:sp>
        <p:nvSpPr>
          <p:cNvPr id="27695" name="Rectangle 47"/>
          <p:cNvSpPr>
            <a:spLocks noChangeArrowheads="1"/>
          </p:cNvSpPr>
          <p:nvPr/>
        </p:nvSpPr>
        <p:spPr bwMode="auto">
          <a:xfrm>
            <a:off x="395288" y="188913"/>
            <a:ext cx="84248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/>
            <a:r>
              <a:rPr lang="ru-RU" i="1" dirty="0"/>
              <a:t>Древнеиндийское доказательство.</a:t>
            </a:r>
            <a:endParaRPr lang="ru-RU" sz="1600" b="1" dirty="0"/>
          </a:p>
        </p:txBody>
      </p:sp>
      <p:sp>
        <p:nvSpPr>
          <p:cNvPr id="27729" name="Text Box 81"/>
          <p:cNvSpPr txBox="1">
            <a:spLocks noChangeArrowheads="1"/>
          </p:cNvSpPr>
          <p:nvPr/>
        </p:nvSpPr>
        <p:spPr bwMode="auto">
          <a:xfrm>
            <a:off x="3000364" y="981075"/>
            <a:ext cx="5821374" cy="16312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b="1" i="1" dirty="0">
                <a:latin typeface="Bookman Old Style" pitchFamily="18" charset="0"/>
              </a:rPr>
              <a:t>  В трактате крупнейшего индийского  математика  Бхаскары         помещен чертеж     с </a:t>
            </a:r>
            <a:r>
              <a:rPr lang="ru-RU" sz="2000" b="1" i="1" dirty="0" smtClean="0">
                <a:latin typeface="Bookman Old Style" pitchFamily="18" charset="0"/>
              </a:rPr>
              <a:t>характерным       для   индийских    </a:t>
            </a:r>
            <a:r>
              <a:rPr lang="ru-RU" sz="2000" b="1" i="1" dirty="0">
                <a:latin typeface="Bookman Old Style" pitchFamily="18" charset="0"/>
              </a:rPr>
              <a:t>доказательств    словом «смотри!»</a:t>
            </a:r>
          </a:p>
        </p:txBody>
      </p:sp>
      <p:sp>
        <p:nvSpPr>
          <p:cNvPr id="27730" name="Text Box 82"/>
          <p:cNvSpPr txBox="1">
            <a:spLocks noChangeArrowheads="1"/>
          </p:cNvSpPr>
          <p:nvPr/>
        </p:nvSpPr>
        <p:spPr bwMode="auto">
          <a:xfrm>
            <a:off x="285720" y="3143248"/>
            <a:ext cx="8569325" cy="3477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dirty="0"/>
              <a:t>                                                   </a:t>
            </a:r>
          </a:p>
          <a:p>
            <a:r>
              <a:rPr lang="ru-RU" dirty="0"/>
              <a:t>    </a:t>
            </a:r>
            <a:r>
              <a:rPr lang="ru-RU" i="1" dirty="0">
                <a:latin typeface="Bookman Old Style" pitchFamily="18" charset="0"/>
              </a:rPr>
              <a:t>Как   мы   видим,   если   в квадрате со стороной </a:t>
            </a:r>
            <a:r>
              <a:rPr lang="ru-RU" sz="2800" i="1" dirty="0">
                <a:latin typeface="Bookman Old Style" pitchFamily="18" charset="0"/>
              </a:rPr>
              <a:t>с</a:t>
            </a:r>
            <a:r>
              <a:rPr lang="ru-RU" b="1" i="1" dirty="0">
                <a:latin typeface="Bookman Old Style" pitchFamily="18" charset="0"/>
              </a:rPr>
              <a:t> </a:t>
            </a:r>
            <a:r>
              <a:rPr lang="ru-RU" i="1" dirty="0">
                <a:latin typeface="Bookman Old Style" pitchFamily="18" charset="0"/>
              </a:rPr>
              <a:t>два заштрихованных треугольника отрезать и приложить гипотенузами к двум другим гипотенузам, то легко обнаружить, что полученная фигура, которую иногда называют «креслом невесты», состоит из двух квадратов со сторонами а и </a:t>
            </a:r>
            <a:r>
              <a:rPr lang="en-US" i="1" dirty="0">
                <a:latin typeface="Bookman Old Style" pitchFamily="18" charset="0"/>
              </a:rPr>
              <a:t>b</a:t>
            </a:r>
            <a:r>
              <a:rPr lang="ru-RU" i="1" dirty="0">
                <a:latin typeface="Bookman Old Style" pitchFamily="18" charset="0"/>
              </a:rPr>
              <a:t>, т.е. с</a:t>
            </a:r>
            <a:r>
              <a:rPr lang="en-US" i="1" dirty="0">
                <a:latin typeface="Bookman Old Style" pitchFamily="18" charset="0"/>
              </a:rPr>
              <a:t>²</a:t>
            </a:r>
            <a:r>
              <a:rPr lang="ru-RU" i="1" dirty="0">
                <a:latin typeface="Bookman Old Style" pitchFamily="18" charset="0"/>
              </a:rPr>
              <a:t>=</a:t>
            </a:r>
            <a:r>
              <a:rPr lang="en-US" i="1" dirty="0">
                <a:latin typeface="Bookman Old Style" pitchFamily="18" charset="0"/>
              </a:rPr>
              <a:t> </a:t>
            </a:r>
            <a:r>
              <a:rPr lang="ru-RU" i="1" dirty="0">
                <a:latin typeface="Bookman Old Style" pitchFamily="18" charset="0"/>
              </a:rPr>
              <a:t>а</a:t>
            </a:r>
            <a:r>
              <a:rPr lang="en-US" i="1" dirty="0">
                <a:latin typeface="Bookman Old Style" pitchFamily="18" charset="0"/>
              </a:rPr>
              <a:t>²</a:t>
            </a:r>
            <a:r>
              <a:rPr lang="ru-RU" i="1" dirty="0">
                <a:latin typeface="Bookman Old Style" pitchFamily="18" charset="0"/>
              </a:rPr>
              <a:t> +</a:t>
            </a:r>
            <a:r>
              <a:rPr lang="en-US" i="1" dirty="0">
                <a:latin typeface="Bookman Old Style" pitchFamily="18" charset="0"/>
              </a:rPr>
              <a:t>b²</a:t>
            </a:r>
            <a:r>
              <a:rPr lang="ru-RU" i="1" dirty="0">
                <a:latin typeface="Bookman Old Style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27734" name="Line 86"/>
          <p:cNvSpPr>
            <a:spLocks noChangeShapeType="1"/>
          </p:cNvSpPr>
          <p:nvPr/>
        </p:nvSpPr>
        <p:spPr bwMode="auto">
          <a:xfrm flipH="1">
            <a:off x="684213" y="1628775"/>
            <a:ext cx="1295400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27765" name="Rectangle 117"/>
          <p:cNvSpPr>
            <a:spLocks noChangeArrowheads="1"/>
          </p:cNvSpPr>
          <p:nvPr/>
        </p:nvSpPr>
        <p:spPr bwMode="auto">
          <a:xfrm>
            <a:off x="1331913" y="1700213"/>
            <a:ext cx="647700" cy="647700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27766" name="AutoShape 118"/>
          <p:cNvSpPr>
            <a:spLocks noChangeArrowheads="1"/>
          </p:cNvSpPr>
          <p:nvPr/>
        </p:nvSpPr>
        <p:spPr bwMode="auto">
          <a:xfrm rot="5400000">
            <a:off x="1655763" y="2025650"/>
            <a:ext cx="647700" cy="1295400"/>
          </a:xfrm>
          <a:prstGeom prst="rtTriangle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27767" name="AutoShape 119"/>
          <p:cNvSpPr>
            <a:spLocks noChangeArrowheads="1"/>
          </p:cNvSpPr>
          <p:nvPr/>
        </p:nvSpPr>
        <p:spPr bwMode="auto">
          <a:xfrm>
            <a:off x="1979613" y="1052513"/>
            <a:ext cx="647700" cy="1295400"/>
          </a:xfrm>
          <a:prstGeom prst="rtTriangle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grpSp>
        <p:nvGrpSpPr>
          <p:cNvPr id="27774" name="Group 126"/>
          <p:cNvGrpSpPr>
            <a:grpSpLocks/>
          </p:cNvGrpSpPr>
          <p:nvPr/>
        </p:nvGrpSpPr>
        <p:grpSpPr bwMode="auto">
          <a:xfrm>
            <a:off x="323850" y="765175"/>
            <a:ext cx="2662238" cy="2566988"/>
            <a:chOff x="204" y="482"/>
            <a:chExt cx="1677" cy="1617"/>
          </a:xfrm>
        </p:grpSpPr>
        <p:sp>
          <p:nvSpPr>
            <p:cNvPr id="27699" name="AutoShape 51"/>
            <p:cNvSpPr>
              <a:spLocks noChangeArrowheads="1"/>
            </p:cNvSpPr>
            <p:nvPr/>
          </p:nvSpPr>
          <p:spPr bwMode="auto">
            <a:xfrm rot="5400000">
              <a:off x="635" y="459"/>
              <a:ext cx="408" cy="816"/>
            </a:xfrm>
            <a:prstGeom prst="rtTriangle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 dirty="0"/>
            </a:p>
          </p:txBody>
        </p:sp>
        <p:sp>
          <p:nvSpPr>
            <p:cNvPr id="27711" name="AutoShape 63"/>
            <p:cNvSpPr>
              <a:spLocks noChangeArrowheads="1"/>
            </p:cNvSpPr>
            <p:nvPr/>
          </p:nvSpPr>
          <p:spPr bwMode="auto">
            <a:xfrm>
              <a:off x="431" y="1071"/>
              <a:ext cx="408" cy="816"/>
            </a:xfrm>
            <a:prstGeom prst="rtTriangle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 dirty="0"/>
            </a:p>
          </p:txBody>
        </p:sp>
        <p:sp>
          <p:nvSpPr>
            <p:cNvPr id="27712" name="AutoShape 64"/>
            <p:cNvSpPr>
              <a:spLocks noChangeArrowheads="1"/>
            </p:cNvSpPr>
            <p:nvPr/>
          </p:nvSpPr>
          <p:spPr bwMode="auto">
            <a:xfrm rot="10800000">
              <a:off x="1247" y="663"/>
              <a:ext cx="408" cy="816"/>
            </a:xfrm>
            <a:prstGeom prst="rtTriangle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 dirty="0"/>
            </a:p>
          </p:txBody>
        </p:sp>
        <p:sp>
          <p:nvSpPr>
            <p:cNvPr id="27715" name="AutoShape 67"/>
            <p:cNvSpPr>
              <a:spLocks noChangeArrowheads="1"/>
            </p:cNvSpPr>
            <p:nvPr/>
          </p:nvSpPr>
          <p:spPr bwMode="auto">
            <a:xfrm rot="16200000">
              <a:off x="1043" y="1275"/>
              <a:ext cx="408" cy="816"/>
            </a:xfrm>
            <a:prstGeom prst="rtTriangle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 dirty="0"/>
            </a:p>
          </p:txBody>
        </p:sp>
        <p:sp>
          <p:nvSpPr>
            <p:cNvPr id="27731" name="Text Box 83"/>
            <p:cNvSpPr txBox="1">
              <a:spLocks noChangeArrowheads="1"/>
            </p:cNvSpPr>
            <p:nvPr/>
          </p:nvSpPr>
          <p:spPr bwMode="auto">
            <a:xfrm>
              <a:off x="1474" y="890"/>
              <a:ext cx="116" cy="1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200" b="1" dirty="0"/>
                <a:t>c</a:t>
              </a:r>
              <a:endParaRPr lang="ru-RU" sz="1200" b="1" dirty="0"/>
            </a:p>
          </p:txBody>
        </p:sp>
        <p:sp>
          <p:nvSpPr>
            <p:cNvPr id="27732" name="Text Box 84"/>
            <p:cNvSpPr txBox="1">
              <a:spLocks noChangeArrowheads="1"/>
            </p:cNvSpPr>
            <p:nvPr/>
          </p:nvSpPr>
          <p:spPr bwMode="auto">
            <a:xfrm>
              <a:off x="1111" y="1887"/>
              <a:ext cx="226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 dirty="0"/>
                <a:t>a</a:t>
              </a:r>
              <a:endParaRPr lang="ru-RU" sz="1600" b="1" dirty="0"/>
            </a:p>
          </p:txBody>
        </p:sp>
        <p:sp>
          <p:nvSpPr>
            <p:cNvPr id="27733" name="Text Box 85"/>
            <p:cNvSpPr txBox="1">
              <a:spLocks noChangeArrowheads="1"/>
            </p:cNvSpPr>
            <p:nvPr/>
          </p:nvSpPr>
          <p:spPr bwMode="auto">
            <a:xfrm>
              <a:off x="521" y="1887"/>
              <a:ext cx="226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 dirty="0"/>
                <a:t>b</a:t>
              </a:r>
              <a:endParaRPr lang="ru-RU" sz="1600" b="1" dirty="0"/>
            </a:p>
          </p:txBody>
        </p:sp>
        <p:sp>
          <p:nvSpPr>
            <p:cNvPr id="27735" name="Freeform 87"/>
            <p:cNvSpPr>
              <a:spLocks/>
            </p:cNvSpPr>
            <p:nvPr/>
          </p:nvSpPr>
          <p:spPr bwMode="auto">
            <a:xfrm>
              <a:off x="431" y="663"/>
              <a:ext cx="816" cy="1224"/>
            </a:xfrm>
            <a:custGeom>
              <a:avLst/>
              <a:gdLst/>
              <a:ahLst/>
              <a:cxnLst>
                <a:cxn ang="0">
                  <a:pos x="408" y="1224"/>
                </a:cxn>
                <a:cxn ang="0">
                  <a:pos x="0" y="408"/>
                </a:cxn>
                <a:cxn ang="0">
                  <a:pos x="816" y="0"/>
                </a:cxn>
              </a:cxnLst>
              <a:rect l="0" t="0" r="r" b="b"/>
              <a:pathLst>
                <a:path w="816" h="1224">
                  <a:moveTo>
                    <a:pt x="408" y="1224"/>
                  </a:moveTo>
                  <a:lnTo>
                    <a:pt x="0" y="408"/>
                  </a:lnTo>
                  <a:lnTo>
                    <a:pt x="816" y="0"/>
                  </a:lnTo>
                </a:path>
              </a:pathLst>
            </a:custGeom>
            <a:no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 dirty="0"/>
            </a:p>
          </p:txBody>
        </p:sp>
        <p:sp>
          <p:nvSpPr>
            <p:cNvPr id="27736" name="Line 88"/>
            <p:cNvSpPr>
              <a:spLocks noChangeShapeType="1"/>
            </p:cNvSpPr>
            <p:nvPr/>
          </p:nvSpPr>
          <p:spPr bwMode="auto">
            <a:xfrm flipH="1">
              <a:off x="431" y="1071"/>
              <a:ext cx="81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 dirty="0"/>
            </a:p>
          </p:txBody>
        </p:sp>
        <p:sp>
          <p:nvSpPr>
            <p:cNvPr id="27746" name="Text Box 98"/>
            <p:cNvSpPr txBox="1">
              <a:spLocks noChangeArrowheads="1"/>
            </p:cNvSpPr>
            <p:nvPr/>
          </p:nvSpPr>
          <p:spPr bwMode="auto">
            <a:xfrm>
              <a:off x="612" y="708"/>
              <a:ext cx="226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600" b="1" dirty="0"/>
                <a:t>с</a:t>
              </a:r>
            </a:p>
          </p:txBody>
        </p:sp>
        <p:sp>
          <p:nvSpPr>
            <p:cNvPr id="27748" name="Freeform 100"/>
            <p:cNvSpPr>
              <a:spLocks/>
            </p:cNvSpPr>
            <p:nvPr/>
          </p:nvSpPr>
          <p:spPr bwMode="auto">
            <a:xfrm>
              <a:off x="431" y="663"/>
              <a:ext cx="1224" cy="1224"/>
            </a:xfrm>
            <a:custGeom>
              <a:avLst/>
              <a:gdLst/>
              <a:ahLst/>
              <a:cxnLst>
                <a:cxn ang="0">
                  <a:pos x="0" y="408"/>
                </a:cxn>
                <a:cxn ang="0">
                  <a:pos x="816" y="408"/>
                </a:cxn>
                <a:cxn ang="0">
                  <a:pos x="816" y="0"/>
                </a:cxn>
                <a:cxn ang="0">
                  <a:pos x="816" y="816"/>
                </a:cxn>
                <a:cxn ang="0">
                  <a:pos x="1224" y="816"/>
                </a:cxn>
                <a:cxn ang="0">
                  <a:pos x="408" y="816"/>
                </a:cxn>
                <a:cxn ang="0">
                  <a:pos x="408" y="408"/>
                </a:cxn>
                <a:cxn ang="0">
                  <a:pos x="408" y="1224"/>
                </a:cxn>
              </a:cxnLst>
              <a:rect l="0" t="0" r="r" b="b"/>
              <a:pathLst>
                <a:path w="1224" h="1224">
                  <a:moveTo>
                    <a:pt x="0" y="408"/>
                  </a:moveTo>
                  <a:lnTo>
                    <a:pt x="816" y="408"/>
                  </a:lnTo>
                  <a:lnTo>
                    <a:pt x="816" y="0"/>
                  </a:lnTo>
                  <a:lnTo>
                    <a:pt x="816" y="816"/>
                  </a:lnTo>
                  <a:lnTo>
                    <a:pt x="1224" y="816"/>
                  </a:lnTo>
                  <a:lnTo>
                    <a:pt x="408" y="816"/>
                  </a:lnTo>
                  <a:lnTo>
                    <a:pt x="408" y="408"/>
                  </a:lnTo>
                  <a:lnTo>
                    <a:pt x="408" y="1224"/>
                  </a:lnTo>
                </a:path>
              </a:pathLst>
            </a:custGeom>
            <a:no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 dirty="0"/>
            </a:p>
          </p:txBody>
        </p:sp>
        <p:sp>
          <p:nvSpPr>
            <p:cNvPr id="27749" name="Freeform 101"/>
            <p:cNvSpPr>
              <a:spLocks/>
            </p:cNvSpPr>
            <p:nvPr/>
          </p:nvSpPr>
          <p:spPr bwMode="auto">
            <a:xfrm>
              <a:off x="431" y="663"/>
              <a:ext cx="1224" cy="1224"/>
            </a:xfrm>
            <a:custGeom>
              <a:avLst/>
              <a:gdLst/>
              <a:ahLst/>
              <a:cxnLst>
                <a:cxn ang="0">
                  <a:pos x="408" y="1224"/>
                </a:cxn>
                <a:cxn ang="0">
                  <a:pos x="408" y="408"/>
                </a:cxn>
                <a:cxn ang="0">
                  <a:pos x="0" y="408"/>
                </a:cxn>
                <a:cxn ang="0">
                  <a:pos x="816" y="408"/>
                </a:cxn>
                <a:cxn ang="0">
                  <a:pos x="816" y="0"/>
                </a:cxn>
                <a:cxn ang="0">
                  <a:pos x="816" y="816"/>
                </a:cxn>
                <a:cxn ang="0">
                  <a:pos x="408" y="816"/>
                </a:cxn>
                <a:cxn ang="0">
                  <a:pos x="1224" y="816"/>
                </a:cxn>
              </a:cxnLst>
              <a:rect l="0" t="0" r="r" b="b"/>
              <a:pathLst>
                <a:path w="1224" h="1224">
                  <a:moveTo>
                    <a:pt x="408" y="1224"/>
                  </a:moveTo>
                  <a:lnTo>
                    <a:pt x="408" y="408"/>
                  </a:lnTo>
                  <a:lnTo>
                    <a:pt x="0" y="408"/>
                  </a:lnTo>
                  <a:lnTo>
                    <a:pt x="816" y="408"/>
                  </a:lnTo>
                  <a:lnTo>
                    <a:pt x="816" y="0"/>
                  </a:lnTo>
                  <a:lnTo>
                    <a:pt x="816" y="816"/>
                  </a:lnTo>
                  <a:lnTo>
                    <a:pt x="408" y="816"/>
                  </a:lnTo>
                  <a:lnTo>
                    <a:pt x="1224" y="816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 dirty="0"/>
            </a:p>
          </p:txBody>
        </p:sp>
        <p:sp>
          <p:nvSpPr>
            <p:cNvPr id="27750" name="Text Box 102"/>
            <p:cNvSpPr txBox="1">
              <a:spLocks noChangeArrowheads="1"/>
            </p:cNvSpPr>
            <p:nvPr/>
          </p:nvSpPr>
          <p:spPr bwMode="auto">
            <a:xfrm>
              <a:off x="1429" y="1207"/>
              <a:ext cx="226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600" b="1" dirty="0"/>
                <a:t>с</a:t>
              </a:r>
            </a:p>
          </p:txBody>
        </p:sp>
        <p:sp>
          <p:nvSpPr>
            <p:cNvPr id="27751" name="Text Box 103"/>
            <p:cNvSpPr txBox="1">
              <a:spLocks noChangeArrowheads="1"/>
            </p:cNvSpPr>
            <p:nvPr/>
          </p:nvSpPr>
          <p:spPr bwMode="auto">
            <a:xfrm>
              <a:off x="1247" y="1615"/>
              <a:ext cx="226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600" b="1" dirty="0"/>
                <a:t>с</a:t>
              </a:r>
            </a:p>
          </p:txBody>
        </p:sp>
        <p:sp>
          <p:nvSpPr>
            <p:cNvPr id="27752" name="Text Box 104"/>
            <p:cNvSpPr txBox="1">
              <a:spLocks noChangeArrowheads="1"/>
            </p:cNvSpPr>
            <p:nvPr/>
          </p:nvSpPr>
          <p:spPr bwMode="auto">
            <a:xfrm>
              <a:off x="521" y="1479"/>
              <a:ext cx="226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600" b="1" dirty="0"/>
                <a:t>с</a:t>
              </a:r>
            </a:p>
          </p:txBody>
        </p:sp>
        <p:sp>
          <p:nvSpPr>
            <p:cNvPr id="27754" name="Text Box 106"/>
            <p:cNvSpPr txBox="1">
              <a:spLocks noChangeArrowheads="1"/>
            </p:cNvSpPr>
            <p:nvPr/>
          </p:nvSpPr>
          <p:spPr bwMode="auto">
            <a:xfrm>
              <a:off x="612" y="482"/>
              <a:ext cx="226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600" b="1" dirty="0"/>
                <a:t>а</a:t>
              </a:r>
            </a:p>
          </p:txBody>
        </p:sp>
        <p:sp>
          <p:nvSpPr>
            <p:cNvPr id="27755" name="Text Box 107"/>
            <p:cNvSpPr txBox="1">
              <a:spLocks noChangeArrowheads="1"/>
            </p:cNvSpPr>
            <p:nvPr/>
          </p:nvSpPr>
          <p:spPr bwMode="auto">
            <a:xfrm>
              <a:off x="1383" y="482"/>
              <a:ext cx="226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 dirty="0"/>
                <a:t>b</a:t>
              </a:r>
              <a:endParaRPr lang="ru-RU" sz="1600" b="1" dirty="0"/>
            </a:p>
          </p:txBody>
        </p:sp>
        <p:sp>
          <p:nvSpPr>
            <p:cNvPr id="27770" name="Text Box 122"/>
            <p:cNvSpPr txBox="1">
              <a:spLocks noChangeArrowheads="1"/>
            </p:cNvSpPr>
            <p:nvPr/>
          </p:nvSpPr>
          <p:spPr bwMode="auto">
            <a:xfrm>
              <a:off x="204" y="1344"/>
              <a:ext cx="226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600" b="1" dirty="0"/>
                <a:t>а</a:t>
              </a:r>
            </a:p>
          </p:txBody>
        </p:sp>
        <p:sp>
          <p:nvSpPr>
            <p:cNvPr id="27771" name="Text Box 123"/>
            <p:cNvSpPr txBox="1">
              <a:spLocks noChangeArrowheads="1"/>
            </p:cNvSpPr>
            <p:nvPr/>
          </p:nvSpPr>
          <p:spPr bwMode="auto">
            <a:xfrm>
              <a:off x="1655" y="890"/>
              <a:ext cx="226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600" b="1" dirty="0"/>
                <a:t>а</a:t>
              </a:r>
            </a:p>
          </p:txBody>
        </p:sp>
        <p:sp>
          <p:nvSpPr>
            <p:cNvPr id="27772" name="Text Box 124"/>
            <p:cNvSpPr txBox="1">
              <a:spLocks noChangeArrowheads="1"/>
            </p:cNvSpPr>
            <p:nvPr/>
          </p:nvSpPr>
          <p:spPr bwMode="auto">
            <a:xfrm>
              <a:off x="249" y="754"/>
              <a:ext cx="226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 dirty="0"/>
                <a:t>b</a:t>
              </a:r>
              <a:endParaRPr lang="ru-RU" sz="1600" b="1" dirty="0"/>
            </a:p>
          </p:txBody>
        </p:sp>
        <p:sp>
          <p:nvSpPr>
            <p:cNvPr id="27773" name="Text Box 125"/>
            <p:cNvSpPr txBox="1">
              <a:spLocks noChangeArrowheads="1"/>
            </p:cNvSpPr>
            <p:nvPr/>
          </p:nvSpPr>
          <p:spPr bwMode="auto">
            <a:xfrm>
              <a:off x="1655" y="1616"/>
              <a:ext cx="226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 dirty="0"/>
                <a:t>b</a:t>
              </a:r>
              <a:endParaRPr lang="ru-RU" sz="1600" b="1" dirty="0"/>
            </a:p>
          </p:txBody>
        </p:sp>
      </p:grpSp>
      <p:sp>
        <p:nvSpPr>
          <p:cNvPr id="27775" name="AutoShape 127" descr="Широкий диагональный 2"/>
          <p:cNvSpPr>
            <a:spLocks noChangeArrowheads="1"/>
          </p:cNvSpPr>
          <p:nvPr/>
        </p:nvSpPr>
        <p:spPr bwMode="auto">
          <a:xfrm rot="10800000">
            <a:off x="684213" y="1700213"/>
            <a:ext cx="647700" cy="1295400"/>
          </a:xfrm>
          <a:prstGeom prst="rtTriangle">
            <a:avLst/>
          </a:prstGeom>
          <a:pattFill prst="wdUpDiag">
            <a:fgClr>
              <a:schemeClr val="bg1"/>
            </a:fgClr>
            <a:bgClr>
              <a:srgbClr val="CCCC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27776" name="AutoShape 128" descr="Широкий диагональный 2"/>
          <p:cNvSpPr>
            <a:spLocks noChangeArrowheads="1"/>
          </p:cNvSpPr>
          <p:nvPr/>
        </p:nvSpPr>
        <p:spPr bwMode="auto">
          <a:xfrm rot="16200000">
            <a:off x="1008063" y="728663"/>
            <a:ext cx="647700" cy="1295400"/>
          </a:xfrm>
          <a:prstGeom prst="rtTriangle">
            <a:avLst/>
          </a:prstGeom>
          <a:pattFill prst="wdUpDiag">
            <a:fgClr>
              <a:schemeClr val="bg1"/>
            </a:fgClr>
            <a:bgClr>
              <a:srgbClr val="CCCC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27778" name="Freeform 130"/>
          <p:cNvSpPr>
            <a:spLocks/>
          </p:cNvSpPr>
          <p:nvPr/>
        </p:nvSpPr>
        <p:spPr bwMode="auto">
          <a:xfrm>
            <a:off x="1979613" y="1052513"/>
            <a:ext cx="647700" cy="647700"/>
          </a:xfrm>
          <a:custGeom>
            <a:avLst/>
            <a:gdLst/>
            <a:ahLst/>
            <a:cxnLst>
              <a:cxn ang="0">
                <a:pos x="0" y="408"/>
              </a:cxn>
              <a:cxn ang="0">
                <a:pos x="0" y="0"/>
              </a:cxn>
              <a:cxn ang="0">
                <a:pos x="408" y="0"/>
              </a:cxn>
              <a:cxn ang="0">
                <a:pos x="408" y="408"/>
              </a:cxn>
              <a:cxn ang="0">
                <a:pos x="0" y="408"/>
              </a:cxn>
            </a:cxnLst>
            <a:rect l="0" t="0" r="r" b="b"/>
            <a:pathLst>
              <a:path w="408" h="408">
                <a:moveTo>
                  <a:pt x="0" y="408"/>
                </a:moveTo>
                <a:lnTo>
                  <a:pt x="0" y="0"/>
                </a:lnTo>
                <a:lnTo>
                  <a:pt x="408" y="0"/>
                </a:lnTo>
                <a:lnTo>
                  <a:pt x="408" y="408"/>
                </a:lnTo>
                <a:lnTo>
                  <a:pt x="0" y="40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27779" name="Rectangle 131"/>
          <p:cNvSpPr>
            <a:spLocks noChangeArrowheads="1"/>
          </p:cNvSpPr>
          <p:nvPr/>
        </p:nvSpPr>
        <p:spPr bwMode="auto">
          <a:xfrm>
            <a:off x="2124075" y="1196975"/>
            <a:ext cx="4318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b²</a:t>
            </a:r>
          </a:p>
        </p:txBody>
      </p:sp>
      <p:sp>
        <p:nvSpPr>
          <p:cNvPr id="27781" name="Freeform 133"/>
          <p:cNvSpPr>
            <a:spLocks/>
          </p:cNvSpPr>
          <p:nvPr/>
        </p:nvSpPr>
        <p:spPr bwMode="auto">
          <a:xfrm>
            <a:off x="1331913" y="1700213"/>
            <a:ext cx="1295400" cy="12954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0" y="0"/>
              </a:cxn>
              <a:cxn ang="0">
                <a:pos x="816" y="0"/>
              </a:cxn>
              <a:cxn ang="0">
                <a:pos x="816" y="816"/>
              </a:cxn>
              <a:cxn ang="0">
                <a:pos x="0" y="816"/>
              </a:cxn>
            </a:cxnLst>
            <a:rect l="0" t="0" r="r" b="b"/>
            <a:pathLst>
              <a:path w="816" h="816">
                <a:moveTo>
                  <a:pt x="0" y="816"/>
                </a:moveTo>
                <a:lnTo>
                  <a:pt x="0" y="0"/>
                </a:lnTo>
                <a:lnTo>
                  <a:pt x="816" y="0"/>
                </a:lnTo>
                <a:lnTo>
                  <a:pt x="816" y="816"/>
                </a:lnTo>
                <a:lnTo>
                  <a:pt x="0" y="816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27782" name="Text Box 134"/>
          <p:cNvSpPr txBox="1">
            <a:spLocks noChangeArrowheads="1"/>
          </p:cNvSpPr>
          <p:nvPr/>
        </p:nvSpPr>
        <p:spPr bwMode="auto">
          <a:xfrm>
            <a:off x="1714480" y="2143116"/>
            <a:ext cx="5048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a²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"/>
                                        <p:tgtEl>
                                          <p:spTgt spid="27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"/>
                                        <p:tgtEl>
                                          <p:spTgt spid="27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"/>
                                        <p:tgtEl>
                                          <p:spTgt spid="27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75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7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5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775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775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7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775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775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7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775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7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7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775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77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7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36994E-6 L 0.07084 0.1889 " pathEditMode="relative" ptsTypes="AA">
                                      <p:cBhvr>
                                        <p:cTn id="61" dur="2000" fill="hold"/>
                                        <p:tgtEl>
                                          <p:spTgt spid="277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73988E-6 L 0.14167 -0.09434 " pathEditMode="relative" ptsTypes="AA">
                                      <p:cBhvr>
                                        <p:cTn id="64" dur="2000" fill="hold"/>
                                        <p:tgtEl>
                                          <p:spTgt spid="277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27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7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7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7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7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500"/>
                            </p:stCondLst>
                            <p:childTnLst>
                              <p:par>
                                <p:cTn id="8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7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7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7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30" grpId="0"/>
      <p:bldP spid="27765" grpId="0" animBg="1"/>
      <p:bldP spid="27766" grpId="0" animBg="1"/>
      <p:bldP spid="27767" grpId="0" animBg="1"/>
      <p:bldP spid="27775" grpId="0" animBg="1"/>
      <p:bldP spid="27775" grpId="1" animBg="1"/>
      <p:bldP spid="27776" grpId="0" animBg="1"/>
      <p:bldP spid="27776" grpId="1" animBg="1"/>
      <p:bldP spid="27778" grpId="0" animBg="1"/>
      <p:bldP spid="27779" grpId="0"/>
      <p:bldP spid="27781" grpId="0" animBg="1"/>
      <p:bldP spid="277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50825" y="404813"/>
            <a:ext cx="8713788" cy="52629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 i="1" dirty="0"/>
              <a:t>Аддитивные доказательства </a:t>
            </a:r>
            <a:endParaRPr lang="ru-RU" b="1" i="1" dirty="0" smtClean="0"/>
          </a:p>
          <a:p>
            <a:pPr algn="ctr"/>
            <a:r>
              <a:rPr lang="ru-RU" b="1" i="1" dirty="0" smtClean="0"/>
              <a:t>(</a:t>
            </a:r>
            <a:r>
              <a:rPr lang="ru-RU" b="1" i="1" dirty="0"/>
              <a:t>доказательства методом разложения).</a:t>
            </a:r>
            <a:endParaRPr lang="en-US" b="1" i="1" dirty="0"/>
          </a:p>
          <a:p>
            <a:endParaRPr lang="ru-RU" b="1" i="1" dirty="0"/>
          </a:p>
          <a:p>
            <a:r>
              <a:rPr lang="en-US" dirty="0"/>
              <a:t>     </a:t>
            </a:r>
            <a:r>
              <a:rPr lang="ru-RU" i="1" dirty="0">
                <a:latin typeface="Bookman Old Style" pitchFamily="18" charset="0"/>
              </a:rPr>
              <a:t>Существует целый ряд доказательств теоремы Пифагора, в которых квадраты, построенные на катетах и на гипотенузе, разрезаются так, что каждой части квадрата, построенного на гипотенузе, соответствует часть одного из квадратов, построенных на катетах. Во всех этих случаях для понимания доказательства достаточно одного взгляда на чертеж; рассуждение здесь может быть ограничено единственным словом: "Смотри!", как это делалось в сочинениях древних индусских математиков.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25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611188" y="260350"/>
            <a:ext cx="7848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i="1" dirty="0"/>
              <a:t>Доказательство  ан-Найризия</a:t>
            </a:r>
            <a:r>
              <a:rPr lang="ru-RU" dirty="0"/>
              <a:t>.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3857620" y="692150"/>
            <a:ext cx="4964118" cy="16312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i="1" dirty="0">
                <a:latin typeface="Bookman Old Style" pitchFamily="18" charset="0"/>
              </a:rPr>
              <a:t>    На рисунке  приведено доказательство теоремы Пифагора с помощью разбиения ан-Найризия – средневекового багдадского комментатора «Начал» Евклида. </a:t>
            </a:r>
          </a:p>
        </p:txBody>
      </p:sp>
      <p:sp>
        <p:nvSpPr>
          <p:cNvPr id="29796" name="Line 100"/>
          <p:cNvSpPr>
            <a:spLocks noChangeShapeType="1"/>
          </p:cNvSpPr>
          <p:nvPr/>
        </p:nvSpPr>
        <p:spPr bwMode="auto">
          <a:xfrm flipH="1" flipV="1">
            <a:off x="1116013" y="2565400"/>
            <a:ext cx="288925" cy="6477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29797" name="Line 101"/>
          <p:cNvSpPr>
            <a:spLocks noChangeShapeType="1"/>
          </p:cNvSpPr>
          <p:nvPr/>
        </p:nvSpPr>
        <p:spPr bwMode="auto">
          <a:xfrm flipH="1">
            <a:off x="1763713" y="4149725"/>
            <a:ext cx="1944687" cy="158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29798" name="Line 102"/>
          <p:cNvSpPr>
            <a:spLocks noChangeShapeType="1"/>
          </p:cNvSpPr>
          <p:nvPr/>
        </p:nvSpPr>
        <p:spPr bwMode="auto">
          <a:xfrm>
            <a:off x="3059113" y="2565400"/>
            <a:ext cx="1587" cy="15843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29799" name="Line 103"/>
          <p:cNvSpPr>
            <a:spLocks noChangeShapeType="1"/>
          </p:cNvSpPr>
          <p:nvPr/>
        </p:nvSpPr>
        <p:spPr bwMode="auto">
          <a:xfrm flipH="1">
            <a:off x="1403350" y="981075"/>
            <a:ext cx="1655763" cy="6477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29800" name="Line 104"/>
          <p:cNvSpPr>
            <a:spLocks noChangeShapeType="1"/>
          </p:cNvSpPr>
          <p:nvPr/>
        </p:nvSpPr>
        <p:spPr bwMode="auto">
          <a:xfrm>
            <a:off x="1403350" y="1628775"/>
            <a:ext cx="358775" cy="8636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29801" name="Line 105"/>
          <p:cNvSpPr>
            <a:spLocks noChangeShapeType="1"/>
          </p:cNvSpPr>
          <p:nvPr/>
        </p:nvSpPr>
        <p:spPr bwMode="auto">
          <a:xfrm>
            <a:off x="2051050" y="4149725"/>
            <a:ext cx="1588" cy="7207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29802" name="Line 106"/>
          <p:cNvSpPr>
            <a:spLocks noChangeShapeType="1"/>
          </p:cNvSpPr>
          <p:nvPr/>
        </p:nvSpPr>
        <p:spPr bwMode="auto">
          <a:xfrm>
            <a:off x="3059113" y="3500438"/>
            <a:ext cx="360362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29804" name="Text Box 108"/>
          <p:cNvSpPr txBox="1">
            <a:spLocks noChangeArrowheads="1"/>
          </p:cNvSpPr>
          <p:nvPr/>
        </p:nvSpPr>
        <p:spPr bwMode="auto">
          <a:xfrm>
            <a:off x="303213" y="5529263"/>
            <a:ext cx="1841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29805" name="Text Box 109"/>
          <p:cNvSpPr txBox="1">
            <a:spLocks noChangeArrowheads="1"/>
          </p:cNvSpPr>
          <p:nvPr/>
        </p:nvSpPr>
        <p:spPr bwMode="auto">
          <a:xfrm>
            <a:off x="303213" y="5168900"/>
            <a:ext cx="1841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29810" name="Text Box 114"/>
          <p:cNvSpPr txBox="1">
            <a:spLocks noChangeArrowheads="1"/>
          </p:cNvSpPr>
          <p:nvPr/>
        </p:nvSpPr>
        <p:spPr bwMode="auto">
          <a:xfrm>
            <a:off x="214312" y="5072074"/>
            <a:ext cx="8715406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dirty="0"/>
              <a:t>     </a:t>
            </a:r>
            <a:r>
              <a:rPr lang="ru-RU" sz="2000" i="1" dirty="0">
                <a:latin typeface="Bookman Old Style" pitchFamily="18" charset="0"/>
              </a:rPr>
              <a:t>Это разложение квадратов интересно тем, что его попарно равные  части   отображаются  друг на друга параллельным  переносом. </a:t>
            </a:r>
          </a:p>
        </p:txBody>
      </p:sp>
      <p:sp>
        <p:nvSpPr>
          <p:cNvPr id="29811" name="Text Box 115"/>
          <p:cNvSpPr txBox="1">
            <a:spLocks noChangeArrowheads="1"/>
          </p:cNvSpPr>
          <p:nvPr/>
        </p:nvSpPr>
        <p:spPr bwMode="auto">
          <a:xfrm>
            <a:off x="3975100" y="3225800"/>
            <a:ext cx="49180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29812" name="Text Box 116"/>
          <p:cNvSpPr txBox="1">
            <a:spLocks noChangeArrowheads="1"/>
          </p:cNvSpPr>
          <p:nvPr/>
        </p:nvSpPr>
        <p:spPr bwMode="auto">
          <a:xfrm>
            <a:off x="3929058" y="2357430"/>
            <a:ext cx="4929222" cy="28623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i="1" dirty="0">
                <a:latin typeface="Bookman Old Style" pitchFamily="18" charset="0"/>
              </a:rPr>
              <a:t>В этом разбиении квадрат, построенный на гипотенузе, разбит на 3 треугольника и 2 четырехугольника. Квадрат на  большем   катете   разбит  на  </a:t>
            </a:r>
            <a:r>
              <a:rPr lang="ru-RU" sz="2000" i="1" dirty="0" smtClean="0">
                <a:latin typeface="Bookman Old Style" pitchFamily="18" charset="0"/>
              </a:rPr>
              <a:t>2 треугольника и 1 четырехугольник, а квадрат на меньшем – на 1 треугольник и 1 четырехугольник. </a:t>
            </a:r>
          </a:p>
          <a:p>
            <a:endParaRPr lang="ru-RU" sz="2000" i="1" dirty="0">
              <a:latin typeface="Bookman Old Style" pitchFamily="18" charset="0"/>
            </a:endParaRPr>
          </a:p>
        </p:txBody>
      </p:sp>
      <p:grpSp>
        <p:nvGrpSpPr>
          <p:cNvPr id="29832" name="Group 136"/>
          <p:cNvGrpSpPr>
            <a:grpSpLocks/>
          </p:cNvGrpSpPr>
          <p:nvPr/>
        </p:nvGrpSpPr>
        <p:grpSpPr bwMode="auto">
          <a:xfrm>
            <a:off x="755650" y="981075"/>
            <a:ext cx="2952750" cy="3889375"/>
            <a:chOff x="2925" y="754"/>
            <a:chExt cx="1860" cy="2450"/>
          </a:xfrm>
        </p:grpSpPr>
        <p:sp>
          <p:nvSpPr>
            <p:cNvPr id="29754" name="Rectangle 58"/>
            <p:cNvSpPr>
              <a:spLocks noChangeArrowheads="1"/>
            </p:cNvSpPr>
            <p:nvPr/>
          </p:nvSpPr>
          <p:spPr bwMode="auto">
            <a:xfrm>
              <a:off x="2925" y="1752"/>
              <a:ext cx="409" cy="40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 dirty="0"/>
            </a:p>
          </p:txBody>
        </p:sp>
        <p:cxnSp>
          <p:nvCxnSpPr>
            <p:cNvPr id="29790" name="AutoShape 94"/>
            <p:cNvCxnSpPr>
              <a:cxnSpLocks noChangeShapeType="1"/>
            </p:cNvCxnSpPr>
            <p:nvPr/>
          </p:nvCxnSpPr>
          <p:spPr bwMode="auto">
            <a:xfrm flipV="1">
              <a:off x="3334" y="1752"/>
              <a:ext cx="1043" cy="40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9803" name="Freeform 107"/>
            <p:cNvSpPr>
              <a:spLocks/>
            </p:cNvSpPr>
            <p:nvPr/>
          </p:nvSpPr>
          <p:spPr bwMode="auto">
            <a:xfrm>
              <a:off x="3334" y="1752"/>
              <a:ext cx="1451" cy="1452"/>
            </a:xfrm>
            <a:custGeom>
              <a:avLst/>
              <a:gdLst/>
              <a:ahLst/>
              <a:cxnLst>
                <a:cxn ang="0">
                  <a:pos x="0" y="408"/>
                </a:cxn>
                <a:cxn ang="0">
                  <a:pos x="1043" y="0"/>
                </a:cxn>
                <a:cxn ang="0">
                  <a:pos x="1451" y="998"/>
                </a:cxn>
                <a:cxn ang="0">
                  <a:pos x="408" y="1452"/>
                </a:cxn>
                <a:cxn ang="0">
                  <a:pos x="0" y="408"/>
                </a:cxn>
              </a:cxnLst>
              <a:rect l="0" t="0" r="r" b="b"/>
              <a:pathLst>
                <a:path w="1451" h="1452">
                  <a:moveTo>
                    <a:pt x="0" y="408"/>
                  </a:moveTo>
                  <a:lnTo>
                    <a:pt x="1043" y="0"/>
                  </a:lnTo>
                  <a:lnTo>
                    <a:pt x="1451" y="998"/>
                  </a:lnTo>
                  <a:lnTo>
                    <a:pt x="408" y="1452"/>
                  </a:lnTo>
                  <a:lnTo>
                    <a:pt x="0" y="408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 dirty="0"/>
            </a:p>
          </p:txBody>
        </p:sp>
        <p:sp>
          <p:nvSpPr>
            <p:cNvPr id="29807" name="Text Box 111"/>
            <p:cNvSpPr txBox="1">
              <a:spLocks noChangeArrowheads="1"/>
            </p:cNvSpPr>
            <p:nvPr/>
          </p:nvSpPr>
          <p:spPr bwMode="auto">
            <a:xfrm>
              <a:off x="3697" y="1525"/>
              <a:ext cx="193" cy="212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600" b="1" dirty="0"/>
                <a:t>а</a:t>
              </a:r>
            </a:p>
          </p:txBody>
        </p:sp>
        <p:sp>
          <p:nvSpPr>
            <p:cNvPr id="29808" name="Text Box 112"/>
            <p:cNvSpPr txBox="1">
              <a:spLocks noChangeArrowheads="1"/>
            </p:cNvSpPr>
            <p:nvPr/>
          </p:nvSpPr>
          <p:spPr bwMode="auto">
            <a:xfrm>
              <a:off x="3152" y="1843"/>
              <a:ext cx="181" cy="212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 dirty="0"/>
                <a:t>b</a:t>
              </a:r>
              <a:endParaRPr lang="ru-RU" sz="1600" b="1" dirty="0"/>
            </a:p>
          </p:txBody>
        </p:sp>
        <p:sp>
          <p:nvSpPr>
            <p:cNvPr id="29809" name="Text Box 113"/>
            <p:cNvSpPr txBox="1">
              <a:spLocks noChangeArrowheads="1"/>
            </p:cNvSpPr>
            <p:nvPr/>
          </p:nvSpPr>
          <p:spPr bwMode="auto">
            <a:xfrm>
              <a:off x="3787" y="1933"/>
              <a:ext cx="194" cy="212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 dirty="0"/>
                <a:t>c</a:t>
              </a:r>
              <a:endParaRPr lang="ru-RU" sz="1600" b="1" dirty="0"/>
            </a:p>
          </p:txBody>
        </p:sp>
        <p:sp>
          <p:nvSpPr>
            <p:cNvPr id="29814" name="Freeform 118"/>
            <p:cNvSpPr>
              <a:spLocks/>
            </p:cNvSpPr>
            <p:nvPr/>
          </p:nvSpPr>
          <p:spPr bwMode="auto">
            <a:xfrm>
              <a:off x="3334" y="1752"/>
              <a:ext cx="1043" cy="40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43" y="0"/>
                </a:cxn>
                <a:cxn ang="0">
                  <a:pos x="0" y="408"/>
                </a:cxn>
                <a:cxn ang="0">
                  <a:pos x="0" y="0"/>
                </a:cxn>
              </a:cxnLst>
              <a:rect l="0" t="0" r="r" b="b"/>
              <a:pathLst>
                <a:path w="1043" h="408">
                  <a:moveTo>
                    <a:pt x="0" y="0"/>
                  </a:moveTo>
                  <a:lnTo>
                    <a:pt x="1043" y="0"/>
                  </a:lnTo>
                  <a:lnTo>
                    <a:pt x="0" y="4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 dirty="0"/>
            </a:p>
          </p:txBody>
        </p:sp>
        <p:sp>
          <p:nvSpPr>
            <p:cNvPr id="29816" name="Freeform 120"/>
            <p:cNvSpPr>
              <a:spLocks/>
            </p:cNvSpPr>
            <p:nvPr/>
          </p:nvSpPr>
          <p:spPr bwMode="auto">
            <a:xfrm>
              <a:off x="3334" y="754"/>
              <a:ext cx="1043" cy="998"/>
            </a:xfrm>
            <a:custGeom>
              <a:avLst/>
              <a:gdLst/>
              <a:ahLst/>
              <a:cxnLst>
                <a:cxn ang="0">
                  <a:pos x="0" y="998"/>
                </a:cxn>
                <a:cxn ang="0">
                  <a:pos x="0" y="0"/>
                </a:cxn>
                <a:cxn ang="0">
                  <a:pos x="1043" y="0"/>
                </a:cxn>
                <a:cxn ang="0">
                  <a:pos x="1043" y="998"/>
                </a:cxn>
                <a:cxn ang="0">
                  <a:pos x="0" y="998"/>
                </a:cxn>
              </a:cxnLst>
              <a:rect l="0" t="0" r="r" b="b"/>
              <a:pathLst>
                <a:path w="1043" h="998">
                  <a:moveTo>
                    <a:pt x="0" y="998"/>
                  </a:moveTo>
                  <a:lnTo>
                    <a:pt x="0" y="0"/>
                  </a:lnTo>
                  <a:lnTo>
                    <a:pt x="1043" y="0"/>
                  </a:lnTo>
                  <a:lnTo>
                    <a:pt x="1043" y="998"/>
                  </a:lnTo>
                  <a:cubicBezTo>
                    <a:pt x="695" y="998"/>
                    <a:pt x="348" y="998"/>
                    <a:pt x="0" y="998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 dirty="0"/>
            </a:p>
          </p:txBody>
        </p:sp>
      </p:grpSp>
      <p:sp>
        <p:nvSpPr>
          <p:cNvPr id="29824" name="Freeform 128"/>
          <p:cNvSpPr>
            <a:spLocks/>
          </p:cNvSpPr>
          <p:nvPr/>
        </p:nvSpPr>
        <p:spPr bwMode="auto">
          <a:xfrm>
            <a:off x="1403350" y="981075"/>
            <a:ext cx="1655763" cy="1584325"/>
          </a:xfrm>
          <a:custGeom>
            <a:avLst/>
            <a:gdLst/>
            <a:ahLst/>
            <a:cxnLst>
              <a:cxn ang="0">
                <a:pos x="1043" y="0"/>
              </a:cxn>
              <a:cxn ang="0">
                <a:pos x="1043" y="998"/>
              </a:cxn>
              <a:cxn ang="0">
                <a:pos x="226" y="998"/>
              </a:cxn>
              <a:cxn ang="0">
                <a:pos x="0" y="408"/>
              </a:cxn>
              <a:cxn ang="0">
                <a:pos x="1043" y="0"/>
              </a:cxn>
            </a:cxnLst>
            <a:rect l="0" t="0" r="r" b="b"/>
            <a:pathLst>
              <a:path w="1043" h="998">
                <a:moveTo>
                  <a:pt x="1043" y="0"/>
                </a:moveTo>
                <a:lnTo>
                  <a:pt x="1043" y="998"/>
                </a:lnTo>
                <a:lnTo>
                  <a:pt x="226" y="998"/>
                </a:lnTo>
                <a:lnTo>
                  <a:pt x="0" y="408"/>
                </a:lnTo>
                <a:lnTo>
                  <a:pt x="1043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29829" name="Freeform 133"/>
          <p:cNvSpPr>
            <a:spLocks/>
          </p:cNvSpPr>
          <p:nvPr/>
        </p:nvSpPr>
        <p:spPr bwMode="auto">
          <a:xfrm>
            <a:off x="1403350" y="1628775"/>
            <a:ext cx="373063" cy="9366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5" y="588"/>
              </a:cxn>
              <a:cxn ang="0">
                <a:pos x="0" y="590"/>
              </a:cxn>
              <a:cxn ang="0">
                <a:pos x="0" y="0"/>
              </a:cxn>
            </a:cxnLst>
            <a:rect l="0" t="0" r="r" b="b"/>
            <a:pathLst>
              <a:path w="235" h="590">
                <a:moveTo>
                  <a:pt x="0" y="0"/>
                </a:moveTo>
                <a:lnTo>
                  <a:pt x="235" y="588"/>
                </a:lnTo>
                <a:lnTo>
                  <a:pt x="0" y="590"/>
                </a:lnTo>
                <a:lnTo>
                  <a:pt x="0" y="0"/>
                </a:lnTo>
                <a:close/>
              </a:path>
            </a:pathLst>
          </a:custGeom>
          <a:solidFill>
            <a:srgbClr val="66FFFF"/>
          </a:solidFill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29830" name="AutoShape 134"/>
          <p:cNvSpPr>
            <a:spLocks noChangeArrowheads="1"/>
          </p:cNvSpPr>
          <p:nvPr/>
        </p:nvSpPr>
        <p:spPr bwMode="auto">
          <a:xfrm rot="5400000">
            <a:off x="1870869" y="513556"/>
            <a:ext cx="720725" cy="1655763"/>
          </a:xfrm>
          <a:prstGeom prst="rtTriangle">
            <a:avLst/>
          </a:prstGeom>
          <a:solidFill>
            <a:srgbClr val="CCCCFF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29833" name="Freeform 137"/>
          <p:cNvSpPr>
            <a:spLocks/>
          </p:cNvSpPr>
          <p:nvPr/>
        </p:nvSpPr>
        <p:spPr bwMode="auto">
          <a:xfrm>
            <a:off x="1116013" y="2565400"/>
            <a:ext cx="288925" cy="655638"/>
          </a:xfrm>
          <a:custGeom>
            <a:avLst/>
            <a:gdLst/>
            <a:ahLst/>
            <a:cxnLst>
              <a:cxn ang="0">
                <a:pos x="182" y="413"/>
              </a:cxn>
              <a:cxn ang="0">
                <a:pos x="181" y="0"/>
              </a:cxn>
              <a:cxn ang="0">
                <a:pos x="0" y="0"/>
              </a:cxn>
              <a:cxn ang="0">
                <a:pos x="165" y="413"/>
              </a:cxn>
              <a:cxn ang="0">
                <a:pos x="182" y="413"/>
              </a:cxn>
            </a:cxnLst>
            <a:rect l="0" t="0" r="r" b="b"/>
            <a:pathLst>
              <a:path w="182" h="413">
                <a:moveTo>
                  <a:pt x="182" y="413"/>
                </a:moveTo>
                <a:lnTo>
                  <a:pt x="181" y="0"/>
                </a:lnTo>
                <a:lnTo>
                  <a:pt x="0" y="0"/>
                </a:lnTo>
                <a:lnTo>
                  <a:pt x="165" y="413"/>
                </a:lnTo>
                <a:lnTo>
                  <a:pt x="182" y="413"/>
                </a:ln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29834" name="Freeform 138"/>
          <p:cNvSpPr>
            <a:spLocks/>
          </p:cNvSpPr>
          <p:nvPr/>
        </p:nvSpPr>
        <p:spPr bwMode="auto">
          <a:xfrm>
            <a:off x="755650" y="2565400"/>
            <a:ext cx="649288" cy="649288"/>
          </a:xfrm>
          <a:custGeom>
            <a:avLst/>
            <a:gdLst/>
            <a:ahLst/>
            <a:cxnLst>
              <a:cxn ang="0">
                <a:pos x="409" y="409"/>
              </a:cxn>
              <a:cxn ang="0">
                <a:pos x="0" y="409"/>
              </a:cxn>
              <a:cxn ang="0">
                <a:pos x="0" y="1"/>
              </a:cxn>
              <a:cxn ang="0">
                <a:pos x="243" y="0"/>
              </a:cxn>
              <a:cxn ang="0">
                <a:pos x="409" y="409"/>
              </a:cxn>
            </a:cxnLst>
            <a:rect l="0" t="0" r="r" b="b"/>
            <a:pathLst>
              <a:path w="409" h="409">
                <a:moveTo>
                  <a:pt x="409" y="409"/>
                </a:moveTo>
                <a:lnTo>
                  <a:pt x="0" y="409"/>
                </a:lnTo>
                <a:lnTo>
                  <a:pt x="0" y="1"/>
                </a:lnTo>
                <a:lnTo>
                  <a:pt x="243" y="0"/>
                </a:lnTo>
                <a:lnTo>
                  <a:pt x="409" y="409"/>
                </a:lnTo>
                <a:close/>
              </a:path>
            </a:pathLst>
          </a:custGeom>
          <a:solidFill>
            <a:srgbClr val="9999FF"/>
          </a:solidFill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75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98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675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9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175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9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675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9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175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9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675"/>
                            </p:stCondLst>
                            <p:childTnLst>
                              <p:par>
                                <p:cTn id="3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9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175"/>
                            </p:stCondLst>
                            <p:childTnLst>
                              <p:par>
                                <p:cTn id="4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29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675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9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9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9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9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9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9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98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9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9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36994E-6 L 0.07084 0.23075 " pathEditMode="relative" ptsTypes="AA">
                                      <p:cBhvr>
                                        <p:cTn id="79" dur="1000" fill="hold"/>
                                        <p:tgtEl>
                                          <p:spTgt spid="298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36994E-6 L 0.25191 0.13641 " pathEditMode="relative" ptsTypes="AA">
                                      <p:cBhvr>
                                        <p:cTn id="82" dur="1000" fill="hold"/>
                                        <p:tgtEl>
                                          <p:spTgt spid="298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45087E-6 L 0.07084 0.4615 " pathEditMode="relative" ptsTypes="AA">
                                      <p:cBhvr>
                                        <p:cTn id="85" dur="1000" fill="hold"/>
                                        <p:tgtEl>
                                          <p:spTgt spid="298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000"/>
                            </p:stCondLst>
                            <p:childTnLst>
                              <p:par>
                                <p:cTn id="8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90751E-6 L 0.18108 0.13619 " pathEditMode="relative" ptsTypes="AA">
                                      <p:cBhvr>
                                        <p:cTn id="88" dur="1000" fill="hold"/>
                                        <p:tgtEl>
                                          <p:spTgt spid="298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000"/>
                            </p:stCondLst>
                            <p:childTnLst>
                              <p:par>
                                <p:cTn id="9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-5.72254E-6 L 5.E-6 0.23074 " pathEditMode="relative" ptsTypes="AA">
                                      <p:cBhvr>
                                        <p:cTn id="91" dur="1000" fill="hold"/>
                                        <p:tgtEl>
                                          <p:spTgt spid="298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7" grpId="0"/>
      <p:bldP spid="29708" grpId="0"/>
      <p:bldP spid="29796" grpId="0" animBg="1"/>
      <p:bldP spid="29797" grpId="0" animBg="1"/>
      <p:bldP spid="29798" grpId="0" animBg="1"/>
      <p:bldP spid="29799" grpId="0" animBg="1"/>
      <p:bldP spid="29800" grpId="0" animBg="1"/>
      <p:bldP spid="29801" grpId="0" animBg="1"/>
      <p:bldP spid="29802" grpId="0" animBg="1"/>
      <p:bldP spid="29810" grpId="0"/>
      <p:bldP spid="29812" grpId="0"/>
      <p:bldP spid="29824" grpId="0" animBg="1"/>
      <p:bldP spid="29824" grpId="1" animBg="1"/>
      <p:bldP spid="29829" grpId="0" animBg="1"/>
      <p:bldP spid="29829" grpId="1" animBg="1"/>
      <p:bldP spid="29830" grpId="0" animBg="1"/>
      <p:bldP spid="29830" grpId="1" animBg="1"/>
      <p:bldP spid="29833" grpId="0" animBg="1"/>
      <p:bldP spid="29833" grpId="1" animBg="1"/>
      <p:bldP spid="29834" grpId="0" animBg="1"/>
      <p:bldP spid="2983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57224" y="285728"/>
            <a:ext cx="7543800" cy="460375"/>
          </a:xfrm>
        </p:spPr>
        <p:txBody>
          <a:bodyPr/>
          <a:lstStyle/>
          <a:p>
            <a:pPr algn="ctr"/>
            <a:r>
              <a:rPr lang="ru-RU" sz="2400" b="0" i="1" dirty="0">
                <a:solidFill>
                  <a:schemeClr val="tx2">
                    <a:lumMod val="50000"/>
                  </a:schemeClr>
                </a:solidFill>
              </a:rPr>
              <a:t>Доказательство Перигаля.</a:t>
            </a:r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 rot="5400000">
            <a:off x="2124075" y="2205038"/>
            <a:ext cx="720725" cy="1584325"/>
          </a:xfrm>
          <a:prstGeom prst="rtTriangle">
            <a:avLst/>
          </a:prstGeom>
          <a:solidFill>
            <a:srgbClr val="66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30785" name="Rectangle 65"/>
          <p:cNvSpPr>
            <a:spLocks noChangeArrowheads="1"/>
          </p:cNvSpPr>
          <p:nvPr/>
        </p:nvSpPr>
        <p:spPr bwMode="auto">
          <a:xfrm>
            <a:off x="971550" y="2636838"/>
            <a:ext cx="719138" cy="720725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30786" name="Freeform 66"/>
          <p:cNvSpPr>
            <a:spLocks/>
          </p:cNvSpPr>
          <p:nvPr/>
        </p:nvSpPr>
        <p:spPr bwMode="auto">
          <a:xfrm rot="16200000">
            <a:off x="1872456" y="1664494"/>
            <a:ext cx="792163" cy="1152525"/>
          </a:xfrm>
          <a:custGeom>
            <a:avLst/>
            <a:gdLst/>
            <a:ahLst/>
            <a:cxnLst>
              <a:cxn ang="0">
                <a:pos x="0" y="726"/>
              </a:cxn>
              <a:cxn ang="0">
                <a:pos x="0" y="0"/>
              </a:cxn>
              <a:cxn ang="0">
                <a:pos x="272" y="0"/>
              </a:cxn>
              <a:cxn ang="0">
                <a:pos x="499" y="499"/>
              </a:cxn>
              <a:cxn ang="0">
                <a:pos x="0" y="726"/>
              </a:cxn>
            </a:cxnLst>
            <a:rect l="0" t="0" r="r" b="b"/>
            <a:pathLst>
              <a:path w="499" h="726">
                <a:moveTo>
                  <a:pt x="0" y="726"/>
                </a:moveTo>
                <a:lnTo>
                  <a:pt x="0" y="0"/>
                </a:lnTo>
                <a:lnTo>
                  <a:pt x="272" y="0"/>
                </a:lnTo>
                <a:lnTo>
                  <a:pt x="499" y="499"/>
                </a:lnTo>
                <a:lnTo>
                  <a:pt x="0" y="726"/>
                </a:lnTo>
                <a:close/>
              </a:path>
            </a:pathLst>
          </a:custGeom>
          <a:solidFill>
            <a:srgbClr val="CCCCFF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30787" name="Freeform 67"/>
          <p:cNvSpPr>
            <a:spLocks/>
          </p:cNvSpPr>
          <p:nvPr/>
        </p:nvSpPr>
        <p:spPr bwMode="auto">
          <a:xfrm rot="10800000">
            <a:off x="2484438" y="1484313"/>
            <a:ext cx="792162" cy="1152525"/>
          </a:xfrm>
          <a:custGeom>
            <a:avLst/>
            <a:gdLst/>
            <a:ahLst/>
            <a:cxnLst>
              <a:cxn ang="0">
                <a:pos x="0" y="726"/>
              </a:cxn>
              <a:cxn ang="0">
                <a:pos x="0" y="0"/>
              </a:cxn>
              <a:cxn ang="0">
                <a:pos x="272" y="0"/>
              </a:cxn>
              <a:cxn ang="0">
                <a:pos x="499" y="499"/>
              </a:cxn>
              <a:cxn ang="0">
                <a:pos x="0" y="726"/>
              </a:cxn>
            </a:cxnLst>
            <a:rect l="0" t="0" r="r" b="b"/>
            <a:pathLst>
              <a:path w="499" h="726">
                <a:moveTo>
                  <a:pt x="0" y="726"/>
                </a:moveTo>
                <a:lnTo>
                  <a:pt x="0" y="0"/>
                </a:lnTo>
                <a:lnTo>
                  <a:pt x="272" y="0"/>
                </a:lnTo>
                <a:lnTo>
                  <a:pt x="499" y="499"/>
                </a:lnTo>
                <a:lnTo>
                  <a:pt x="0" y="726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30788" name="Freeform 68"/>
          <p:cNvSpPr>
            <a:spLocks/>
          </p:cNvSpPr>
          <p:nvPr/>
        </p:nvSpPr>
        <p:spPr bwMode="auto">
          <a:xfrm rot="5400000">
            <a:off x="2304257" y="872331"/>
            <a:ext cx="792162" cy="1152525"/>
          </a:xfrm>
          <a:custGeom>
            <a:avLst/>
            <a:gdLst/>
            <a:ahLst/>
            <a:cxnLst>
              <a:cxn ang="0">
                <a:pos x="0" y="726"/>
              </a:cxn>
              <a:cxn ang="0">
                <a:pos x="0" y="0"/>
              </a:cxn>
              <a:cxn ang="0">
                <a:pos x="272" y="0"/>
              </a:cxn>
              <a:cxn ang="0">
                <a:pos x="499" y="499"/>
              </a:cxn>
              <a:cxn ang="0">
                <a:pos x="0" y="726"/>
              </a:cxn>
            </a:cxnLst>
            <a:rect l="0" t="0" r="r" b="b"/>
            <a:pathLst>
              <a:path w="499" h="726">
                <a:moveTo>
                  <a:pt x="0" y="726"/>
                </a:moveTo>
                <a:lnTo>
                  <a:pt x="0" y="0"/>
                </a:lnTo>
                <a:lnTo>
                  <a:pt x="272" y="0"/>
                </a:lnTo>
                <a:lnTo>
                  <a:pt x="499" y="499"/>
                </a:lnTo>
                <a:lnTo>
                  <a:pt x="0" y="726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30789" name="Freeform 69"/>
          <p:cNvSpPr>
            <a:spLocks/>
          </p:cNvSpPr>
          <p:nvPr/>
        </p:nvSpPr>
        <p:spPr bwMode="auto">
          <a:xfrm>
            <a:off x="1692275" y="1052513"/>
            <a:ext cx="792163" cy="1152525"/>
          </a:xfrm>
          <a:custGeom>
            <a:avLst/>
            <a:gdLst/>
            <a:ahLst/>
            <a:cxnLst>
              <a:cxn ang="0">
                <a:pos x="0" y="726"/>
              </a:cxn>
              <a:cxn ang="0">
                <a:pos x="0" y="0"/>
              </a:cxn>
              <a:cxn ang="0">
                <a:pos x="272" y="0"/>
              </a:cxn>
              <a:cxn ang="0">
                <a:pos x="499" y="499"/>
              </a:cxn>
              <a:cxn ang="0">
                <a:pos x="0" y="726"/>
              </a:cxn>
            </a:cxnLst>
            <a:rect l="0" t="0" r="r" b="b"/>
            <a:pathLst>
              <a:path w="499" h="726">
                <a:moveTo>
                  <a:pt x="0" y="726"/>
                </a:moveTo>
                <a:lnTo>
                  <a:pt x="0" y="0"/>
                </a:lnTo>
                <a:lnTo>
                  <a:pt x="272" y="0"/>
                </a:lnTo>
                <a:lnTo>
                  <a:pt x="499" y="499"/>
                </a:lnTo>
                <a:lnTo>
                  <a:pt x="0" y="726"/>
                </a:lnTo>
                <a:close/>
              </a:path>
            </a:pathLst>
          </a:custGeom>
          <a:solidFill>
            <a:srgbClr val="66FFFF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30791" name="Freeform 71"/>
          <p:cNvSpPr>
            <a:spLocks/>
          </p:cNvSpPr>
          <p:nvPr/>
        </p:nvSpPr>
        <p:spPr bwMode="auto">
          <a:xfrm>
            <a:off x="971550" y="1052513"/>
            <a:ext cx="3024188" cy="3889375"/>
          </a:xfrm>
          <a:custGeom>
            <a:avLst/>
            <a:gdLst/>
            <a:ahLst/>
            <a:cxnLst>
              <a:cxn ang="0">
                <a:pos x="454" y="998"/>
              </a:cxn>
              <a:cxn ang="0">
                <a:pos x="454" y="0"/>
              </a:cxn>
              <a:cxn ang="0">
                <a:pos x="1452" y="0"/>
              </a:cxn>
              <a:cxn ang="0">
                <a:pos x="1452" y="998"/>
              </a:cxn>
              <a:cxn ang="0">
                <a:pos x="1905" y="1996"/>
              </a:cxn>
              <a:cxn ang="0">
                <a:pos x="907" y="2450"/>
              </a:cxn>
              <a:cxn ang="0">
                <a:pos x="454" y="1452"/>
              </a:cxn>
              <a:cxn ang="0">
                <a:pos x="0" y="1452"/>
              </a:cxn>
              <a:cxn ang="0">
                <a:pos x="0" y="998"/>
              </a:cxn>
              <a:cxn ang="0">
                <a:pos x="454" y="998"/>
              </a:cxn>
            </a:cxnLst>
            <a:rect l="0" t="0" r="r" b="b"/>
            <a:pathLst>
              <a:path w="1905" h="2450">
                <a:moveTo>
                  <a:pt x="454" y="998"/>
                </a:moveTo>
                <a:lnTo>
                  <a:pt x="454" y="0"/>
                </a:lnTo>
                <a:lnTo>
                  <a:pt x="1452" y="0"/>
                </a:lnTo>
                <a:lnTo>
                  <a:pt x="1452" y="998"/>
                </a:lnTo>
                <a:lnTo>
                  <a:pt x="1905" y="1996"/>
                </a:lnTo>
                <a:lnTo>
                  <a:pt x="907" y="2450"/>
                </a:lnTo>
                <a:lnTo>
                  <a:pt x="454" y="1452"/>
                </a:lnTo>
                <a:lnTo>
                  <a:pt x="0" y="1452"/>
                </a:lnTo>
                <a:lnTo>
                  <a:pt x="0" y="998"/>
                </a:lnTo>
                <a:lnTo>
                  <a:pt x="454" y="998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30792" name="Freeform 72"/>
          <p:cNvSpPr>
            <a:spLocks/>
          </p:cNvSpPr>
          <p:nvPr/>
        </p:nvSpPr>
        <p:spPr bwMode="auto">
          <a:xfrm>
            <a:off x="2051050" y="2997200"/>
            <a:ext cx="1584325" cy="1584325"/>
          </a:xfrm>
          <a:custGeom>
            <a:avLst/>
            <a:gdLst/>
            <a:ahLst/>
            <a:cxnLst>
              <a:cxn ang="0">
                <a:pos x="0" y="726"/>
              </a:cxn>
              <a:cxn ang="0">
                <a:pos x="726" y="726"/>
              </a:cxn>
              <a:cxn ang="0">
                <a:pos x="726" y="998"/>
              </a:cxn>
              <a:cxn ang="0">
                <a:pos x="726" y="272"/>
              </a:cxn>
              <a:cxn ang="0">
                <a:pos x="998" y="272"/>
              </a:cxn>
              <a:cxn ang="0">
                <a:pos x="273" y="272"/>
              </a:cxn>
              <a:cxn ang="0">
                <a:pos x="273" y="0"/>
              </a:cxn>
              <a:cxn ang="0">
                <a:pos x="273" y="726"/>
              </a:cxn>
            </a:cxnLst>
            <a:rect l="0" t="0" r="r" b="b"/>
            <a:pathLst>
              <a:path w="998" h="998">
                <a:moveTo>
                  <a:pt x="0" y="726"/>
                </a:moveTo>
                <a:lnTo>
                  <a:pt x="726" y="726"/>
                </a:lnTo>
                <a:lnTo>
                  <a:pt x="726" y="998"/>
                </a:lnTo>
                <a:lnTo>
                  <a:pt x="726" y="272"/>
                </a:lnTo>
                <a:lnTo>
                  <a:pt x="998" y="272"/>
                </a:lnTo>
                <a:lnTo>
                  <a:pt x="273" y="272"/>
                </a:lnTo>
                <a:lnTo>
                  <a:pt x="273" y="0"/>
                </a:lnTo>
                <a:lnTo>
                  <a:pt x="273" y="726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30795" name="Text Box 75"/>
          <p:cNvSpPr txBox="1">
            <a:spLocks noChangeArrowheads="1"/>
          </p:cNvSpPr>
          <p:nvPr/>
        </p:nvSpPr>
        <p:spPr bwMode="auto">
          <a:xfrm>
            <a:off x="4067175" y="920750"/>
            <a:ext cx="4826000" cy="28623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i="1" dirty="0">
                <a:latin typeface="Bookman Old Style" pitchFamily="18" charset="0"/>
              </a:rPr>
              <a:t>       В учебниках нередко встречается разложение, указанное на рисунке (так называемое "колесо с лопастями"). </a:t>
            </a:r>
          </a:p>
          <a:p>
            <a:r>
              <a:rPr lang="ru-RU" sz="2000" i="1" dirty="0">
                <a:latin typeface="Bookman Old Style" pitchFamily="18" charset="0"/>
              </a:rPr>
              <a:t>      Через центр квадрата, построенного на большем катете провели две прямые:</a:t>
            </a:r>
          </a:p>
          <a:p>
            <a:pPr algn="l"/>
            <a:r>
              <a:rPr lang="ru-RU" sz="2000" i="1" dirty="0">
                <a:latin typeface="Bookman Old Style" pitchFamily="18" charset="0"/>
              </a:rPr>
              <a:t>     перпендикулярную и</a:t>
            </a:r>
          </a:p>
          <a:p>
            <a:pPr algn="l"/>
            <a:r>
              <a:rPr lang="ru-RU" sz="2000" i="1" dirty="0">
                <a:latin typeface="Bookman Old Style" pitchFamily="18" charset="0"/>
              </a:rPr>
              <a:t>     параллельную гипотенузе. </a:t>
            </a:r>
          </a:p>
        </p:txBody>
      </p:sp>
      <p:sp>
        <p:nvSpPr>
          <p:cNvPr id="30799" name="Line 79"/>
          <p:cNvSpPr>
            <a:spLocks noChangeShapeType="1"/>
          </p:cNvSpPr>
          <p:nvPr/>
        </p:nvSpPr>
        <p:spPr bwMode="auto">
          <a:xfrm>
            <a:off x="2124075" y="1052513"/>
            <a:ext cx="719138" cy="15843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30800" name="Line 80"/>
          <p:cNvSpPr>
            <a:spLocks noChangeShapeType="1"/>
          </p:cNvSpPr>
          <p:nvPr/>
        </p:nvSpPr>
        <p:spPr bwMode="auto">
          <a:xfrm flipV="1">
            <a:off x="1692275" y="1484313"/>
            <a:ext cx="1584325" cy="7207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30801" name="Text Box 81"/>
          <p:cNvSpPr txBox="1">
            <a:spLocks noChangeArrowheads="1"/>
          </p:cNvSpPr>
          <p:nvPr/>
        </p:nvSpPr>
        <p:spPr bwMode="auto">
          <a:xfrm>
            <a:off x="250825" y="4868863"/>
            <a:ext cx="8640763" cy="144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dirty="0"/>
              <a:t>  </a:t>
            </a:r>
            <a:r>
              <a:rPr lang="ru-RU" sz="2000" i="1" dirty="0">
                <a:latin typeface="Bookman Old Style" pitchFamily="18" charset="0"/>
              </a:rPr>
              <a:t>В этом  разложении квадратов попарно равные четырехугольники так же могут быть отображены друг на друга параллельным переносом. </a:t>
            </a:r>
          </a:p>
          <a:p>
            <a:endParaRPr lang="ru-RU" dirty="0"/>
          </a:p>
        </p:txBody>
      </p:sp>
      <p:sp>
        <p:nvSpPr>
          <p:cNvPr id="30802" name="Text Box 82"/>
          <p:cNvSpPr txBox="1">
            <a:spLocks noChangeArrowheads="1"/>
          </p:cNvSpPr>
          <p:nvPr/>
        </p:nvSpPr>
        <p:spPr bwMode="auto">
          <a:xfrm>
            <a:off x="1403350" y="2781300"/>
            <a:ext cx="31273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dirty="0"/>
              <a:t>b</a:t>
            </a:r>
            <a:endParaRPr lang="ru-RU" sz="1600" b="1" dirty="0"/>
          </a:p>
        </p:txBody>
      </p:sp>
      <p:sp>
        <p:nvSpPr>
          <p:cNvPr id="30803" name="Text Box 83"/>
          <p:cNvSpPr txBox="1">
            <a:spLocks noChangeArrowheads="1"/>
          </p:cNvSpPr>
          <p:nvPr/>
        </p:nvSpPr>
        <p:spPr bwMode="auto">
          <a:xfrm>
            <a:off x="2124075" y="2349500"/>
            <a:ext cx="2889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 dirty="0"/>
              <a:t>а</a:t>
            </a:r>
          </a:p>
        </p:txBody>
      </p:sp>
      <p:sp>
        <p:nvSpPr>
          <p:cNvPr id="30804" name="Text Box 84"/>
          <p:cNvSpPr txBox="1">
            <a:spLocks noChangeArrowheads="1"/>
          </p:cNvSpPr>
          <p:nvPr/>
        </p:nvSpPr>
        <p:spPr bwMode="auto">
          <a:xfrm>
            <a:off x="2484438" y="2924175"/>
            <a:ext cx="2921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600" b="1" dirty="0"/>
              <a:t>с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60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100"/>
                                        <p:tgtEl>
                                          <p:spTgt spid="30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100"/>
                                        <p:tgtEl>
                                          <p:spTgt spid="30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00"/>
                                        <p:tgtEl>
                                          <p:spTgt spid="30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50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100"/>
                                        <p:tgtEl>
                                          <p:spTgt spid="30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100"/>
                                        <p:tgtEl>
                                          <p:spTgt spid="30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00"/>
                                        <p:tgtEl>
                                          <p:spTgt spid="30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7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0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0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0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0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0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0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0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08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0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0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5.54913E-6 L 0.16545 0.11538 " pathEditMode="relative" ptsTypes="AA">
                                      <p:cBhvr>
                                        <p:cTn id="85" dur="500" fill="hold"/>
                                        <p:tgtEl>
                                          <p:spTgt spid="307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6.35838E-7 L -0.08663 0.22034 " pathEditMode="relative" ptsTypes="AA">
                                      <p:cBhvr>
                                        <p:cTn id="88" dur="500" fill="hold"/>
                                        <p:tgtEl>
                                          <p:spTgt spid="307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6.53179E-6 L 0.08663 0.11538 " pathEditMode="relative" ptsTypes="AA">
                                      <p:cBhvr>
                                        <p:cTn id="91" dur="500" fill="hold"/>
                                        <p:tgtEl>
                                          <p:spTgt spid="307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"/>
                            </p:stCondLst>
                            <p:childTnLst>
                              <p:par>
                                <p:cTn id="9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9.36416E-6 L 0.16528 0.34612 " pathEditMode="relative" ptsTypes="AA">
                                      <p:cBhvr>
                                        <p:cTn id="94" dur="500" fill="hold"/>
                                        <p:tgtEl>
                                          <p:spTgt spid="307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74566E-6 L -0.00798 0.45109 " pathEditMode="relative" ptsTypes="AA">
                                      <p:cBhvr>
                                        <p:cTn id="97" dur="500" fill="hold"/>
                                        <p:tgtEl>
                                          <p:spTgt spid="307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85" grpId="0" animBg="1"/>
      <p:bldP spid="30785" grpId="1" animBg="1"/>
      <p:bldP spid="30786" grpId="0" animBg="1"/>
      <p:bldP spid="30786" grpId="1" animBg="1"/>
      <p:bldP spid="30787" grpId="0" animBg="1"/>
      <p:bldP spid="30787" grpId="1" animBg="1"/>
      <p:bldP spid="30788" grpId="0" animBg="1"/>
      <p:bldP spid="30788" grpId="1" animBg="1"/>
      <p:bldP spid="30789" grpId="0" animBg="1"/>
      <p:bldP spid="30789" grpId="1" animBg="1"/>
      <p:bldP spid="30792" grpId="0" animBg="1"/>
      <p:bldP spid="30799" grpId="0" animBg="1"/>
      <p:bldP spid="30799" grpId="1" animBg="1"/>
      <p:bldP spid="30800" grpId="0" animBg="1"/>
      <p:bldP spid="30800" grpId="1" animBg="1"/>
      <p:bldP spid="3080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4|10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1|6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3|5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1|3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2|10.3|4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2448</TotalTime>
  <Words>1235</Words>
  <Application>Microsoft Office PowerPoint</Application>
  <PresentationFormat>Экран (4:3)</PresentationFormat>
  <Paragraphs>185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Доказательство Перигаля.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RUSSIA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XP GAME 2007</dc:creator>
  <cp:lastModifiedBy>Admin</cp:lastModifiedBy>
  <cp:revision>51</cp:revision>
  <dcterms:created xsi:type="dcterms:W3CDTF">2009-01-14T13:44:14Z</dcterms:created>
  <dcterms:modified xsi:type="dcterms:W3CDTF">2011-01-12T16:18:00Z</dcterms:modified>
</cp:coreProperties>
</file>