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3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17" autoAdjust="0"/>
  </p:normalViewPr>
  <p:slideViewPr>
    <p:cSldViewPr>
      <p:cViewPr varScale="1">
        <p:scale>
          <a:sx n="63" d="100"/>
          <a:sy n="63" d="100"/>
        </p:scale>
        <p:origin x="-6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6D47E-5119-4EA3-B49F-B0208F3BEEA9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C521F-D042-4AD1-9BD4-D18D682C4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C521F-D042-4AD1-9BD4-D18D682C491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C521F-D042-4AD1-9BD4-D18D682C491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C99547E-4EE2-40BA-920E-EDBC18D8C6EB}" type="datetimeFigureOut">
              <a:rPr lang="ru-RU" smtClean="0"/>
              <a:pPr/>
              <a:t>26.08.2011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DC7C792-48D7-4F19-95EE-9DC458BFE3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ru.wikipedia.org/wiki/%D0%A4%D0%B0%D0%B9%D0%BB:Bedbugs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openxmlformats.org/officeDocument/2006/relationships/hyperlink" Target="http://www.nature-archive.ru/pic_global.php?n=067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ivanov-petrov.livejournal.com/1521656.html" TargetMode="External"/><Relationship Id="rId13" Type="http://schemas.openxmlformats.org/officeDocument/2006/relationships/hyperlink" Target="http://www.floranimal.ru/gallery_his.php?flid=2912" TargetMode="External"/><Relationship Id="rId18" Type="http://schemas.openxmlformats.org/officeDocument/2006/relationships/hyperlink" Target="http://macroid.ru/showcat.php?cat=524&amp;page=4" TargetMode="External"/><Relationship Id="rId3" Type="http://schemas.openxmlformats.org/officeDocument/2006/relationships/hyperlink" Target="http://www.agroatlas.ru/pests/Locusta_migratoria_ru.htm" TargetMode="External"/><Relationship Id="rId21" Type="http://schemas.openxmlformats.org/officeDocument/2006/relationships/hyperlink" Target="http://www.floranimal.ru/families/3086.html" TargetMode="External"/><Relationship Id="rId7" Type="http://schemas.openxmlformats.org/officeDocument/2006/relationships/hyperlink" Target="http://ins.barba.ru/bio.htm" TargetMode="External"/><Relationship Id="rId12" Type="http://schemas.openxmlformats.org/officeDocument/2006/relationships/hyperlink" Target="http://www.floranimal.ru/families/2912.html" TargetMode="External"/><Relationship Id="rId17" Type="http://schemas.openxmlformats.org/officeDocument/2006/relationships/hyperlink" Target="http://macroid.ru/showcat.php?cat=1758" TargetMode="External"/><Relationship Id="rId2" Type="http://schemas.openxmlformats.org/officeDocument/2006/relationships/hyperlink" Target="http://dic.academic.ru/dic.nsf/ruwiki/1270615" TargetMode="External"/><Relationship Id="rId16" Type="http://schemas.openxmlformats.org/officeDocument/2006/relationships/hyperlink" Target="http://ru.wikipedia.org/wiki/Heteroptera" TargetMode="External"/><Relationship Id="rId20" Type="http://schemas.openxmlformats.org/officeDocument/2006/relationships/hyperlink" Target="http://www.dacha-foto.ru/album/thumbnails.php?album=topn&amp;cat=0&amp;page=9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acro-photo.org/photo-gallery-macro.php?p=5" TargetMode="External"/><Relationship Id="rId11" Type="http://schemas.openxmlformats.org/officeDocument/2006/relationships/hyperlink" Target="http://agspsrv34.agric.wa.gov.au/ento/aphids/aphids6.htm" TargetMode="External"/><Relationship Id="rId5" Type="http://schemas.openxmlformats.org/officeDocument/2006/relationships/hyperlink" Target="http://crimea.fotopage.ru/insecta/orthoptera.htm" TargetMode="External"/><Relationship Id="rId15" Type="http://schemas.openxmlformats.org/officeDocument/2006/relationships/hyperlink" Target="http://malkin.at.ua/publ/ehto_polezno/bytovye_klopy/6-1-0-21" TargetMode="External"/><Relationship Id="rId10" Type="http://schemas.openxmlformats.org/officeDocument/2006/relationships/hyperlink" Target="http://www.forum.homecitrus.ru/index.php?showtopic=9121&amp;st=0&amp;p=29697&amp;" TargetMode="External"/><Relationship Id="rId19" Type="http://schemas.openxmlformats.org/officeDocument/2006/relationships/hyperlink" Target="http://www.ya-fermer.ru/content/obyknovennyi-sveklovichnyi-dolgonosik?page=7" TargetMode="External"/><Relationship Id="rId4" Type="http://schemas.openxmlformats.org/officeDocument/2006/relationships/hyperlink" Target="http://fotki.yandex.ru/users/kurajik/view/154187/" TargetMode="External"/><Relationship Id="rId9" Type="http://schemas.openxmlformats.org/officeDocument/2006/relationships/hyperlink" Target="http://otvetin.ru/animalrasten/15558-kak-borotsya-s-kapustnoj-tlej.html" TargetMode="External"/><Relationship Id="rId14" Type="http://schemas.openxmlformats.org/officeDocument/2006/relationships/hyperlink" Target="http://www.floranimal.ru/pages/animal/k/2927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forest.geoman.ru/forest/item/f00/s01/e0001824/index.shtml" TargetMode="External"/><Relationship Id="rId13" Type="http://schemas.openxmlformats.org/officeDocument/2006/relationships/hyperlink" Target="http://www.animalika.ru/publ/tip_chlenistonogie/klass_nasekomye/fenomenalnyj_rost/33-1-0-139" TargetMode="External"/><Relationship Id="rId18" Type="http://schemas.openxmlformats.org/officeDocument/2006/relationships/hyperlink" Target="http://www.domik-dacha.ru/skrytno.html" TargetMode="External"/><Relationship Id="rId3" Type="http://schemas.openxmlformats.org/officeDocument/2006/relationships/hyperlink" Target="http://www.landscape.ru/pest/melolontha/" TargetMode="External"/><Relationship Id="rId21" Type="http://schemas.openxmlformats.org/officeDocument/2006/relationships/hyperlink" Target="http://www.kalitva.ru/140629-tolkovanie-terminov-o-ovody.html" TargetMode="External"/><Relationship Id="rId7" Type="http://schemas.openxmlformats.org/officeDocument/2006/relationships/hyperlink" Target="http://www.usefulgarden.ru/plodojorka.html" TargetMode="External"/><Relationship Id="rId12" Type="http://schemas.openxmlformats.org/officeDocument/2006/relationships/hyperlink" Target="http://sungaya.narod.ru/hete/las/den_pin.htm" TargetMode="External"/><Relationship Id="rId17" Type="http://schemas.openxmlformats.org/officeDocument/2006/relationships/hyperlink" Target="http://www.mosecos.ru/index.php?option=com_content&amp;view=article&amp;id=326&amp;Itemid=379" TargetMode="External"/><Relationship Id="rId2" Type="http://schemas.openxmlformats.org/officeDocument/2006/relationships/hyperlink" Target="http://www.floranimal.ru/pages/animal/d/3103.html" TargetMode="External"/><Relationship Id="rId16" Type="http://schemas.openxmlformats.org/officeDocument/2006/relationships/hyperlink" Target="http://insects.botgard.uran.ru/rogohvbolhv.htm" TargetMode="External"/><Relationship Id="rId20" Type="http://schemas.openxmlformats.org/officeDocument/2006/relationships/hyperlink" Target="http://www.photokonkurs.com/pakor/tains/tajn012.ht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vgsa.ru/agroland/quest/34/?print=y" TargetMode="External"/><Relationship Id="rId11" Type="http://schemas.openxmlformats.org/officeDocument/2006/relationships/hyperlink" Target="http://www.cdfa.ca.gov/phpps/GypsyMoth/" TargetMode="External"/><Relationship Id="rId5" Type="http://schemas.openxmlformats.org/officeDocument/2006/relationships/hyperlink" Target="http://sungaya.narod.ru/rhop/pie/Pie_bra.htm" TargetMode="External"/><Relationship Id="rId15" Type="http://schemas.openxmlformats.org/officeDocument/2006/relationships/hyperlink" Target="http://forest.geoman.ru/forest/item/f00/s03/e0003001/index.shtml" TargetMode="External"/><Relationship Id="rId10" Type="http://schemas.openxmlformats.org/officeDocument/2006/relationships/hyperlink" Target="http://www.photosight.ru/photos/1771/" TargetMode="External"/><Relationship Id="rId19" Type="http://schemas.openxmlformats.org/officeDocument/2006/relationships/hyperlink" Target="http://www.nature-archive.ru/insects/slepen.php" TargetMode="External"/><Relationship Id="rId4" Type="http://schemas.openxmlformats.org/officeDocument/2006/relationships/hyperlink" Target="http://forest.geoman.ru/forest/item/f00/s01/e0001569/index.shtml" TargetMode="External"/><Relationship Id="rId9" Type="http://schemas.openxmlformats.org/officeDocument/2006/relationships/hyperlink" Target="http://www.gardensafari.net/dutch/overige_macro.htm" TargetMode="External"/><Relationship Id="rId14" Type="http://schemas.openxmlformats.org/officeDocument/2006/relationships/hyperlink" Target="http://lj.rossia.org/users/ivanov_petrov/740609.html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Aphaniptera" TargetMode="External"/><Relationship Id="rId13" Type="http://schemas.openxmlformats.org/officeDocument/2006/relationships/hyperlink" Target="http://allforpets.com.ua/forum/viewtopic.php?f=30&amp;t=614" TargetMode="External"/><Relationship Id="rId3" Type="http://schemas.openxmlformats.org/officeDocument/2006/relationships/hyperlink" Target="http://ru.wikipedia.org/wiki/Musca_domestica" TargetMode="External"/><Relationship Id="rId7" Type="http://schemas.openxmlformats.org/officeDocument/2006/relationships/hyperlink" Target="http://ukusili.ru/?page_id=300" TargetMode="External"/><Relationship Id="rId12" Type="http://schemas.openxmlformats.org/officeDocument/2006/relationships/hyperlink" Target="http://www.dezprof.ru/unichtozhenie-bloch/blog.html" TargetMode="External"/><Relationship Id="rId2" Type="http://schemas.openxmlformats.org/officeDocument/2006/relationships/hyperlink" Target="http://ru.wikipedia.org/wiki/Culicida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floranimal.ru/pages/animal/v/2890.html" TargetMode="External"/><Relationship Id="rId11" Type="http://schemas.openxmlformats.org/officeDocument/2006/relationships/hyperlink" Target="http://www.oooparadis.ru/wiki_word_Bloha.html" TargetMode="External"/><Relationship Id="rId5" Type="http://schemas.openxmlformats.org/officeDocument/2006/relationships/hyperlink" Target="http://www.floranimal.ru/pages/animal/t/2815.html" TargetMode="External"/><Relationship Id="rId10" Type="http://schemas.openxmlformats.org/officeDocument/2006/relationships/hyperlink" Target="http://www.floranimal.ru/pages/animal/m/4909.html" TargetMode="External"/><Relationship Id="rId4" Type="http://schemas.openxmlformats.org/officeDocument/2006/relationships/hyperlink" Target="http://www.floranimal.ru/pages/animal/t/2816.html" TargetMode="External"/><Relationship Id="rId9" Type="http://schemas.openxmlformats.org/officeDocument/2006/relationships/hyperlink" Target="http://www.floranimal.ru/orders/2734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4357694"/>
            <a:ext cx="7772400" cy="1975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Насекомые-вредители культурных растений и переносчики заболеваний человека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428604"/>
            <a:ext cx="7772400" cy="142876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МОУ «Средняя общеобразовательная школа №92 с углубленным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изучением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отдельных предметов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биологии: Степанова Наталья Викторовна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Кемерово, 2011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Клопы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14422"/>
            <a:ext cx="664373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Клоп вредная черепашка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Повреждает хлебные злаки, прокалывая хоботком не созревшие зерна и высасывая содержимое. При этом они выделяют слюну, растворяющую  белки и разрушающую клейковину. В результате зерно сморщивается, теряет в весе; понижается его всхожесть. Мука, изготовленная из такого зерна, непригодна для хлебопечения. 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357298"/>
            <a:ext cx="557216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Клоп постельный – кровососущий паразит</a:t>
            </a:r>
            <a:endParaRPr lang="ru-RU" dirty="0"/>
          </a:p>
        </p:txBody>
      </p:sp>
      <p:pic>
        <p:nvPicPr>
          <p:cNvPr id="5" name="Содержимое 4" descr="http://malkin.at.ua/graphic/klo_2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5992"/>
            <a:ext cx="4249738" cy="312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malkin.at.ua/graphic/klo_3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285992"/>
            <a:ext cx="4059266" cy="31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Постельный клоп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ведет ночной образ жизни; днем он прячется под обоями, под плинтусами, в щелях полов и потолков, в складках матрацев, в мебели и в других укромных местах. </a:t>
            </a:r>
            <a:endParaRPr lang="ru-RU" sz="2400" dirty="0"/>
          </a:p>
        </p:txBody>
      </p:sp>
      <p:pic>
        <p:nvPicPr>
          <p:cNvPr id="10" name="Содержимое 9" descr="http://malkin.at.ua/graphic/klo_4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643050"/>
            <a:ext cx="557216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Постельные клопы и их кладка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http://upload.wikimedia.org/wikipedia/commons/thumb/4/47/Bedbugs.jpg/250px-Bedbugs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571612"/>
            <a:ext cx="671517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Укусы постельных клопов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692948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Жуки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Свекловичный долгоносик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714348" y="1500174"/>
            <a:ext cx="2514600" cy="4572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Вредят жуки и личинки. Жуки объедают вилочку, перекусывают стебелек, оставляя пенек, что приводит к гибели растений и изреженности посевов сахарной свеклы.</a:t>
            </a:r>
            <a:endParaRPr lang="ru-RU" sz="2400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735023"/>
            <a:ext cx="5486400" cy="397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Свекловичный долгоносик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2800" dirty="0" smtClean="0"/>
              <a:t>На более развитых растениях объедают листовые пластинки. Личинки повреждают корни. </a:t>
            </a:r>
          </a:p>
          <a:p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6637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Колорадский жук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571612"/>
            <a:ext cx="5057796" cy="493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7772400" cy="914400"/>
          </a:xfrm>
        </p:spPr>
        <p:txBody>
          <a:bodyPr/>
          <a:lstStyle/>
          <a:p>
            <a:pPr algn="ctr"/>
            <a:r>
              <a:rPr lang="ru-RU" dirty="0" smtClean="0"/>
              <a:t>Долгоносик-цветоед яблоневый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Личинки питаются завязями яблонь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Взрослые жуки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23580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928934"/>
            <a:ext cx="3929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Прямокрылые</a:t>
            </a:r>
            <a:endParaRPr lang="ru-RU" dirty="0"/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71612"/>
            <a:ext cx="7019547" cy="47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Майский жук – вредитель леса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85926"/>
            <a:ext cx="29527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857496"/>
            <a:ext cx="300039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357694"/>
            <a:ext cx="28098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Жуки-короеды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428736"/>
            <a:ext cx="535785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7008370" cy="407759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 гусениц бабочек хорошо развитые челюсти, и существа эти очень прожорливы. Пищей им может служить практически всё съедобное, что встречается в природе: листья, древесина, побеги, корни, плоды и семена растений, воск, волосы животных.</a:t>
            </a:r>
            <a:endParaRPr lang="ru-RU" sz="32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Бабочки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Капустная белянка</a:t>
            </a: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Повреждает капусту, репу, редис и брюкву. Гусеницы (желто-зеленого цвета) повреждают в основном листья культур, объедая их, начиная с края.</a:t>
            </a:r>
            <a:endParaRPr lang="ru-RU" sz="1600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214554"/>
            <a:ext cx="364333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Grp="1"/>
          </p:cNvPicPr>
          <p:nvPr>
            <p:ph type="pic" idx="1"/>
          </p:nvPr>
        </p:nvPicPr>
        <p:blipFill>
          <a:blip r:embed="rId3"/>
          <a:srcRect t="14686" b="14686"/>
          <a:stretch>
            <a:fillRect/>
          </a:stretch>
        </p:blipFill>
        <p:spPr bwMode="auto">
          <a:xfrm>
            <a:off x="4929190" y="3571876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Яблонная плодожорка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Небольшая серая бабочка, в размахе крыльев до 18мм. Повреждает гусеница желто-белого или розоватого цвета с коричневой головой, плоды яблони, реже – груши. Гусеницы появляются после цветения и вгрызаются в мякоть плодов. Проникнув в семенную камеру, выедают часть семян. В результате поврежденные плоды теряют товарную ценность и не пригодны к хранению. В отдельные годы с засушливым летом плодожорка уничтожает до50-60% урожая.</a:t>
            </a:r>
            <a:endParaRPr lang="ru-RU" dirty="0"/>
          </a:p>
        </p:txBody>
      </p:sp>
      <p:pic>
        <p:nvPicPr>
          <p:cNvPr id="5" name="Рисунок 4" descr="http://www.vgsa.ru/agroland/quest/images/apple4.jpg"/>
          <p:cNvPicPr>
            <a:picLocks noGrp="1"/>
          </p:cNvPicPr>
          <p:nvPr>
            <p:ph type="pic" idx="1"/>
          </p:nvPr>
        </p:nvPicPr>
        <p:blipFill>
          <a:blip r:embed="rId2"/>
          <a:srcRect t="21074" b="21074"/>
          <a:stretch>
            <a:fillRect/>
          </a:stretch>
        </p:blipFill>
        <p:spPr bwMode="auto">
          <a:xfrm>
            <a:off x="642910" y="2143117"/>
            <a:ext cx="4071966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vgsa.ru/agroland/quest/images/apple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143248"/>
            <a:ext cx="3786194" cy="341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Непарный шелкопряд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повреждает свыше 300 видов растений, особенно дуб, берёзу, плодовые, тополь, иву, черешню, черёмуху, лиственницу, нанося большой вред лесам и садам. </a:t>
            </a:r>
            <a:endParaRPr lang="ru-RU" sz="1600" dirty="0"/>
          </a:p>
        </p:txBody>
      </p:sp>
      <p:pic>
        <p:nvPicPr>
          <p:cNvPr id="14" name="Рисунок 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428868"/>
            <a:ext cx="414340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428868"/>
            <a:ext cx="3733808" cy="404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Кладка непарного шелкопряда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792961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Сосновый шелкопряд</a:t>
            </a: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В некоторых местах после нападения массы гусениц шелкопряда на сосны эти деревья полностью лишаются хвои и погибают.</a:t>
            </a:r>
            <a:endParaRPr lang="ru-RU" sz="1600" dirty="0"/>
          </a:p>
        </p:txBody>
      </p:sp>
      <p:pic>
        <p:nvPicPr>
          <p:cNvPr id="9" name="Рисунок 8"/>
          <p:cNvPicPr>
            <a:picLocks noGrp="1"/>
          </p:cNvPicPr>
          <p:nvPr>
            <p:ph type="pic" idx="1"/>
          </p:nvPr>
        </p:nvPicPr>
        <p:blipFill>
          <a:blip r:embed="rId2"/>
          <a:srcRect t="14686" b="14686"/>
          <a:stretch>
            <a:fillRect/>
          </a:stretch>
        </p:blipFill>
        <p:spPr bwMode="auto">
          <a:xfrm>
            <a:off x="714348" y="2214554"/>
            <a:ext cx="450059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857628"/>
            <a:ext cx="345281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Платяная моль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Гусеницы платяной моли портят изделия из шерсти.</a:t>
            </a:r>
            <a:endParaRPr lang="ru-RU" sz="2000" dirty="0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7623" b="7623"/>
          <a:stretch>
            <a:fillRect/>
          </a:stretch>
        </p:blipFill>
        <p:spPr bwMode="auto">
          <a:xfrm>
            <a:off x="1071538" y="2214554"/>
            <a:ext cx="685804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6651180" cy="1934452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/>
              <a:t>Личинки некоторых пилильщиков являются вредителями деревьев и кустарников.</a:t>
            </a:r>
            <a:endParaRPr lang="ru-RU" sz="32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Перепончатокрылые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Азиатская перелетная саранча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671754" cy="4565668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Настоящее бедствие для сельского хозяйства. Общий вес стаи саранчи может достигать 50 тысяч тонн, причем в ней порой содержится до двух миллиардов насекомых, которые закрывают солнце. </a:t>
            </a:r>
          </a:p>
          <a:p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643050"/>
            <a:ext cx="57150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Личинки хвойных пилильщиков</a:t>
            </a: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/>
              <a:t>Нередко полностью объедают хвою деревьев.</a:t>
            </a:r>
            <a:endParaRPr lang="ru-RU" sz="1800" dirty="0"/>
          </a:p>
        </p:txBody>
      </p:sp>
      <p:pic>
        <p:nvPicPr>
          <p:cNvPr id="7" name="Рисунок 6"/>
          <p:cNvPicPr>
            <a:picLocks noGrp="1"/>
          </p:cNvPicPr>
          <p:nvPr>
            <p:ph type="pic" idx="1"/>
          </p:nvPr>
        </p:nvPicPr>
        <p:blipFill>
          <a:blip r:embed="rId2"/>
          <a:srcRect t="15000" b="15000"/>
          <a:stretch>
            <a:fillRect/>
          </a:stretch>
        </p:blipFill>
        <p:spPr bwMode="auto">
          <a:xfrm>
            <a:off x="785786" y="2143116"/>
            <a:ext cx="7847306" cy="446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Личинки рогохвостов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Питаются древесиной, повреждая деревья.</a:t>
            </a:r>
            <a:endParaRPr lang="ru-RU" sz="1800" dirty="0"/>
          </a:p>
        </p:txBody>
      </p:sp>
      <p:pic>
        <p:nvPicPr>
          <p:cNvPr id="7" name="Рисунок 6" descr="http://insects.botgard.uran.ru/urocerus04.jpg"/>
          <p:cNvPicPr>
            <a:picLocks noGrp="1"/>
          </p:cNvPicPr>
          <p:nvPr>
            <p:ph type="pic" idx="1"/>
          </p:nvPr>
        </p:nvPicPr>
        <p:blipFill>
          <a:blip r:embed="rId2"/>
          <a:srcRect t="31166" b="31166"/>
          <a:stretch>
            <a:fillRect/>
          </a:stretch>
        </p:blipFill>
        <p:spPr bwMode="auto">
          <a:xfrm>
            <a:off x="642910" y="2714620"/>
            <a:ext cx="37862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786058"/>
            <a:ext cx="400052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 flipH="1">
            <a:off x="642910" y="1351672"/>
            <a:ext cx="63992" cy="7706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Двукрылые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Капустная муха</a:t>
            </a: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00872" cy="707220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Личинки </a:t>
            </a:r>
            <a:r>
              <a:rPr lang="ru-RU" dirty="0" err="1" smtClean="0"/>
              <a:t>вбуравливаются</a:t>
            </a:r>
            <a:r>
              <a:rPr lang="ru-RU" dirty="0" smtClean="0"/>
              <a:t> в листья растения и поедают их изнутри. Пострадавшие растения отстают в росте, в жару увядают, приобретают фиолетовый оттенок и погибают.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1" y="3357562"/>
            <a:ext cx="39290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Вредитель сада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3116"/>
            <a:ext cx="41434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Слепни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 smtClean="0"/>
              <a:t>Питаются кровью. Своими укусами мучают домашний скот и вызывают потерю в массе, снижают удои молока.</a:t>
            </a:r>
            <a:endParaRPr lang="ru-RU" sz="16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4429132"/>
            <a:ext cx="345281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Grp="1"/>
          </p:cNvPicPr>
          <p:nvPr>
            <p:ph type="pic" idx="1"/>
          </p:nvPr>
        </p:nvPicPr>
        <p:blipFill>
          <a:blip r:embed="rId3"/>
          <a:srcRect t="5939" b="5939"/>
          <a:stretch>
            <a:fillRect/>
          </a:stretch>
        </p:blipFill>
        <p:spPr bwMode="auto">
          <a:xfrm>
            <a:off x="1142976" y="4429132"/>
            <a:ext cx="3500462" cy="224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Слепень">
            <a:hlinkClick r:id="rId4" tgtFrame="&quot;_blank&quot;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2000240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Оводы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 smtClean="0"/>
              <a:t>Личинки оводов, которые развиваются под кожей млекопитающих, вызывают воспаление.</a:t>
            </a:r>
            <a:endParaRPr lang="ru-RU" sz="16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071678"/>
            <a:ext cx="4071966" cy="294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Grp="1"/>
          </p:cNvPicPr>
          <p:nvPr>
            <p:ph type="pic" idx="1"/>
          </p:nvPr>
        </p:nvPicPr>
        <p:blipFill>
          <a:blip r:embed="rId3"/>
          <a:srcRect t="10210" b="10210"/>
          <a:stretch>
            <a:fillRect/>
          </a:stretch>
        </p:blipFill>
        <p:spPr bwMode="auto">
          <a:xfrm>
            <a:off x="4500562" y="3714752"/>
            <a:ext cx="43599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Комары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 smtClean="0"/>
              <a:t>Способны передавать такие опасные заболевания, как малярия, желтая лихорадка, денге, комариные энцефалиты.</a:t>
            </a:r>
            <a:endParaRPr lang="ru-RU" sz="1600" dirty="0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14368" b="14368"/>
          <a:stretch>
            <a:fillRect/>
          </a:stretch>
        </p:blipFill>
        <p:spPr bwMode="auto">
          <a:xfrm>
            <a:off x="714348" y="2143116"/>
            <a:ext cx="8061620" cy="439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Комнатные мухи</a:t>
            </a:r>
            <a:endParaRPr lang="ru-RU" sz="4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dirty="0" smtClean="0"/>
              <a:t>Переносят яйца аскарид, различных микробов, в том числе возбудителей таких опасных болезней, как дизентерия и брюшной тиф.</a:t>
            </a:r>
            <a:endParaRPr lang="ru-RU" sz="1600" dirty="0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7557" b="7557"/>
          <a:stretch>
            <a:fillRect/>
          </a:stretch>
        </p:blipFill>
        <p:spPr bwMode="auto">
          <a:xfrm>
            <a:off x="714348" y="2143116"/>
            <a:ext cx="8074734" cy="442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Комнатная муха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Лижуще-сосущий ротовой аппарат, фасеточные глаза.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Личинка</a:t>
            </a:r>
            <a:endParaRPr lang="ru-RU" dirty="0"/>
          </a:p>
        </p:txBody>
      </p:sp>
      <p:pic>
        <p:nvPicPr>
          <p:cNvPr id="11" name="Содержимое 10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8935"/>
            <a:ext cx="4040188" cy="298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1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928934"/>
            <a:ext cx="4070379" cy="299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Муха осенняя жигалка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886068" cy="4572000"/>
          </a:xfrm>
        </p:spPr>
        <p:txBody>
          <a:bodyPr>
            <a:noAutofit/>
          </a:bodyPr>
          <a:lstStyle/>
          <a:p>
            <a:r>
              <a:rPr lang="ru-RU" sz="2200" dirty="0" smtClean="0"/>
              <a:t>Самки и самцы питаются кровью, нападая преимущественно на животных, но иногда и на человека. Является переносчиком возбудителей сибирской язвы, сепсиса, туляремии, трипаносомозов и др. заболеваний.</a:t>
            </a:r>
            <a:endParaRPr lang="ru-RU" sz="22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714488"/>
            <a:ext cx="371477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2000240"/>
            <a:ext cx="2814630" cy="40068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день стая может пролететь до 40 километров, не оставляя после себя никакой растительности.</a:t>
            </a:r>
            <a:endParaRPr lang="ru-RU" sz="2800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857364"/>
            <a:ext cx="4972081" cy="397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Муха </a:t>
            </a:r>
            <a:r>
              <a:rPr lang="ru-RU" sz="4000" dirty="0" err="1" smtClean="0"/>
              <a:t>це-це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0034" y="1214422"/>
            <a:ext cx="4143404" cy="5357850"/>
          </a:xfrm>
        </p:spPr>
        <p:txBody>
          <a:bodyPr>
            <a:noAutofit/>
          </a:bodyPr>
          <a:lstStyle/>
          <a:p>
            <a:r>
              <a:rPr lang="ru-RU" sz="2200" dirty="0" smtClean="0"/>
              <a:t>Печальную известность приобрела эта кровососущая муха, переносящая особый вид трипаносом — возбудителей «сонной болезни», распространенной в Африке. Трипаносомы постоянно встречаются в крови антилоп, которым не приносят вреда. Напившись крови такой антилопы муха </a:t>
            </a:r>
            <a:r>
              <a:rPr lang="ru-RU" sz="2200" dirty="0" err="1" smtClean="0"/>
              <a:t>це-це</a:t>
            </a:r>
            <a:r>
              <a:rPr lang="ru-RU" sz="2200" dirty="0" smtClean="0"/>
              <a:t> нередко затем кусает человека, передавая ему трипаносом. Болезнь выражается в глубоком истощении и обычно заканчивается смертью. </a:t>
            </a:r>
          </a:p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071678"/>
            <a:ext cx="414340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Тараканы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Таракан черный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Таракан рыжий (прусак)</a:t>
            </a:r>
            <a:endParaRPr lang="ru-RU" dirty="0"/>
          </a:p>
        </p:txBody>
      </p:sp>
      <p:pic>
        <p:nvPicPr>
          <p:cNvPr id="13" name="Содержимое 12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496"/>
            <a:ext cx="39290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3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496"/>
            <a:ext cx="3944938" cy="29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Тараканы</a:t>
            </a:r>
            <a:endParaRPr lang="ru-RU" sz="40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671754" cy="4572000"/>
          </a:xfrm>
        </p:spPr>
        <p:txBody>
          <a:bodyPr>
            <a:noAutofit/>
          </a:bodyPr>
          <a:lstStyle/>
          <a:p>
            <a:r>
              <a:rPr lang="ru-RU" sz="2200" dirty="0" smtClean="0"/>
              <a:t>Загрязняют и портят своими  экскрементами продукты питания. Могут переносить различные болезнетворные микроорганизмы и яйца глистов. Выделения тараканов часто вызывают аллергию у людей.</a:t>
            </a:r>
            <a:endParaRPr lang="ru-RU" sz="2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024343"/>
            <a:ext cx="5486400" cy="339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Вши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243126" cy="457200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Питаются кровью человека. Являются переносчиками сыпного и возвратного тифа.</a:t>
            </a:r>
            <a:endParaRPr lang="ru-RU" sz="22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357298"/>
            <a:ext cx="500066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Блохи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Бескрылые насекомые длиной  до 5 мм. Сплющенное с боков тело приспособлено к обитанию в шерсти зверей и в перьях птиц.  Задние ноги прыгательные. Ротовой аппарат колюще-сосущий. </a:t>
            </a:r>
            <a:endParaRPr lang="ru-RU" sz="22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500174"/>
            <a:ext cx="4891117" cy="458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Блохи питаются кровью и могут передавать человеку таких возбудителей болезней, как чума, туляремия, сыпной тиф.</a:t>
            </a:r>
            <a:endParaRPr lang="ru-RU" sz="2400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928934"/>
            <a:ext cx="4500594" cy="354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785926"/>
            <a:ext cx="442912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Червеобразные личинки блох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3386134" cy="4779982"/>
          </a:xfrm>
        </p:spPr>
        <p:txBody>
          <a:bodyPr>
            <a:noAutofit/>
          </a:bodyPr>
          <a:lstStyle/>
          <a:p>
            <a:r>
              <a:rPr lang="ru-RU" sz="2200" dirty="0" smtClean="0"/>
              <a:t>Живут в норах грызунов, во влажной пыли и мусоре человеческого жилья. Личинка питается различными разлагающимися остатками, а у многих видов нуждается, кроме того, в питании остатками </a:t>
            </a:r>
            <a:r>
              <a:rPr lang="ru-RU" sz="2200" dirty="0" err="1" smtClean="0"/>
              <a:t>непереваренной</a:t>
            </a:r>
            <a:r>
              <a:rPr lang="ru-RU" sz="2200" dirty="0" smtClean="0"/>
              <a:t> крови, содержащейся в испражнениях взрослых блох. </a:t>
            </a:r>
            <a:endParaRPr lang="ru-RU" sz="22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500174"/>
            <a:ext cx="4447792" cy="477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2976" y="2786058"/>
            <a:ext cx="4929222" cy="2428892"/>
          </a:xfrm>
        </p:spPr>
        <p:txBody>
          <a:bodyPr>
            <a:normAutofit/>
          </a:bodyPr>
          <a:lstStyle/>
          <a:p>
            <a:pPr marL="512064" indent="-457200">
              <a:buAutoNum type="arabicParenR"/>
            </a:pPr>
            <a:r>
              <a:rPr lang="ru-RU" sz="2800" dirty="0" smtClean="0"/>
              <a:t>Физические </a:t>
            </a:r>
          </a:p>
          <a:p>
            <a:pPr marL="512064" indent="-457200">
              <a:buAutoNum type="arabicParenR"/>
            </a:pPr>
            <a:r>
              <a:rPr lang="ru-RU" sz="2800" dirty="0" smtClean="0"/>
              <a:t>Химические</a:t>
            </a:r>
          </a:p>
          <a:p>
            <a:pPr marL="512064" indent="-457200">
              <a:buAutoNum type="arabicParenR"/>
            </a:pPr>
            <a:r>
              <a:rPr lang="ru-RU" sz="2800" dirty="0" smtClean="0"/>
              <a:t>Агротехнические</a:t>
            </a:r>
          </a:p>
          <a:p>
            <a:pPr marL="512064" indent="-457200">
              <a:buAutoNum type="arabicParenR"/>
            </a:pPr>
            <a:r>
              <a:rPr lang="ru-RU" sz="2800" dirty="0" smtClean="0"/>
              <a:t>Биологические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1416738"/>
          </a:xfrm>
        </p:spPr>
        <p:txBody>
          <a:bodyPr/>
          <a:lstStyle/>
          <a:p>
            <a:pPr algn="ctr"/>
            <a:r>
              <a:rPr lang="ru-RU" sz="4000" dirty="0" smtClean="0"/>
              <a:t>Методы борьбы с насекомыми-вредителями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Установите соответствие:</a:t>
            </a:r>
            <a:endParaRPr lang="ru-RU" sz="4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00034" y="1435100"/>
            <a:ext cx="2700366" cy="4572000"/>
          </a:xfrm>
        </p:spPr>
        <p:txBody>
          <a:bodyPr>
            <a:normAutofit fontScale="92500" lnSpcReduction="20000"/>
          </a:bodyPr>
          <a:lstStyle/>
          <a:p>
            <a:r>
              <a:rPr lang="ru-RU" sz="2200" i="1" u="sng" dirty="0" smtClean="0"/>
              <a:t>Переносчики болезней:</a:t>
            </a:r>
          </a:p>
          <a:p>
            <a:r>
              <a:rPr lang="ru-RU" sz="2200" dirty="0" smtClean="0"/>
              <a:t>А – Мухи.</a:t>
            </a:r>
          </a:p>
          <a:p>
            <a:r>
              <a:rPr lang="ru-RU" sz="2200" dirty="0" smtClean="0"/>
              <a:t>Б – Комары малярийные. </a:t>
            </a:r>
          </a:p>
          <a:p>
            <a:r>
              <a:rPr lang="ru-RU" sz="2200" i="1" u="sng" dirty="0" smtClean="0"/>
              <a:t>Паразиты:</a:t>
            </a:r>
          </a:p>
          <a:p>
            <a:r>
              <a:rPr lang="ru-RU" sz="2200" dirty="0" smtClean="0"/>
              <a:t>В – Слепни.</a:t>
            </a:r>
          </a:p>
          <a:p>
            <a:r>
              <a:rPr lang="ru-RU" sz="2200" dirty="0" smtClean="0"/>
              <a:t>Г – Оводы. </a:t>
            </a:r>
          </a:p>
          <a:p>
            <a:r>
              <a:rPr lang="ru-RU" sz="2200" dirty="0" smtClean="0"/>
              <a:t>Д – Вши. </a:t>
            </a:r>
          </a:p>
          <a:p>
            <a:r>
              <a:rPr lang="ru-RU" sz="2200" i="1" u="sng" dirty="0" smtClean="0"/>
              <a:t>Биологические помощники человека: </a:t>
            </a:r>
          </a:p>
          <a:p>
            <a:r>
              <a:rPr lang="ru-RU" sz="2200" dirty="0" smtClean="0"/>
              <a:t>Е – Божьи коровки.</a:t>
            </a:r>
          </a:p>
          <a:p>
            <a:r>
              <a:rPr lang="ru-RU" sz="2200" dirty="0" smtClean="0"/>
              <a:t>Ж – Жужелицы. </a:t>
            </a:r>
          </a:p>
          <a:p>
            <a:r>
              <a:rPr lang="ru-RU" sz="2200" dirty="0" smtClean="0"/>
              <a:t>З – Муравьи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214678" y="1285860"/>
            <a:ext cx="5700722" cy="5429288"/>
          </a:xfrm>
        </p:spPr>
        <p:txBody>
          <a:bodyPr>
            <a:noAutofit/>
          </a:bodyPr>
          <a:lstStyle/>
          <a:p>
            <a:pPr marL="582930" indent="-514350">
              <a:buAutoNum type="arabicPeriod"/>
            </a:pPr>
            <a:r>
              <a:rPr lang="ru-RU" sz="1600" dirty="0" smtClean="0"/>
              <a:t>Кровососущие насекомые, живущие на коже птиц, млекопитающих, человека.</a:t>
            </a:r>
          </a:p>
          <a:p>
            <a:pPr marL="582930" indent="-514350">
              <a:buAutoNum type="arabicPeriod"/>
            </a:pPr>
            <a:r>
              <a:rPr lang="ru-RU" sz="1600" dirty="0" smtClean="0"/>
              <a:t>Мухи, личинки которых наносят вред различным копытным животным.</a:t>
            </a:r>
          </a:p>
          <a:p>
            <a:pPr marL="582930" indent="-514350">
              <a:buAutoNum type="arabicPeriod"/>
            </a:pPr>
            <a:r>
              <a:rPr lang="ru-RU" sz="1600" dirty="0" smtClean="0"/>
              <a:t>Пестро окрашенные небольшие жуки с полукруглым телом, уничтожающие в большом количестве тлей.</a:t>
            </a:r>
          </a:p>
          <a:p>
            <a:pPr marL="582930" indent="-514350">
              <a:buAutoNum type="arabicPeriod"/>
            </a:pPr>
            <a:r>
              <a:rPr lang="ru-RU" sz="1600" dirty="0" smtClean="0"/>
              <a:t>Общественные перепончатокрылые насекомые, истребляющие вредителей леса.</a:t>
            </a:r>
          </a:p>
          <a:p>
            <a:pPr marL="582930" indent="-514350">
              <a:buAutoNum type="arabicPeriod"/>
            </a:pPr>
            <a:r>
              <a:rPr lang="ru-RU" sz="1600" dirty="0" smtClean="0"/>
              <a:t>Кровососущие двукрылые насекомые, личинки которых развиваются в воде.</a:t>
            </a:r>
          </a:p>
          <a:p>
            <a:pPr marL="582930" indent="-514350">
              <a:buAutoNum type="arabicPeriod"/>
            </a:pPr>
            <a:r>
              <a:rPr lang="ru-RU" sz="1600" dirty="0" smtClean="0"/>
              <a:t>Приносит вред человеку, т.к. переносит на лапках возбудителей опасных болезней.</a:t>
            </a:r>
          </a:p>
          <a:p>
            <a:pPr marL="582930" indent="-514350">
              <a:buAutoNum type="arabicPeriod"/>
            </a:pPr>
            <a:r>
              <a:rPr lang="ru-RU" sz="1600" dirty="0" smtClean="0"/>
              <a:t>Семейство насекомых отряда двукрылых. Хоботок колюще-лижущий,  легко прокалывает кожу позвоночных. Укусы болезненны, личинки развиваются в воде, почве. Хищники.</a:t>
            </a:r>
          </a:p>
          <a:p>
            <a:pPr marL="582930" indent="-514350">
              <a:buAutoNum type="arabicPeriod"/>
            </a:pPr>
            <a:r>
              <a:rPr lang="ru-RU" sz="1600" dirty="0" smtClean="0"/>
              <a:t>Тело продолговатое, усики нитевидные, ноги длинные, </a:t>
            </a:r>
            <a:r>
              <a:rPr lang="ru-RU" sz="1600" dirty="0" err="1" smtClean="0"/>
              <a:t>бегательного</a:t>
            </a:r>
            <a:r>
              <a:rPr lang="ru-RU" sz="1600" dirty="0" smtClean="0"/>
              <a:t> типа. Уничтожают огромное количество вредных беспозвоночных.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151378" cy="5363476"/>
          </a:xfrm>
        </p:spPr>
        <p:txBody>
          <a:bodyPr>
            <a:normAutofit fontScale="70000" lnSpcReduction="20000"/>
          </a:bodyPr>
          <a:lstStyle/>
          <a:p>
            <a:r>
              <a:rPr lang="ru-RU" u="sng" dirty="0" smtClean="0">
                <a:hlinkClick r:id="rId2"/>
              </a:rPr>
              <a:t>http://dic.academic.ru/dic.nsf/ruwiki/1270615</a:t>
            </a:r>
            <a:endParaRPr lang="ru-RU" dirty="0" smtClean="0"/>
          </a:p>
          <a:p>
            <a:r>
              <a:rPr lang="ru-RU" u="sng" dirty="0" smtClean="0">
                <a:hlinkClick r:id="rId3"/>
              </a:rPr>
              <a:t>http://www.agroatlas.ru/pests/Locusta_migratoria_ru.htm</a:t>
            </a:r>
            <a:r>
              <a:rPr lang="ru-RU" dirty="0" smtClean="0"/>
              <a:t> </a:t>
            </a:r>
          </a:p>
          <a:p>
            <a:r>
              <a:rPr lang="ru-RU" u="sng" dirty="0" smtClean="0">
                <a:hlinkClick r:id="rId4"/>
              </a:rPr>
              <a:t>http://fotki.yandex.ru/users/kurajik/view/154187/</a:t>
            </a:r>
            <a:endParaRPr lang="ru-RU" dirty="0" smtClean="0"/>
          </a:p>
          <a:p>
            <a:r>
              <a:rPr lang="ru-RU" u="sng" dirty="0" smtClean="0">
                <a:hlinkClick r:id="rId5"/>
              </a:rPr>
              <a:t>http://crimea.fotopage.ru/insecta/orthoptera.htm</a:t>
            </a:r>
            <a:endParaRPr lang="ru-RU" dirty="0" smtClean="0"/>
          </a:p>
          <a:p>
            <a:r>
              <a:rPr lang="ru-RU" u="sng" dirty="0" smtClean="0">
                <a:hlinkClick r:id="rId6"/>
              </a:rPr>
              <a:t>http://www.macro-photo.org/photo-gallery-macro.php?p=5</a:t>
            </a:r>
            <a:endParaRPr lang="ru-RU" dirty="0" smtClean="0"/>
          </a:p>
          <a:p>
            <a:r>
              <a:rPr lang="ru-RU" u="sng" dirty="0" smtClean="0">
                <a:hlinkClick r:id="rId7"/>
              </a:rPr>
              <a:t>http://ins.barba.ru/bio.htm</a:t>
            </a:r>
            <a:endParaRPr lang="ru-RU" dirty="0" smtClean="0"/>
          </a:p>
          <a:p>
            <a:r>
              <a:rPr lang="ru-RU" u="sng" dirty="0" smtClean="0">
                <a:hlinkClick r:id="rId8"/>
              </a:rPr>
              <a:t>http://ivanov-petrov.livejournal.com/1521656.html</a:t>
            </a:r>
            <a:endParaRPr lang="ru-RU" dirty="0" smtClean="0"/>
          </a:p>
          <a:p>
            <a:r>
              <a:rPr lang="ru-RU" u="sng" dirty="0" smtClean="0">
                <a:hlinkClick r:id="rId9"/>
              </a:rPr>
              <a:t>http://otvetin.ru/animalrasten/15558-kak-borotsya-s-kapustnoj-tlej.html</a:t>
            </a:r>
            <a:endParaRPr lang="ru-RU" dirty="0" smtClean="0"/>
          </a:p>
          <a:p>
            <a:r>
              <a:rPr lang="ru-RU" u="sng" dirty="0" smtClean="0">
                <a:hlinkClick r:id="rId10"/>
              </a:rPr>
              <a:t>http://www.forum.homecitrus.ru/index.php?showtopic=9121&amp;st=0&amp;p=29697</a:t>
            </a:r>
            <a:endParaRPr lang="ru-RU" dirty="0" smtClean="0"/>
          </a:p>
          <a:p>
            <a:r>
              <a:rPr lang="ru-RU" u="sng" dirty="0" smtClean="0">
                <a:hlinkClick r:id="rId11"/>
              </a:rPr>
              <a:t>http://agspsrv34.agric.wa.gov.au/ento/aphids/aphids6.htm</a:t>
            </a:r>
            <a:endParaRPr lang="ru-RU" dirty="0" smtClean="0"/>
          </a:p>
          <a:p>
            <a:r>
              <a:rPr lang="ru-RU" u="sng" dirty="0" smtClean="0">
                <a:hlinkClick r:id="rId12"/>
              </a:rPr>
              <a:t>http://www.floranimal.ru/families/2912.html</a:t>
            </a:r>
            <a:endParaRPr lang="ru-RU" dirty="0" smtClean="0"/>
          </a:p>
          <a:p>
            <a:r>
              <a:rPr lang="ru-RU" u="sng" dirty="0" smtClean="0">
                <a:hlinkClick r:id="rId13"/>
              </a:rPr>
              <a:t>http://www.floranimal.ru/gallery_his.php?flid=2912</a:t>
            </a:r>
            <a:endParaRPr lang="ru-RU" dirty="0" smtClean="0"/>
          </a:p>
          <a:p>
            <a:r>
              <a:rPr lang="ru-RU" u="sng" dirty="0" smtClean="0">
                <a:hlinkClick r:id="rId14"/>
              </a:rPr>
              <a:t>http://www.floranimal.ru/pages/animal/k/2927.html</a:t>
            </a:r>
            <a:endParaRPr lang="ru-RU" dirty="0" smtClean="0"/>
          </a:p>
          <a:p>
            <a:r>
              <a:rPr lang="ru-RU" u="sng" dirty="0" smtClean="0">
                <a:hlinkClick r:id="rId15"/>
              </a:rPr>
              <a:t>http://malkin.at.ua/publ/ehto_polezno/bytovye_klopy/6-1-0-21</a:t>
            </a:r>
            <a:endParaRPr lang="ru-RU" dirty="0" smtClean="0"/>
          </a:p>
          <a:p>
            <a:r>
              <a:rPr lang="ru-RU" u="sng" dirty="0" smtClean="0">
                <a:hlinkClick r:id="rId16"/>
              </a:rPr>
              <a:t>http://ru.wikipedia.org/wiki/Heteroptera</a:t>
            </a:r>
            <a:r>
              <a:rPr lang="ru-RU" dirty="0" smtClean="0"/>
              <a:t> </a:t>
            </a:r>
          </a:p>
          <a:p>
            <a:r>
              <a:rPr lang="ru-RU" u="sng" dirty="0" smtClean="0">
                <a:hlinkClick r:id="rId17"/>
              </a:rPr>
              <a:t>http://macroid.ru/showcat.php?cat=1758</a:t>
            </a:r>
            <a:endParaRPr lang="ru-RU" dirty="0" smtClean="0"/>
          </a:p>
          <a:p>
            <a:r>
              <a:rPr lang="ru-RU" u="sng" dirty="0" smtClean="0">
                <a:hlinkClick r:id="rId18"/>
              </a:rPr>
              <a:t>http://macroid.ru/showcat.php?cat=524&amp;page=4</a:t>
            </a:r>
            <a:endParaRPr lang="ru-RU" dirty="0" smtClean="0"/>
          </a:p>
          <a:p>
            <a:r>
              <a:rPr lang="ru-RU" u="sng" dirty="0" smtClean="0">
                <a:hlinkClick r:id="rId19"/>
              </a:rPr>
              <a:t>http://www.ya-fermer.ru/content/obyknovennyi-sveklovichnyi-dolgonosik?page=7</a:t>
            </a:r>
            <a:endParaRPr lang="ru-RU" dirty="0" smtClean="0"/>
          </a:p>
          <a:p>
            <a:r>
              <a:rPr lang="ru-RU" u="sng" dirty="0" smtClean="0">
                <a:hlinkClick r:id="rId20"/>
              </a:rPr>
              <a:t>http://www.dacha-foto.ru/album/thumbnails.php?album=topn&amp;cat=0&amp;page=9</a:t>
            </a:r>
            <a:endParaRPr lang="ru-RU" dirty="0" smtClean="0"/>
          </a:p>
          <a:p>
            <a:r>
              <a:rPr lang="ru-RU" u="sng" dirty="0" smtClean="0">
                <a:hlinkClick r:id="rId21"/>
              </a:rPr>
              <a:t>http://www.floranimal.ru/families/3086.html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Источники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Азиатская саранча обладает </a:t>
            </a:r>
            <a:r>
              <a:rPr lang="ru-RU" b="1" dirty="0" err="1" smtClean="0"/>
              <a:t>немеренным</a:t>
            </a:r>
            <a:r>
              <a:rPr lang="ru-RU" b="1" dirty="0" smtClean="0"/>
              <a:t> аппетитом</a:t>
            </a: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685800" y="1714488"/>
            <a:ext cx="2514600" cy="4292612"/>
          </a:xfrm>
        </p:spPr>
        <p:txBody>
          <a:bodyPr/>
          <a:lstStyle/>
          <a:p>
            <a:r>
              <a:rPr lang="ru-RU" sz="2200" dirty="0" smtClean="0"/>
              <a:t>одно насекомое съедает до 250-300 г зелёной массы. Личинки саранчи объедают всё растение целиком, а взрослые особи могут просто перегрызать основания стеблей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4" name="Содержимое 13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857364"/>
            <a:ext cx="5715000" cy="417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06902" y="1285860"/>
            <a:ext cx="8222816" cy="5429288"/>
          </a:xfrm>
        </p:spPr>
        <p:txBody>
          <a:bodyPr>
            <a:normAutofit fontScale="70000" lnSpcReduction="20000"/>
          </a:bodyPr>
          <a:lstStyle/>
          <a:p>
            <a:r>
              <a:rPr lang="ru-RU" u="sng" dirty="0" smtClean="0">
                <a:hlinkClick r:id="rId2"/>
              </a:rPr>
              <a:t>http://www.floranimal.ru/pages/animal/d/3103.html</a:t>
            </a:r>
            <a:endParaRPr lang="ru-RU" dirty="0" smtClean="0"/>
          </a:p>
          <a:p>
            <a:r>
              <a:rPr lang="ru-RU" u="sng" dirty="0" smtClean="0">
                <a:hlinkClick r:id="rId3"/>
              </a:rPr>
              <a:t>http://www.landscape.ru/pest/melolontha/</a:t>
            </a:r>
            <a:endParaRPr lang="ru-RU" dirty="0" smtClean="0"/>
          </a:p>
          <a:p>
            <a:r>
              <a:rPr lang="ru-RU" u="sng" dirty="0" smtClean="0">
                <a:hlinkClick r:id="rId4"/>
              </a:rPr>
              <a:t>http://forest.geoman.ru/forest/item/f00/s01/e0001569/index.shtml</a:t>
            </a:r>
            <a:endParaRPr lang="ru-RU" dirty="0" smtClean="0"/>
          </a:p>
          <a:p>
            <a:r>
              <a:rPr lang="ru-RU" u="sng" dirty="0" smtClean="0">
                <a:hlinkClick r:id="rId5"/>
              </a:rPr>
              <a:t>http://sungaya.narod.ru/rhop/pie/Pie_bra.htm</a:t>
            </a:r>
            <a:endParaRPr lang="ru-RU" dirty="0" smtClean="0"/>
          </a:p>
          <a:p>
            <a:r>
              <a:rPr lang="ru-RU" u="sng" dirty="0" smtClean="0">
                <a:hlinkClick r:id="rId6"/>
              </a:rPr>
              <a:t>http://www.vgsa.ru/agroland/quest/34/?print=y</a:t>
            </a:r>
            <a:endParaRPr lang="ru-RU" dirty="0" smtClean="0"/>
          </a:p>
          <a:p>
            <a:r>
              <a:rPr lang="ru-RU" u="sng" dirty="0" smtClean="0">
                <a:hlinkClick r:id="rId7"/>
              </a:rPr>
              <a:t>http://www.usefulgarden.ru/plodojorka.html</a:t>
            </a:r>
            <a:endParaRPr lang="ru-RU" dirty="0" smtClean="0"/>
          </a:p>
          <a:p>
            <a:r>
              <a:rPr lang="ru-RU" u="sng" dirty="0" smtClean="0">
                <a:hlinkClick r:id="rId8"/>
              </a:rPr>
              <a:t>http://forest.geoman.ru/forest/item/f00/s01/e0001824/index.shtml</a:t>
            </a:r>
            <a:endParaRPr lang="ru-RU" dirty="0" smtClean="0"/>
          </a:p>
          <a:p>
            <a:r>
              <a:rPr lang="ru-RU" u="sng" dirty="0" smtClean="0">
                <a:hlinkClick r:id="rId9"/>
              </a:rPr>
              <a:t>http://www.gardensafari.net/dutch/overige_macro.htm</a:t>
            </a:r>
            <a:endParaRPr lang="ru-RU" dirty="0" smtClean="0"/>
          </a:p>
          <a:p>
            <a:r>
              <a:rPr lang="ru-RU" u="sng" dirty="0" smtClean="0">
                <a:hlinkClick r:id="rId10"/>
              </a:rPr>
              <a:t>http://www.photosight.ru/photos/1771/</a:t>
            </a:r>
            <a:endParaRPr lang="ru-RU" dirty="0" smtClean="0"/>
          </a:p>
          <a:p>
            <a:r>
              <a:rPr lang="ru-RU" u="sng" dirty="0" smtClean="0">
                <a:hlinkClick r:id="rId11"/>
              </a:rPr>
              <a:t>http://www.cdfa.ca.gov/phpps/GypsyMoth/</a:t>
            </a:r>
            <a:endParaRPr lang="ru-RU" dirty="0" smtClean="0"/>
          </a:p>
          <a:p>
            <a:r>
              <a:rPr lang="ru-RU" u="sng" dirty="0" smtClean="0">
                <a:hlinkClick r:id="rId12"/>
              </a:rPr>
              <a:t>http://sungaya.narod.ru/hete/las/den_pin.htm</a:t>
            </a:r>
            <a:endParaRPr lang="ru-RU" dirty="0" smtClean="0"/>
          </a:p>
          <a:p>
            <a:r>
              <a:rPr lang="ru-RU" u="sng" dirty="0" smtClean="0">
                <a:hlinkClick r:id="rId13"/>
              </a:rPr>
              <a:t>http://www.animalika.ru/publ/tip_chlenistonogie/klass_nasekomye/fenomenalnyj_rost/33-1-0-139</a:t>
            </a:r>
            <a:endParaRPr lang="ru-RU" dirty="0" smtClean="0"/>
          </a:p>
          <a:p>
            <a:r>
              <a:rPr lang="ru-RU" u="sng" dirty="0" smtClean="0">
                <a:hlinkClick r:id="rId14"/>
              </a:rPr>
              <a:t>http://lj.rossia.org/users/ivanov_petrov/740609.html</a:t>
            </a:r>
            <a:endParaRPr lang="ru-RU" dirty="0" smtClean="0"/>
          </a:p>
          <a:p>
            <a:r>
              <a:rPr lang="ru-RU" u="sng" dirty="0" smtClean="0">
                <a:hlinkClick r:id="rId15"/>
              </a:rPr>
              <a:t>http://forest.geoman.ru/forest/item/f00/s03/e0003001/index.shtml</a:t>
            </a:r>
            <a:endParaRPr lang="ru-RU" dirty="0" smtClean="0"/>
          </a:p>
          <a:p>
            <a:r>
              <a:rPr lang="ru-RU" u="sng" dirty="0" smtClean="0">
                <a:hlinkClick r:id="rId16"/>
              </a:rPr>
              <a:t>http://insects.botgard.uran.ru/rogohvbolhv.htm</a:t>
            </a:r>
            <a:endParaRPr lang="ru-RU" dirty="0" smtClean="0"/>
          </a:p>
          <a:p>
            <a:r>
              <a:rPr lang="ru-RU" u="sng" dirty="0" smtClean="0">
                <a:hlinkClick r:id="rId17"/>
              </a:rPr>
              <a:t>http://www.mosecos.ru/index.php?option=com_content&amp;view=article&amp;id=326&amp;Itemid=379</a:t>
            </a:r>
            <a:endParaRPr lang="ru-RU" dirty="0" smtClean="0"/>
          </a:p>
          <a:p>
            <a:r>
              <a:rPr lang="ru-RU" u="sng" dirty="0" smtClean="0">
                <a:hlinkClick r:id="rId18"/>
              </a:rPr>
              <a:t>http://www.domik-dacha.ru/skrytno.html</a:t>
            </a:r>
            <a:endParaRPr lang="ru-RU" dirty="0" smtClean="0"/>
          </a:p>
          <a:p>
            <a:r>
              <a:rPr lang="ru-RU" u="sng" dirty="0" smtClean="0">
                <a:hlinkClick r:id="rId19"/>
              </a:rPr>
              <a:t>http://www.nature-archive.ru/insects/slepen.php</a:t>
            </a:r>
            <a:endParaRPr lang="ru-RU" dirty="0" smtClean="0"/>
          </a:p>
          <a:p>
            <a:r>
              <a:rPr lang="ru-RU" u="sng" dirty="0" smtClean="0">
                <a:hlinkClick r:id="rId20"/>
              </a:rPr>
              <a:t>http://www.photokonkurs.com/pakor/tains/tajn012.htm</a:t>
            </a:r>
            <a:endParaRPr lang="ru-RU" dirty="0" smtClean="0"/>
          </a:p>
          <a:p>
            <a:r>
              <a:rPr lang="ru-RU" u="sng" dirty="0" smtClean="0">
                <a:hlinkClick r:id="rId21"/>
              </a:rPr>
              <a:t>http://www.kalitva.ru/140629-tolkovanie-terminov-o-ovody.html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8222816" cy="5292038"/>
          </a:xfrm>
        </p:spPr>
        <p:txBody>
          <a:bodyPr>
            <a:normAutofit/>
          </a:bodyPr>
          <a:lstStyle/>
          <a:p>
            <a:r>
              <a:rPr lang="ru-RU" sz="1400" u="sng" dirty="0" smtClean="0">
                <a:hlinkClick r:id="rId2"/>
              </a:rPr>
              <a:t>http://ru.wikipedia.org/wiki/Culicidae</a:t>
            </a:r>
            <a:endParaRPr lang="ru-RU" sz="1400" dirty="0" smtClean="0"/>
          </a:p>
          <a:p>
            <a:r>
              <a:rPr lang="ru-RU" sz="1400" u="sng" dirty="0" smtClean="0">
                <a:hlinkClick r:id="rId3"/>
              </a:rPr>
              <a:t>http://ru.wikipedia.org/wiki/Musca_domestica</a:t>
            </a:r>
            <a:endParaRPr lang="ru-RU" sz="1400" dirty="0" smtClean="0"/>
          </a:p>
          <a:p>
            <a:r>
              <a:rPr lang="ru-RU" sz="1400" u="sng" dirty="0" smtClean="0">
                <a:hlinkClick r:id="rId4"/>
              </a:rPr>
              <a:t>http://www.floranimal.ru/pages/animal/t/2816.html</a:t>
            </a:r>
            <a:endParaRPr lang="ru-RU" sz="1400" dirty="0" smtClean="0"/>
          </a:p>
          <a:p>
            <a:r>
              <a:rPr lang="ru-RU" sz="1400" u="sng" dirty="0" smtClean="0">
                <a:hlinkClick r:id="rId5"/>
              </a:rPr>
              <a:t>http://www.floranimal.ru/pages/animal/t/2815.html</a:t>
            </a:r>
            <a:endParaRPr lang="ru-RU" sz="1400" dirty="0" smtClean="0"/>
          </a:p>
          <a:p>
            <a:r>
              <a:rPr lang="ru-RU" sz="1400" u="sng" dirty="0" smtClean="0">
                <a:hlinkClick r:id="rId6"/>
              </a:rPr>
              <a:t>http://www.floranimal.ru/pages/animal/v/2890.html</a:t>
            </a:r>
            <a:endParaRPr lang="ru-RU" sz="1400" dirty="0" smtClean="0"/>
          </a:p>
          <a:p>
            <a:r>
              <a:rPr lang="ru-RU" sz="1400" u="sng" dirty="0" smtClean="0">
                <a:hlinkClick r:id="rId7"/>
              </a:rPr>
              <a:t>http://ukusili.ru/?page_id=300</a:t>
            </a:r>
            <a:endParaRPr lang="ru-RU" sz="1400" dirty="0" smtClean="0"/>
          </a:p>
          <a:p>
            <a:r>
              <a:rPr lang="ru-RU" sz="1400" u="sng" dirty="0" smtClean="0">
                <a:hlinkClick r:id="rId8"/>
              </a:rPr>
              <a:t>http://ru.wikipedia.org/wiki/Aphaniptera</a:t>
            </a:r>
            <a:endParaRPr lang="ru-RU" sz="1400" dirty="0" smtClean="0"/>
          </a:p>
          <a:p>
            <a:r>
              <a:rPr lang="ru-RU" sz="1400" u="sng" dirty="0" smtClean="0">
                <a:hlinkClick r:id="rId9"/>
              </a:rPr>
              <a:t>http://www.floranimal.ru/orders/2734.html</a:t>
            </a:r>
            <a:endParaRPr lang="ru-RU" sz="1400" dirty="0" smtClean="0"/>
          </a:p>
          <a:p>
            <a:r>
              <a:rPr lang="ru-RU" sz="1400" u="sng" dirty="0" smtClean="0">
                <a:hlinkClick r:id="rId10"/>
              </a:rPr>
              <a:t>http://www.floranimal.ru/pages/animal/m/4909.html</a:t>
            </a:r>
            <a:endParaRPr lang="ru-RU" sz="1400" dirty="0" smtClean="0"/>
          </a:p>
          <a:p>
            <a:r>
              <a:rPr lang="ru-RU" sz="1400" u="sng" dirty="0" smtClean="0">
                <a:hlinkClick r:id="rId11"/>
              </a:rPr>
              <a:t>http://www.oooparadis.ru/wiki_word_Bloha.html</a:t>
            </a:r>
            <a:endParaRPr lang="ru-RU" sz="1400" dirty="0" smtClean="0"/>
          </a:p>
          <a:p>
            <a:r>
              <a:rPr lang="ru-RU" sz="1400" u="sng" dirty="0" smtClean="0">
                <a:hlinkClick r:id="rId12"/>
              </a:rPr>
              <a:t>http://www.dezprof.ru/unichtozhenie-bloch/blog.html</a:t>
            </a:r>
            <a:endParaRPr lang="ru-RU" sz="1400" dirty="0" smtClean="0"/>
          </a:p>
          <a:p>
            <a:r>
              <a:rPr lang="ru-RU" sz="1400" dirty="0" smtClean="0">
                <a:hlinkClick r:id="rId13"/>
              </a:rPr>
              <a:t>http://allforpets.com.ua/forum/viewtopic.php?f=30&amp;t=614</a:t>
            </a:r>
            <a:endParaRPr lang="ru-RU" sz="1400" dirty="0" smtClean="0"/>
          </a:p>
          <a:p>
            <a:r>
              <a:rPr lang="ru-RU" sz="1400" dirty="0" smtClean="0"/>
              <a:t>Константинов В. М. , Бабенко В. Г., </a:t>
            </a:r>
            <a:r>
              <a:rPr lang="ru-RU" sz="1400" dirty="0" err="1" smtClean="0"/>
              <a:t>Кучменко</a:t>
            </a:r>
            <a:r>
              <a:rPr lang="ru-RU" sz="1400" dirty="0" smtClean="0"/>
              <a:t> В. С. Биология: Животные: Учебник для учащихся 7 класса общеобразовательных учреждений. – М: </a:t>
            </a:r>
            <a:r>
              <a:rPr lang="ru-RU" sz="1400" dirty="0" err="1" smtClean="0"/>
              <a:t>Вентана-Граф</a:t>
            </a:r>
            <a:r>
              <a:rPr lang="ru-RU" sz="1400" dirty="0" smtClean="0"/>
              <a:t>, 2005. –  304 с.</a:t>
            </a:r>
          </a:p>
          <a:p>
            <a:r>
              <a:rPr lang="ru-RU" sz="1400" dirty="0" smtClean="0"/>
              <a:t>Степанов И. А. Тестовые задания по биологии. Зоология. 7-8 класс. – М: Новый учебник, 2001. – 96 с.</a:t>
            </a: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Тли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500174"/>
            <a:ext cx="628654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571612"/>
            <a:ext cx="2514600" cy="443548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Угнетают развитие растений, высасывая из них сок.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Могут переносить вирусы, вызывающие болезни растений.</a:t>
            </a:r>
            <a:endParaRPr lang="ru-RU" sz="2400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643050"/>
            <a:ext cx="571504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476748" cy="300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286124"/>
            <a:ext cx="4643430" cy="339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Божьи коровки охотятся на тлю</a:t>
            </a:r>
            <a:endParaRPr lang="ru-RU" sz="36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486552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1503</TotalTime>
  <Words>1221</Words>
  <Application>Microsoft Office PowerPoint</Application>
  <PresentationFormat>Экран (4:3)</PresentationFormat>
  <Paragraphs>164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Метро</vt:lpstr>
      <vt:lpstr>Насекомые-вредители культурных растений и переносчики заболеваний человека</vt:lpstr>
      <vt:lpstr>Прямокрылые</vt:lpstr>
      <vt:lpstr>Азиатская перелетная саранча</vt:lpstr>
      <vt:lpstr>Слайд 4</vt:lpstr>
      <vt:lpstr>Азиатская саранча обладает немеренным аппетитом,</vt:lpstr>
      <vt:lpstr>Тли</vt:lpstr>
      <vt:lpstr>Тли</vt:lpstr>
      <vt:lpstr>Слайд 8</vt:lpstr>
      <vt:lpstr>Божьи коровки охотятся на тлю</vt:lpstr>
      <vt:lpstr>Клопы</vt:lpstr>
      <vt:lpstr>Клоп вредная черепашка</vt:lpstr>
      <vt:lpstr>Клоп постельный – кровососущий паразит</vt:lpstr>
      <vt:lpstr>Постельный клоп</vt:lpstr>
      <vt:lpstr>Постельные клопы и их кладка </vt:lpstr>
      <vt:lpstr>Укусы постельных клопов</vt:lpstr>
      <vt:lpstr>Жуки Свекловичный долгоносик</vt:lpstr>
      <vt:lpstr>Свекловичный долгоносик</vt:lpstr>
      <vt:lpstr>Колорадский жук</vt:lpstr>
      <vt:lpstr>Долгоносик-цветоед яблоневый</vt:lpstr>
      <vt:lpstr>Майский жук – вредитель леса</vt:lpstr>
      <vt:lpstr>Жуки-короеды </vt:lpstr>
      <vt:lpstr>Бабочки</vt:lpstr>
      <vt:lpstr>Капустная белянка</vt:lpstr>
      <vt:lpstr>Яблонная плодожорка</vt:lpstr>
      <vt:lpstr>Непарный шелкопряд</vt:lpstr>
      <vt:lpstr>Кладка непарного шелкопряда</vt:lpstr>
      <vt:lpstr>Сосновый шелкопряд</vt:lpstr>
      <vt:lpstr>Платяная моль</vt:lpstr>
      <vt:lpstr>Перепончатокрылые</vt:lpstr>
      <vt:lpstr>Личинки хвойных пилильщиков</vt:lpstr>
      <vt:lpstr>Личинки рогохвостов</vt:lpstr>
      <vt:lpstr>Двукрылые</vt:lpstr>
      <vt:lpstr>Капустная муха</vt:lpstr>
      <vt:lpstr>Слепни</vt:lpstr>
      <vt:lpstr>Оводы</vt:lpstr>
      <vt:lpstr>Комары</vt:lpstr>
      <vt:lpstr>Комнатные мухи</vt:lpstr>
      <vt:lpstr>Комнатная муха</vt:lpstr>
      <vt:lpstr>Муха осенняя жигалка</vt:lpstr>
      <vt:lpstr>Муха це-це</vt:lpstr>
      <vt:lpstr>Тараканы</vt:lpstr>
      <vt:lpstr>Тараканы</vt:lpstr>
      <vt:lpstr>Вши</vt:lpstr>
      <vt:lpstr>Блохи</vt:lpstr>
      <vt:lpstr>Блохи питаются кровью и могут передавать человеку таких возбудителей болезней, как чума, туляремия, сыпной тиф.</vt:lpstr>
      <vt:lpstr>Червеобразные личинки блох</vt:lpstr>
      <vt:lpstr>Методы борьбы с насекомыми-вредителями</vt:lpstr>
      <vt:lpstr>Установите соответствие:</vt:lpstr>
      <vt:lpstr>Источники </vt:lpstr>
      <vt:lpstr>Слайд 50</vt:lpstr>
      <vt:lpstr>Слайд 51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Насекомые-вредители культурных растений и переносчики заболеваний человека</dc:title>
  <dc:creator>Семья</dc:creator>
  <cp:lastModifiedBy>Э. Э. Кожевникова</cp:lastModifiedBy>
  <cp:revision>126</cp:revision>
  <dcterms:created xsi:type="dcterms:W3CDTF">2011-01-04T14:26:40Z</dcterms:created>
  <dcterms:modified xsi:type="dcterms:W3CDTF">2011-08-26T04:21:35Z</dcterms:modified>
</cp:coreProperties>
</file>