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0" r:id="rId9"/>
    <p:sldId id="263" r:id="rId10"/>
    <p:sldId id="264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8D45E-B522-4DF9-A2D7-C5E306D21A74}" type="datetimeFigureOut">
              <a:rPr lang="ru-RU" smtClean="0"/>
              <a:pPr/>
              <a:t>05.02.2011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8ED1D-A105-4703-8B9F-6996DFF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8ED1D-A105-4703-8B9F-6996DFF2BF4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gif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gi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gif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8287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рациональных неравенств методом интервалов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543800" cy="4038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smtClean="0">
                <a:solidFill>
                  <a:srgbClr val="FF0000"/>
                </a:solidFill>
              </a:rPr>
              <a:t>:  </a:t>
            </a:r>
            <a:r>
              <a:rPr lang="ru-RU" smtClean="0">
                <a:solidFill>
                  <a:srgbClr val="FF0000"/>
                </a:solidFill>
              </a:rPr>
              <a:t>решая </a:t>
            </a:r>
            <a:r>
              <a:rPr lang="ru-RU" smtClean="0">
                <a:solidFill>
                  <a:srgbClr val="FF0000"/>
                </a:solidFill>
              </a:rPr>
              <a:t>неравенства </a:t>
            </a:r>
            <a:r>
              <a:rPr lang="ru-RU" smtClean="0">
                <a:solidFill>
                  <a:srgbClr val="FF0000"/>
                </a:solidFill>
              </a:rPr>
              <a:t>методом </a:t>
            </a:r>
            <a:r>
              <a:rPr lang="ru-RU" smtClean="0">
                <a:solidFill>
                  <a:srgbClr val="FF0000"/>
                </a:solidFill>
              </a:rPr>
              <a:t>интервалов, рассмотреть </a:t>
            </a:r>
            <a:r>
              <a:rPr lang="ru-RU" dirty="0" smtClean="0">
                <a:solidFill>
                  <a:srgbClr val="FF0000"/>
                </a:solidFill>
              </a:rPr>
              <a:t>особые </a:t>
            </a:r>
            <a:r>
              <a:rPr lang="ru-RU" smtClean="0">
                <a:solidFill>
                  <a:srgbClr val="FF0000"/>
                </a:solidFill>
              </a:rPr>
              <a:t>случаи </a:t>
            </a:r>
            <a:r>
              <a:rPr lang="ru-RU" smtClean="0">
                <a:solidFill>
                  <a:srgbClr val="FF0000"/>
                </a:solidFill>
              </a:rPr>
              <a:t>- корни </a:t>
            </a:r>
            <a:r>
              <a:rPr lang="ru-RU" dirty="0" smtClean="0">
                <a:solidFill>
                  <a:srgbClr val="FF0000"/>
                </a:solidFill>
              </a:rPr>
              <a:t>четной кратности и </a:t>
            </a:r>
            <a:r>
              <a:rPr lang="ru-RU" smtClean="0">
                <a:solidFill>
                  <a:srgbClr val="FF0000"/>
                </a:solidFill>
              </a:rPr>
              <a:t>точки </a:t>
            </a:r>
            <a:r>
              <a:rPr lang="ru-RU" smtClean="0">
                <a:solidFill>
                  <a:srgbClr val="FF0000"/>
                </a:solidFill>
              </a:rPr>
              <a:t>разрыва.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Определение: Рациональными называют неравенства, содержащие только целые рациональные или дробно – рациональные функции.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800600"/>
            <a:ext cx="2476500" cy="48577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410200"/>
            <a:ext cx="289560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2533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Решить неравенство:</a:t>
            </a:r>
            <a:endParaRPr lang="ru-RU" sz="4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219200"/>
            <a:ext cx="3267075" cy="9906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362200"/>
            <a:ext cx="1943100" cy="48577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895600"/>
            <a:ext cx="2895600" cy="962025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029200"/>
            <a:ext cx="6096000" cy="12287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" name="Рисунок 19" descr="1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3886200"/>
            <a:ext cx="4168239" cy="990600"/>
          </a:xfrm>
          <a:prstGeom prst="rect">
            <a:avLst/>
          </a:prstGeom>
        </p:spPr>
      </p:pic>
      <p:pic>
        <p:nvPicPr>
          <p:cNvPr id="21" name="Рисунок 20" descr="10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3886200"/>
            <a:ext cx="4191000" cy="996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28600" y="2438400"/>
            <a:ext cx="1219200" cy="990600"/>
          </a:xfrm>
          <a:prstGeom prst="star5">
            <a:avLst/>
          </a:prstGeom>
          <a:solidFill>
            <a:srgbClr val="1EBC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5 -3.23699E-6 C -0.025 0.0881 0.07135 0.16093 0.18906 0.16093 C 0.32777 0.16093 0.37795 0.08023 0.39896 0.03191 L 0.42083 -0.03237 C 0.44236 -0.08069 0.49566 -0.16092 0.65225 -0.16092 C 0.75243 -0.16092 0.86666 -0.08855 0.86666 -3.23699E-6 C 0.86666 0.0881 0.75243 0.16093 0.65225 0.16093 C 0.49566 0.16093 0.44236 0.08023 0.42083 0.03191 L 0.39896 -0.03237 C 0.37795 -0.08069 0.32777 -0.16092 0.18906 -0.16092 C 0.07135 -0.16092 -0.025 -0.08855 -0.025 -3.23699E-6 Z " pathEditMode="relative" rAng="0" ptsTypes="ffFffffFfff">
                                      <p:cBhvr>
                                        <p:cTn id="6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2533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Решить неравенство:</a:t>
            </a:r>
            <a:endParaRPr lang="ru-RU" sz="4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447800"/>
            <a:ext cx="3009900" cy="9144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438400"/>
            <a:ext cx="3133725" cy="990600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429000"/>
            <a:ext cx="3267075" cy="971550"/>
          </a:xfrm>
          <a:prstGeom prst="rect">
            <a:avLst/>
          </a:prstGeom>
          <a:noFill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638800"/>
            <a:ext cx="4019550" cy="47625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Рисунок 13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4419600"/>
            <a:ext cx="4475018" cy="1066800"/>
          </a:xfrm>
          <a:prstGeom prst="rect">
            <a:avLst/>
          </a:prstGeom>
        </p:spPr>
      </p:pic>
      <p:pic>
        <p:nvPicPr>
          <p:cNvPr id="16" name="Рисунок 15" descr="12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" y="4419600"/>
            <a:ext cx="4475015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524000"/>
            <a:ext cx="2246722" cy="8382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09600"/>
            <a:ext cx="4763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Решить неравенства:</a:t>
            </a:r>
            <a:endParaRPr lang="ru-RU" sz="40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752600"/>
            <a:ext cx="1419225" cy="4762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590800"/>
            <a:ext cx="2724150" cy="838200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886200"/>
            <a:ext cx="2819400" cy="797323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819400"/>
            <a:ext cx="2743200" cy="476250"/>
          </a:xfrm>
          <a:prstGeom prst="rect">
            <a:avLst/>
          </a:prstGeom>
          <a:noFill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038600"/>
            <a:ext cx="2667000" cy="476250"/>
          </a:xfrm>
          <a:prstGeom prst="rect">
            <a:avLst/>
          </a:prstGeom>
          <a:noFill/>
        </p:spPr>
      </p:pic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5257800"/>
            <a:ext cx="32317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77(</a:t>
            </a:r>
            <a:r>
              <a:rPr lang="ru-RU" sz="2800" dirty="0" err="1" smtClean="0"/>
              <a:t>в,г</a:t>
            </a:r>
            <a:r>
              <a:rPr lang="ru-RU" sz="2800" dirty="0" smtClean="0"/>
              <a:t>)     78(</a:t>
            </a:r>
            <a:r>
              <a:rPr lang="ru-RU" sz="2800" dirty="0" err="1" smtClean="0"/>
              <a:t>в,г,е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№ 80 (а)       81(в)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51054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Дома: № 78(</a:t>
            </a:r>
            <a:r>
              <a:rPr lang="ru-RU" sz="2800" dirty="0" err="1" smtClean="0"/>
              <a:t>а,б</a:t>
            </a:r>
            <a:r>
              <a:rPr lang="ru-RU" sz="2800" dirty="0" smtClean="0"/>
              <a:t>)           79(в)         81(</a:t>
            </a:r>
            <a:r>
              <a:rPr lang="ru-RU" sz="2800" dirty="0" err="1" smtClean="0"/>
              <a:t>а,б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 интервалов заключается в следующем: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sz="4400" dirty="0" smtClean="0"/>
              <a:t>	</a:t>
            </a:r>
            <a:endParaRPr lang="ru-RU" sz="4400" dirty="0" smtClean="0"/>
          </a:p>
          <a:p>
            <a:pPr algn="just">
              <a:buNone/>
            </a:pPr>
            <a:r>
              <a:rPr lang="ru-RU" sz="4400" dirty="0" smtClean="0"/>
              <a:t>Числовая прямая разбивается нулями функции на конечное число интервалов, на каждом из которых функция сохраняет знак.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происходит смена знака функции?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Вывод: при переходе через нуль.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981200"/>
            <a:ext cx="1314450" cy="457200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953000"/>
            <a:ext cx="1131455" cy="533400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Рисунок 16" descr="23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114800"/>
            <a:ext cx="2760425" cy="2362200"/>
          </a:xfrm>
          <a:prstGeom prst="rect">
            <a:avLst/>
          </a:prstGeom>
        </p:spPr>
      </p:pic>
      <p:pic>
        <p:nvPicPr>
          <p:cNvPr id="18" name="Рисунок 17" descr="123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447800"/>
            <a:ext cx="3404382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4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2914900" cy="2286000"/>
          </a:xfr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886200"/>
            <a:ext cx="838200" cy="39234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1371600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Точка х=0 является нулем функции, но функция при переходе через нуль знак не меняет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810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Вывод:        относится к категории особых случаев, так как четная степень функции не влияет на знак неравенства, перемены знака не происходит</a:t>
            </a:r>
            <a:endParaRPr lang="ru-RU" sz="2800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762000"/>
            <a:ext cx="1302327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514600"/>
            <a:ext cx="1104900" cy="619125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676400"/>
            <a:ext cx="2209800" cy="62865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676400"/>
            <a:ext cx="2209800" cy="62865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600200"/>
            <a:ext cx="2286000" cy="628650"/>
          </a:xfrm>
          <a:prstGeom prst="rect">
            <a:avLst/>
          </a:prstGeom>
          <a:noFill/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14600"/>
            <a:ext cx="762000" cy="619125"/>
          </a:xfrm>
          <a:prstGeom prst="rect">
            <a:avLst/>
          </a:prstGeom>
          <a:noFill/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9800" y="2514600"/>
            <a:ext cx="2432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Решений нет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40386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Вывод: выражение, стоящее в четной степени, не влияет на знак неравенства, но влияет на решение и отбрасывать его без дополнительных ограничений нельзя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2590800" cy="2495550"/>
          </a:xfrm>
          <a:prstGeom prst="rect">
            <a:avLst/>
          </a:prstGeom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762000"/>
            <a:ext cx="742950" cy="7429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1524001"/>
            <a:ext cx="541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Обращаем внимание на то, что х=0 не является нулем функции, но при переходе через нуль знак функции меняется.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8862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Вывод: те точки, которые обращают в нуль знаменатель (точки разрыва) тоже должны быть учтены как точки, при переходе через которые функция меняет свой знак.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457200"/>
            <a:ext cx="5575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Рассмотрим решение неравенства:</a:t>
            </a:r>
            <a:endParaRPr lang="ru-RU" sz="28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219200"/>
            <a:ext cx="2895600" cy="8953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800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Вывод: х=-2 – корень четной кратности, при переходе через который функция знак не меняет .</a:t>
            </a:r>
            <a:endParaRPr lang="ru-RU" sz="28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114800"/>
            <a:ext cx="4419600" cy="58988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Рисунок 10" descr="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9" y="2209800"/>
            <a:ext cx="3733797" cy="1600200"/>
          </a:xfrm>
          <a:prstGeom prst="rect">
            <a:avLst/>
          </a:prstGeom>
        </p:spPr>
      </p:pic>
      <p:pic>
        <p:nvPicPr>
          <p:cNvPr id="14" name="Рисунок 13" descr="7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2209800"/>
            <a:ext cx="3733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неравенство:</a:t>
            </a:r>
            <a:endParaRPr lang="ru-RU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800600"/>
            <a:ext cx="4476750" cy="8096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676400"/>
            <a:ext cx="4524375" cy="4857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Рисунок 12" descr="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514600"/>
            <a:ext cx="4876800" cy="1828800"/>
          </a:xfrm>
          <a:prstGeom prst="rect">
            <a:avLst/>
          </a:prstGeom>
        </p:spPr>
      </p:pic>
      <p:pic>
        <p:nvPicPr>
          <p:cNvPr id="15" name="Рисунок 14" descr="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2514600"/>
            <a:ext cx="4876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19400"/>
            <a:ext cx="6210300" cy="62865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381000"/>
            <a:ext cx="52533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Решить неравенство:</a:t>
            </a:r>
            <a:endParaRPr lang="ru-RU" sz="4400" dirty="0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486400"/>
            <a:ext cx="1838325" cy="619125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371600"/>
            <a:ext cx="5095875" cy="62865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057400"/>
            <a:ext cx="5734050" cy="628650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" name="Рисунок 22" descr="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999" y="3581400"/>
            <a:ext cx="3962401" cy="1489863"/>
          </a:xfrm>
          <a:prstGeom prst="rect">
            <a:avLst/>
          </a:prstGeom>
        </p:spPr>
      </p:pic>
      <p:pic>
        <p:nvPicPr>
          <p:cNvPr id="24" name="Рисунок 23" descr="9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" y="3581400"/>
            <a:ext cx="3962400" cy="1489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rgbClr val="FF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239</Words>
  <PresentationFormat>Экран 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Решение рациональных неравенств методом интервалов</vt:lpstr>
      <vt:lpstr>Метод интервалов заключается в следующем:</vt:lpstr>
      <vt:lpstr>Когда происходит смена знака функции?</vt:lpstr>
      <vt:lpstr>Слайд 4</vt:lpstr>
      <vt:lpstr>Устно</vt:lpstr>
      <vt:lpstr>Слайд 6</vt:lpstr>
      <vt:lpstr>Слайд 7</vt:lpstr>
      <vt:lpstr>Решить неравенство: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Гость</cp:lastModifiedBy>
  <cp:revision>74</cp:revision>
  <dcterms:modified xsi:type="dcterms:W3CDTF">2011-02-05T13:11:27Z</dcterms:modified>
</cp:coreProperties>
</file>