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3E9EE6-1BA4-4634-8BE4-0D62EA7D6C9A}" type="datetimeFigureOut">
              <a:rPr lang="ru-RU" smtClean="0"/>
              <a:t>23.08.2010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4C17ED-17F3-475D-A500-380FF2129C0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9EE6-1BA4-4634-8BE4-0D62EA7D6C9A}" type="datetimeFigureOut">
              <a:rPr lang="ru-RU" smtClean="0"/>
              <a:t>23.08.2010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17ED-17F3-475D-A500-380FF2129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9EE6-1BA4-4634-8BE4-0D62EA7D6C9A}" type="datetimeFigureOut">
              <a:rPr lang="ru-RU" smtClean="0"/>
              <a:t>23.08.2010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17ED-17F3-475D-A500-380FF2129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3E9EE6-1BA4-4634-8BE4-0D62EA7D6C9A}" type="datetimeFigureOut">
              <a:rPr lang="ru-RU" smtClean="0"/>
              <a:t>23.08.2010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4C17ED-17F3-475D-A500-380FF2129C0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F3E9EE6-1BA4-4634-8BE4-0D62EA7D6C9A}" type="datetimeFigureOut">
              <a:rPr lang="ru-RU" smtClean="0"/>
              <a:t>23.08.2010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4C17ED-17F3-475D-A500-380FF2129C0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9EE6-1BA4-4634-8BE4-0D62EA7D6C9A}" type="datetimeFigureOut">
              <a:rPr lang="ru-RU" smtClean="0"/>
              <a:t>23.08.2010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17ED-17F3-475D-A500-380FF2129C0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9EE6-1BA4-4634-8BE4-0D62EA7D6C9A}" type="datetimeFigureOut">
              <a:rPr lang="ru-RU" smtClean="0"/>
              <a:t>23.08.2010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17ED-17F3-475D-A500-380FF2129C0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3E9EE6-1BA4-4634-8BE4-0D62EA7D6C9A}" type="datetimeFigureOut">
              <a:rPr lang="ru-RU" smtClean="0"/>
              <a:t>23.08.2010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4C17ED-17F3-475D-A500-380FF2129C0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9EE6-1BA4-4634-8BE4-0D62EA7D6C9A}" type="datetimeFigureOut">
              <a:rPr lang="ru-RU" smtClean="0"/>
              <a:t>23.08.2010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17ED-17F3-475D-A500-380FF2129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3E9EE6-1BA4-4634-8BE4-0D62EA7D6C9A}" type="datetimeFigureOut">
              <a:rPr lang="ru-RU" smtClean="0"/>
              <a:t>23.08.2010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4C17ED-17F3-475D-A500-380FF2129C0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3E9EE6-1BA4-4634-8BE4-0D62EA7D6C9A}" type="datetimeFigureOut">
              <a:rPr lang="ru-RU" smtClean="0"/>
              <a:t>23.08.2010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4C17ED-17F3-475D-A500-380FF2129C0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3E9EE6-1BA4-4634-8BE4-0D62EA7D6C9A}" type="datetimeFigureOut">
              <a:rPr lang="ru-RU" smtClean="0"/>
              <a:t>23.08.2010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4C17ED-17F3-475D-A500-380FF2129C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8064896" cy="3384375"/>
          </a:xfrm>
        </p:spPr>
        <p:txBody>
          <a:bodyPr>
            <a:noAutofit/>
          </a:bodyPr>
          <a:lstStyle/>
          <a:p>
            <a:pPr algn="ctr"/>
            <a:r>
              <a:rPr lang="ru-RU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технологии   на уроках</a:t>
            </a: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МАТЕМАТИКИ </a:t>
            </a: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3960440"/>
          </a:xfrm>
        </p:spPr>
        <p:txBody>
          <a:bodyPr/>
          <a:lstStyle/>
          <a:p>
            <a:r>
              <a:rPr lang="ru-RU" b="1" dirty="0" smtClean="0"/>
              <a:t>Цель  </a:t>
            </a:r>
            <a:r>
              <a:rPr lang="ru-RU" b="1" dirty="0" err="1" smtClean="0"/>
              <a:t>здоровьесберегающих</a:t>
            </a:r>
            <a:r>
              <a:rPr lang="ru-RU" b="1" dirty="0" smtClean="0"/>
              <a:t> технологий обучения – обеспечить школьнику возможность сохранения здоровья за период обучения в школе, сформировать у него необходимые знания, умения и навыки по здоровому образу жизни, научить использовать полученные знания в повседневной жизни. Именно ПЕДАГОГ может сделать для здоровья ученика гораздо больше, чем врач.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859216" cy="55446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Можно </a:t>
            </a:r>
            <a:r>
              <a:rPr lang="ru-RU" b="1" dirty="0" smtClean="0"/>
              <a:t>считать, что здоровье ученика в </a:t>
            </a:r>
            <a:r>
              <a:rPr lang="ru-RU" b="1" dirty="0" smtClean="0"/>
              <a:t>норме, если</a:t>
            </a:r>
            <a:r>
              <a:rPr lang="ru-RU" b="1" dirty="0" smtClean="0"/>
              <a:t>:</a:t>
            </a:r>
            <a:endParaRPr lang="ru-RU" dirty="0" smtClean="0"/>
          </a:p>
          <a:p>
            <a:r>
              <a:rPr lang="ru-RU" b="1" dirty="0" smtClean="0"/>
              <a:t>  </a:t>
            </a:r>
            <a:r>
              <a:rPr lang="ru-RU" b="1" dirty="0" smtClean="0"/>
              <a:t>в физическом плане –  здоровье позволяет ему справляться с учебной нагрузкой, ребёнок умеет преодолевать усталость;</a:t>
            </a:r>
            <a:endParaRPr lang="ru-RU" dirty="0" smtClean="0"/>
          </a:p>
          <a:p>
            <a:r>
              <a:rPr lang="ru-RU" b="1" dirty="0" smtClean="0"/>
              <a:t>   </a:t>
            </a:r>
            <a:r>
              <a:rPr lang="ru-RU" b="1" dirty="0" smtClean="0"/>
              <a:t>в социальном плане –  он коммуникабелен, общителен;</a:t>
            </a:r>
            <a:endParaRPr lang="ru-RU" dirty="0" smtClean="0"/>
          </a:p>
          <a:p>
            <a:r>
              <a:rPr lang="ru-RU" b="1" dirty="0" smtClean="0"/>
              <a:t>   в </a:t>
            </a:r>
            <a:r>
              <a:rPr lang="ru-RU" b="1" dirty="0" smtClean="0"/>
              <a:t>эмоциональном плане –  ребёнок уравновешен, способен удивляться и восхищаться;</a:t>
            </a:r>
            <a:endParaRPr lang="ru-RU" dirty="0" smtClean="0"/>
          </a:p>
          <a:p>
            <a:r>
              <a:rPr lang="ru-RU" b="1" dirty="0" smtClean="0"/>
              <a:t> </a:t>
            </a:r>
            <a:r>
              <a:rPr lang="ru-RU" b="1" dirty="0" smtClean="0"/>
              <a:t>  </a:t>
            </a:r>
            <a:r>
              <a:rPr lang="ru-RU" b="1" dirty="0" smtClean="0"/>
              <a:t>в интеллектуальном плане – учащийся проявляет хорошие умственные способности, наблюдательность, воображение, </a:t>
            </a:r>
            <a:r>
              <a:rPr lang="ru-RU" b="1" dirty="0" err="1" smtClean="0"/>
              <a:t>самообучаемость</a:t>
            </a:r>
            <a:r>
              <a:rPr lang="ru-RU" b="1" dirty="0" smtClean="0"/>
              <a:t>;</a:t>
            </a:r>
            <a:endParaRPr lang="ru-RU" dirty="0" smtClean="0"/>
          </a:p>
          <a:p>
            <a:r>
              <a:rPr lang="ru-RU" b="1" dirty="0" smtClean="0"/>
              <a:t>    </a:t>
            </a:r>
            <a:r>
              <a:rPr lang="ru-RU" b="1" dirty="0" smtClean="0"/>
              <a:t>в нравственном плане – он признаёт основные общечеловеческие ценности.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  Строгая </a:t>
            </a:r>
            <a:r>
              <a:rPr lang="ru-RU" b="1" dirty="0" smtClean="0"/>
              <a:t>дозировка учебной нагрузки;</a:t>
            </a:r>
            <a:endParaRPr lang="ru-RU" dirty="0" smtClean="0"/>
          </a:p>
          <a:p>
            <a:r>
              <a:rPr lang="ru-RU" b="1" dirty="0" smtClean="0"/>
              <a:t>   построение </a:t>
            </a:r>
            <a:r>
              <a:rPr lang="ru-RU" b="1" dirty="0" smtClean="0"/>
              <a:t>урока с учетом работоспособности учащихся;</a:t>
            </a:r>
            <a:endParaRPr lang="ru-RU" dirty="0" smtClean="0"/>
          </a:p>
          <a:p>
            <a:r>
              <a:rPr lang="ru-RU" b="1" dirty="0" smtClean="0"/>
              <a:t>   </a:t>
            </a:r>
            <a:r>
              <a:rPr lang="ru-RU" b="1" dirty="0" smtClean="0"/>
              <a:t>соблюдение гигиенических требований;</a:t>
            </a:r>
            <a:endParaRPr lang="ru-RU" dirty="0" smtClean="0"/>
          </a:p>
          <a:p>
            <a:r>
              <a:rPr lang="ru-RU" b="1" dirty="0" smtClean="0"/>
              <a:t>   </a:t>
            </a:r>
            <a:r>
              <a:rPr lang="ru-RU" b="1" dirty="0" smtClean="0"/>
              <a:t>благоприятный эмоциональный настрой;</a:t>
            </a:r>
            <a:endParaRPr lang="ru-RU" dirty="0" smtClean="0"/>
          </a:p>
          <a:p>
            <a:r>
              <a:rPr lang="ru-RU" b="1" dirty="0" smtClean="0"/>
              <a:t>    </a:t>
            </a:r>
            <a:r>
              <a:rPr lang="ru-RU" b="1" dirty="0" smtClean="0"/>
              <a:t>проведение физкультминуток и динамических пауз на уроках.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003232" cy="64087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u="sng" dirty="0" smtClean="0"/>
              <a:t>Анкета для родителей учащихся 5-х классов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Фамилия (ребёнка) </a:t>
            </a:r>
            <a:r>
              <a:rPr lang="ru-RU" b="1" dirty="0" smtClean="0"/>
              <a:t>___________                         Имя  __________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Возраст ________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Уважаемые родители! Внимательно ознакомьтесь с содержанием анкеты. Вам нужно ответить «да» или «нет».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1.Бывают ли головные боли(беспричинные, при волнении, после физической нагрузки</a:t>
            </a:r>
            <a:r>
              <a:rPr lang="ru-RU" b="1" dirty="0" smtClean="0"/>
              <a:t>)?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2.Бывает </a:t>
            </a:r>
            <a:r>
              <a:rPr lang="ru-RU" b="1" dirty="0" smtClean="0"/>
              <a:t>ли слабость, утомляемость ( после занятий в школе, дома</a:t>
            </a:r>
            <a:r>
              <a:rPr lang="ru-RU" b="1" dirty="0" smtClean="0"/>
              <a:t>)?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3. Бывает ли нарушение сна (плохое засыпание, чуткий сон)?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</a:t>
            </a:r>
            <a:r>
              <a:rPr lang="ru-RU" b="1" dirty="0" smtClean="0"/>
              <a:t>. Отмечается ли при волнении повышенная потливость или появление красных пятен?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5. Бывают ли головокружения, неустойчивость при перемене положения тела?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6. Бывают ли обмороки?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7. Бывают ли боли, неприятные ощущения в сердце, сердцебиение?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8. Отмечалось ли когда-нибудь повышение давления?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9. Бывают ли боли в животе?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10.Была ли болезнь Боткина?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11.Бывают ли боли в пояснице?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Подпись заполнявшего анкету                                             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Дата </a:t>
            </a:r>
            <a:r>
              <a:rPr lang="ru-RU" b="1" dirty="0" smtClean="0"/>
              <a:t>____    сентября  20____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529264" cy="1008112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Простейшие упражнения для глаз также обязательно нужно включать в </a:t>
            </a:r>
            <a:r>
              <a:rPr lang="ru-RU" sz="1600" b="1" dirty="0" err="1" smtClean="0">
                <a:solidFill>
                  <a:schemeClr val="tx1"/>
                </a:solidFill>
              </a:rPr>
              <a:t>физминутку</a:t>
            </a:r>
            <a:r>
              <a:rPr lang="ru-RU" sz="1600" b="1" dirty="0" smtClean="0">
                <a:solidFill>
                  <a:schemeClr val="tx1"/>
                </a:solidFill>
              </a:rPr>
              <a:t>, так как они не только служат профилактикой нарушения зрения, но и благоприятны при неврозах, гипертонии, повышенном внутричерепном давлении. Это такие упражнения :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вертикальные </a:t>
            </a:r>
            <a:r>
              <a:rPr lang="ru-RU" b="1" dirty="0" smtClean="0"/>
              <a:t>движения глаз вверх – вниз;</a:t>
            </a:r>
            <a:endParaRPr lang="ru-RU" dirty="0" smtClean="0"/>
          </a:p>
          <a:p>
            <a:r>
              <a:rPr lang="ru-RU" b="1" dirty="0" smtClean="0"/>
              <a:t>горизонтальные </a:t>
            </a:r>
            <a:r>
              <a:rPr lang="ru-RU" b="1" dirty="0" smtClean="0"/>
              <a:t>движения вправо – влево;</a:t>
            </a:r>
            <a:endParaRPr lang="ru-RU" dirty="0" smtClean="0"/>
          </a:p>
          <a:p>
            <a:r>
              <a:rPr lang="ru-RU" b="1" dirty="0" smtClean="0"/>
              <a:t>вращение </a:t>
            </a:r>
            <a:r>
              <a:rPr lang="ru-RU" b="1" dirty="0" smtClean="0"/>
              <a:t>глазами по часовой стрелке и против;</a:t>
            </a:r>
            <a:endParaRPr lang="ru-RU" dirty="0" smtClean="0"/>
          </a:p>
          <a:p>
            <a:r>
              <a:rPr lang="ru-RU" b="1" dirty="0" smtClean="0"/>
              <a:t>закрыть </a:t>
            </a:r>
            <a:r>
              <a:rPr lang="ru-RU" b="1" dirty="0" smtClean="0"/>
              <a:t>глаза и представить по очереди цвета радуги как можно отчётливее;</a:t>
            </a:r>
            <a:endParaRPr lang="ru-RU" dirty="0" smtClean="0"/>
          </a:p>
          <a:p>
            <a:r>
              <a:rPr lang="ru-RU" b="1" dirty="0" smtClean="0"/>
              <a:t>на доске начертить спираль, окружность или ломаную и предложить учащимся «нарисовать» глазами эти фигуры несколько раз в одном , а затем в другом направлении.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Для </a:t>
            </a:r>
            <a:r>
              <a:rPr lang="ru-RU" b="1" dirty="0" smtClean="0"/>
              <a:t>улучшения работы мозга на разных этапах урока можно использовать следующие упражнения:</a:t>
            </a:r>
            <a:endParaRPr lang="ru-RU" dirty="0" smtClean="0"/>
          </a:p>
          <a:p>
            <a:r>
              <a:rPr lang="ru-RU" b="1" dirty="0" smtClean="0"/>
              <a:t>растирание </a:t>
            </a:r>
            <a:r>
              <a:rPr lang="ru-RU" b="1" dirty="0" smtClean="0"/>
              <a:t>ушных раковин и пальцев – оно активизирует все системы организма, т.к. более тысячи биологически активных точек расположены в области уха, а кончики пальцев непосредственно связаны с мозгом.</a:t>
            </a:r>
            <a:endParaRPr lang="ru-RU" dirty="0" smtClean="0"/>
          </a:p>
          <a:p>
            <a:r>
              <a:rPr lang="ru-RU" b="1" dirty="0" smtClean="0"/>
              <a:t> </a:t>
            </a:r>
            <a:r>
              <a:rPr lang="ru-RU" b="1" dirty="0" smtClean="0"/>
              <a:t>перекрёстные движения руками или ногами – оно активизирует оба полушария головного мозга;</a:t>
            </a:r>
            <a:endParaRPr lang="ru-RU" dirty="0" smtClean="0"/>
          </a:p>
          <a:p>
            <a:r>
              <a:rPr lang="ru-RU" b="1" dirty="0" smtClean="0"/>
              <a:t> </a:t>
            </a:r>
            <a:r>
              <a:rPr lang="ru-RU" b="1" dirty="0" smtClean="0"/>
              <a:t>качание головой  улучшает мыслительную деятельность и мозговое кровообращение.   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Итак</a:t>
            </a:r>
            <a:r>
              <a:rPr lang="ru-RU" b="1" dirty="0" smtClean="0"/>
              <a:t>, основные рекомендации по организации </a:t>
            </a:r>
            <a:r>
              <a:rPr lang="ru-RU" b="1" dirty="0" err="1" smtClean="0"/>
              <a:t>здоровьесберегающей</a:t>
            </a:r>
            <a:r>
              <a:rPr lang="ru-RU" b="1" dirty="0" smtClean="0"/>
              <a:t> деятельности в школе можно сформулировать следующим образом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1. Ребёнок должен постоянно ощущать себя СЧАСТЛИВЫМ, помогите ему в этом.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2. Каждый урок должен оставлять в душе ребёнка только ПОЛОЖИТЕЛЬНЫЕ эмоции.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3.  Дети должны испытывать ощущение КОМФОРТА, ЗАЩИЩЁННОСТИ и, безусловно, ИНТЕРЕС к уроку.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88640"/>
            <a:ext cx="7992888" cy="63093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Организация учебной деятельности с использованием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      </a:t>
            </a:r>
            <a:r>
              <a:rPr lang="ru-RU" b="1" dirty="0" err="1" smtClean="0"/>
              <a:t>здоровьесберегающих</a:t>
            </a:r>
            <a:r>
              <a:rPr lang="ru-RU" b="1" dirty="0" smtClean="0"/>
              <a:t> технологий  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Педагогу в организации и проведении урока необходимо учитывать:</a:t>
            </a: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1</a:t>
            </a:r>
            <a:r>
              <a:rPr lang="ru-RU" b="1" dirty="0" smtClean="0"/>
              <a:t>) обстановку и гигиенические условия в кабинете;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число видов учебной деятельности. Норма – 4-7 видов за урок. Частые смены одной деятельности другой требуют от учащихся дополнительных адаптационных усилий;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среднюю продолжительность и частоту чередования различных видов учебной деятельности. Ориентировочная норма – 7 -10 мин.;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число видов преподавания: словесный, наглядный, аудиовизуальный, </a:t>
            </a:r>
            <a:r>
              <a:rPr lang="ru-RU" b="1" dirty="0" err="1" smtClean="0"/>
              <a:t>самост</a:t>
            </a:r>
            <a:r>
              <a:rPr lang="ru-RU" b="1" dirty="0" smtClean="0"/>
              <a:t>. работа и т.д. Норма – не менее трёх;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5) чередование видов преподавания. Норма – не позже, чем через 10-15 минут;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6) наличие и выбор места на уроке методов, способствующих активизации инициативы и творческого самовыражения самих учащихся. Это такие методы, как метод свободного выбора; активные методы (ученики в роли учителя, обучение действием, обсуждение в группах, ролевая игра, дискуссия, семинар, ученик как исследователь); методы, направленные на самопознание и развитие интеллекта, эмоций, общения, воображения, самооценки и </a:t>
            </a:r>
            <a:r>
              <a:rPr lang="ru-RU" b="1" dirty="0" err="1" smtClean="0"/>
              <a:t>взаимооценки</a:t>
            </a:r>
            <a:r>
              <a:rPr lang="ru-RU" b="1" dirty="0" smtClean="0"/>
              <a:t>;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7) место и длительность применения  </a:t>
            </a:r>
            <a:r>
              <a:rPr lang="ru-RU" b="1" dirty="0" err="1" smtClean="0"/>
              <a:t>мульти-медийных</a:t>
            </a:r>
            <a:r>
              <a:rPr lang="ru-RU" b="1" dirty="0" smtClean="0"/>
              <a:t> средств                                               ( в соответствии с гигиеническими нормами), умение учителя использовать их как возможности инициирования дискуссии, обсуждения;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8) позы учащихся, чередование поз;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9) физкультминутки и другие оздоровительные моменты на уроке – их место, содержание и продолжительность. Норма – на 15-20 мин. урока по 1 мин. из 3-х лёгких упражнений с 3-мя повторениями каждого упражнения;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10) наличие у учащихся мотивации к учебной деятельности и используемые учителем методы повышения этой мотивации;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11) наличие в содержательной части урока вопросов, связанных со здоровьем и здоровым образом жизни;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12) психологический климат на уроке;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13) наличие на уроке эмоциональных разрядок: шуток, улыбок, афоризмов с комментариями и т.п.;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867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Здоровьесберегающие технологии   на уроках    МАТЕМАТИКИ  </vt:lpstr>
      <vt:lpstr>Слайд 2</vt:lpstr>
      <vt:lpstr>Слайд 3</vt:lpstr>
      <vt:lpstr>Слайд 4</vt:lpstr>
      <vt:lpstr>Слайд 5</vt:lpstr>
      <vt:lpstr>Простейшие упражнения для глаз также обязательно нужно включать в физминутку, так как они не только служат профилактикой нарушения зрения, но и благоприятны при неврозах, гипертонии, повышенном внутричерепном давлении. Это такие упражнения : 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Здоровьесберегающие технологии   на уроках    МАТЕМАТИКИ</dc:title>
  <dc:creator>Людмила</dc:creator>
  <cp:lastModifiedBy>Людмила</cp:lastModifiedBy>
  <cp:revision>3</cp:revision>
  <dcterms:created xsi:type="dcterms:W3CDTF">2010-08-23T10:46:59Z</dcterms:created>
  <dcterms:modified xsi:type="dcterms:W3CDTF">2010-08-23T11:12:23Z</dcterms:modified>
</cp:coreProperties>
</file>