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6649" autoAdjust="0"/>
  </p:normalViewPr>
  <p:slideViewPr>
    <p:cSldViewPr>
      <p:cViewPr>
        <p:scale>
          <a:sx n="71" d="100"/>
          <a:sy n="71" d="100"/>
        </p:scale>
        <p:origin x="-48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428868"/>
            <a:ext cx="6480048" cy="2301240"/>
          </a:xfrm>
        </p:spPr>
        <p:txBody>
          <a:bodyPr>
            <a:noAutofit/>
          </a:bodyPr>
          <a:lstStyle/>
          <a:p>
            <a:r>
              <a:rPr lang="ru-RU" sz="9600" dirty="0" smtClean="0"/>
              <a:t>Витамины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Суточная потребность человека в витаминах: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86700" cy="3708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43350"/>
                <a:gridCol w="38433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Витамин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Суточная потребность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Аскорбиновая кислота (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="1" baseline="0" dirty="0" smtClean="0">
                          <a:solidFill>
                            <a:srgbClr val="FFFF00"/>
                          </a:solidFill>
                        </a:rPr>
                        <a:t>С</a:t>
                      </a:r>
                      <a:r>
                        <a:rPr lang="ru-RU" baseline="0" dirty="0" smtClean="0"/>
                        <a:t>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50 -100 мг</a:t>
                      </a:r>
                      <a:r>
                        <a:rPr lang="ru-RU" baseline="0" dirty="0" smtClean="0"/>
                        <a:t> (в среднем 70 мг 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Тиамин ,аневрин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( 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В1</a:t>
                      </a:r>
                      <a:r>
                        <a:rPr lang="ru-RU" dirty="0" smtClean="0"/>
                        <a:t>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1,4 -2,4 мг (в среднем 1,4 )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Рибофлавин ( 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В2</a:t>
                      </a:r>
                      <a:r>
                        <a:rPr lang="ru-RU" dirty="0" smtClean="0"/>
                        <a:t>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1,5 -3,0 мг (в среднем 2,0 мг 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Пиридоксин ( 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В6 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 – 2,2 мг ( в среднем 2,0 мг 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Ниацин</a:t>
                      </a:r>
                      <a:r>
                        <a:rPr lang="ru-RU" dirty="0" smtClean="0"/>
                        <a:t> ( 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РР</a:t>
                      </a:r>
                      <a:r>
                        <a:rPr lang="ru-RU" dirty="0" smtClean="0"/>
                        <a:t>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15,0</a:t>
                      </a:r>
                      <a:r>
                        <a:rPr lang="ru-RU" baseline="0" dirty="0" smtClean="0"/>
                        <a:t> – 25,0 мг (в среднем 19,0 мг)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Фолацин</a:t>
                      </a:r>
                      <a:r>
                        <a:rPr lang="ru-RU" dirty="0" smtClean="0"/>
                        <a:t> ( 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В9</a:t>
                      </a:r>
                      <a:r>
                        <a:rPr lang="ru-RU" dirty="0" smtClean="0"/>
                        <a:t>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 мкг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Цианкобаламин</a:t>
                      </a:r>
                      <a:r>
                        <a:rPr lang="ru-RU" baseline="0" dirty="0" smtClean="0"/>
                        <a:t> ( </a:t>
                      </a:r>
                      <a:r>
                        <a:rPr lang="ru-RU" baseline="0" dirty="0" smtClean="0">
                          <a:solidFill>
                            <a:srgbClr val="FFFF00"/>
                          </a:solidFill>
                        </a:rPr>
                        <a:t>В12</a:t>
                      </a:r>
                      <a:r>
                        <a:rPr lang="ru-RU" baseline="0" dirty="0" smtClean="0"/>
                        <a:t>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- 5 мкг (в среднем 3 мкг 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Биотин ( 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Н</a:t>
                      </a:r>
                      <a:r>
                        <a:rPr lang="ru-RU" dirty="0" smtClean="0"/>
                        <a:t>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– 300 мкг ( в среднем 150 мкг 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Пантотеновая ( 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В3</a:t>
                      </a:r>
                      <a:r>
                        <a:rPr lang="ru-RU" dirty="0" smtClean="0"/>
                        <a:t>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– 10 мг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F0"/>
                </a:solidFill>
              </a:rPr>
              <a:t>Витамины</a:t>
            </a:r>
            <a:r>
              <a:rPr lang="ru-RU" dirty="0" smtClean="0"/>
              <a:t>- </a:t>
            </a:r>
            <a:r>
              <a:rPr lang="ru-RU" sz="2800" dirty="0" smtClean="0"/>
              <a:t>это низкомолекулярные органические соединения различной химической природы, выполняющие важнейшие биохимические функции в живых организмах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pic>
        <p:nvPicPr>
          <p:cNvPr id="4" name="Рисунок 3" descr="25980bfd3da8485abc3b7815ae2b2e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07113">
            <a:off x="4578948" y="3589302"/>
            <a:ext cx="435771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b="1" i="1" dirty="0" err="1" smtClean="0">
                <a:solidFill>
                  <a:srgbClr val="00B0F0"/>
                </a:solidFill>
              </a:rPr>
              <a:t>Авитамино́з</a:t>
            </a:r>
            <a:r>
              <a:rPr lang="ru-RU" dirty="0" smtClean="0"/>
              <a:t> —</a:t>
            </a:r>
            <a:r>
              <a:rPr lang="ru-RU" sz="2800" dirty="0" smtClean="0"/>
              <a:t> заболевание, являющееся следствием длительного неполноценного питания, в котором отсутствуют какие-либо витамины.</a:t>
            </a:r>
            <a:endParaRPr lang="ru-RU" sz="2800" dirty="0"/>
          </a:p>
        </p:txBody>
      </p:sp>
      <p:pic>
        <p:nvPicPr>
          <p:cNvPr id="6" name="Рисунок 5" descr="133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571876"/>
            <a:ext cx="3357586" cy="2286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643314"/>
            <a:ext cx="2786066" cy="20002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F0"/>
                </a:solidFill>
              </a:rPr>
              <a:t>Гиповитаминоз</a:t>
            </a:r>
            <a:r>
              <a:rPr lang="ru-RU" dirty="0" smtClean="0"/>
              <a:t> - </a:t>
            </a:r>
            <a:r>
              <a:rPr lang="ru-RU" sz="2800" dirty="0" smtClean="0"/>
              <a:t>болезненное состояние, возникающее при нарушении соответствия между расходованием витаминов и поступлением их в организм, то же, что витаминная недостаточность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vitamin_nedost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4286256"/>
            <a:ext cx="2928958" cy="23574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4357694"/>
            <a:ext cx="1971684" cy="20717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20-020-Avitamino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Причины гиповитаминоза: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74676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Однообразное, неполноценное питание;</a:t>
            </a:r>
          </a:p>
          <a:p>
            <a:endParaRPr lang="ru-RU" sz="2800" dirty="0" smtClean="0"/>
          </a:p>
          <a:p>
            <a:r>
              <a:rPr lang="ru-RU" sz="2800" dirty="0" smtClean="0"/>
              <a:t>Ограниченное питание в период религиозных постов;</a:t>
            </a:r>
          </a:p>
          <a:p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Повышенная потребность в витаминах в период беременности и кормления;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3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14488"/>
            <a:ext cx="2714644" cy="2143140"/>
          </a:xfrm>
        </p:spPr>
      </p:pic>
      <p:pic>
        <p:nvPicPr>
          <p:cNvPr id="6" name="Рисунок 5" descr="vitamini-dlja-beremennix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42" y="4571995"/>
            <a:ext cx="2928958" cy="2286005"/>
          </a:xfrm>
          <a:prstGeom prst="rect">
            <a:avLst/>
          </a:prstGeom>
        </p:spPr>
      </p:pic>
      <p:pic>
        <p:nvPicPr>
          <p:cNvPr id="7" name="Рисунок 6" descr="геркулес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2643182"/>
            <a:ext cx="2857520" cy="228282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гипервитаминоз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Гипервитаминоз</a:t>
            </a:r>
            <a:r>
              <a:rPr lang="ru-RU" dirty="0" smtClean="0">
                <a:solidFill>
                  <a:srgbClr val="00B0F0"/>
                </a:solidFill>
              </a:rPr>
              <a:t> </a:t>
            </a:r>
            <a:r>
              <a:rPr lang="ru-RU" dirty="0" smtClean="0"/>
              <a:t>-</a:t>
            </a:r>
            <a:r>
              <a:rPr lang="ru-RU" sz="2800" dirty="0" smtClean="0"/>
              <a:t>острое расстройство в результате </a:t>
            </a:r>
            <a:r>
              <a:rPr lang="ru-RU" sz="2800" dirty="0" smtClean="0"/>
              <a:t>интоксикации</a:t>
            </a:r>
            <a:r>
              <a:rPr lang="ru-RU" sz="2800" dirty="0" smtClean="0"/>
              <a:t> сверхвысокой дозой одного или нескольких </a:t>
            </a:r>
            <a:r>
              <a:rPr lang="ru-RU" sz="2800" dirty="0" smtClean="0"/>
              <a:t>витаминов</a:t>
            </a:r>
            <a:r>
              <a:rPr lang="ru-RU" sz="2800" dirty="0" smtClean="0"/>
              <a:t> (содержащихся в пище или витаминсодержащих лекарствах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4" name="Рисунок 3" descr="200804121307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4500570"/>
            <a:ext cx="2857500" cy="2143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378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4572008"/>
            <a:ext cx="2643206" cy="2009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Витамины в продуктах питания </a:t>
            </a:r>
            <a:endParaRPr lang="ru-RU" i="1" dirty="0"/>
          </a:p>
        </p:txBody>
      </p:sp>
      <p:pic>
        <p:nvPicPr>
          <p:cNvPr id="4" name="Содержимое 3" descr="299387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285992"/>
            <a:ext cx="2214578" cy="19288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642910" y="171448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Витамин С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vitamin_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3000372"/>
            <a:ext cx="1428728" cy="26431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286644" y="2643182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Витамин В1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5000636"/>
            <a:ext cx="2143140" cy="153829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TextBox 10"/>
          <p:cNvSpPr txBox="1"/>
          <p:nvPr/>
        </p:nvSpPr>
        <p:spPr>
          <a:xfrm>
            <a:off x="642910" y="457200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Витамин В2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" name="Рисунок 11" descr="zelenjava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86182" y="1643050"/>
            <a:ext cx="2786062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3" name="TextBox 12"/>
          <p:cNvSpPr txBox="1"/>
          <p:nvPr/>
        </p:nvSpPr>
        <p:spPr>
          <a:xfrm>
            <a:off x="3786182" y="128586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Витамин 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" name="Рисунок 13" descr="meat_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86116" y="4714884"/>
            <a:ext cx="3000396" cy="21431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6" name="TextBox 15"/>
          <p:cNvSpPr txBox="1"/>
          <p:nvPr/>
        </p:nvSpPr>
        <p:spPr>
          <a:xfrm>
            <a:off x="3428992" y="421481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Витамин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177</TotalTime>
  <Words>186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Витамины</vt:lpstr>
      <vt:lpstr>Слайд 2</vt:lpstr>
      <vt:lpstr>Слайд 3</vt:lpstr>
      <vt:lpstr>Слайд 4</vt:lpstr>
      <vt:lpstr>Слайд 5</vt:lpstr>
      <vt:lpstr>Причины гиповитаминоза:</vt:lpstr>
      <vt:lpstr>Слайд 7</vt:lpstr>
      <vt:lpstr>гипервитаминоз</vt:lpstr>
      <vt:lpstr>Витамины в продуктах питания </vt:lpstr>
      <vt:lpstr>Суточная потребность человека в витаминах: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</dc:title>
  <cp:lastModifiedBy>BLACK</cp:lastModifiedBy>
  <cp:revision>19</cp:revision>
  <dcterms:modified xsi:type="dcterms:W3CDTF">2011-04-30T09:57:29Z</dcterms:modified>
</cp:coreProperties>
</file>