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8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3E1-BF7A-4E33-9AF1-6450C4757D35}" type="datetimeFigureOut">
              <a:rPr lang="ru-RU" smtClean="0"/>
              <a:t>17.05.2010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8430-22F4-4996-8D2C-C222B4531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3E1-BF7A-4E33-9AF1-6450C4757D35}" type="datetimeFigureOut">
              <a:rPr lang="ru-RU" smtClean="0"/>
              <a:t>17.05.2010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8430-22F4-4996-8D2C-C222B4531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3E1-BF7A-4E33-9AF1-6450C4757D35}" type="datetimeFigureOut">
              <a:rPr lang="ru-RU" smtClean="0"/>
              <a:t>17.05.2010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8430-22F4-4996-8D2C-C222B4531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3E1-BF7A-4E33-9AF1-6450C4757D35}" type="datetimeFigureOut">
              <a:rPr lang="ru-RU" smtClean="0"/>
              <a:t>17.05.2010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8430-22F4-4996-8D2C-C222B4531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3E1-BF7A-4E33-9AF1-6450C4757D35}" type="datetimeFigureOut">
              <a:rPr lang="ru-RU" smtClean="0"/>
              <a:t>17.05.2010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8430-22F4-4996-8D2C-C222B4531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3E1-BF7A-4E33-9AF1-6450C4757D35}" type="datetimeFigureOut">
              <a:rPr lang="ru-RU" smtClean="0"/>
              <a:t>17.05.2010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8430-22F4-4996-8D2C-C222B4531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3E1-BF7A-4E33-9AF1-6450C4757D35}" type="datetimeFigureOut">
              <a:rPr lang="ru-RU" smtClean="0"/>
              <a:t>17.05.2010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8430-22F4-4996-8D2C-C222B4531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3E1-BF7A-4E33-9AF1-6450C4757D35}" type="datetimeFigureOut">
              <a:rPr lang="ru-RU" smtClean="0"/>
              <a:t>17.05.2010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8430-22F4-4996-8D2C-C222B4531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3E1-BF7A-4E33-9AF1-6450C4757D35}" type="datetimeFigureOut">
              <a:rPr lang="ru-RU" smtClean="0"/>
              <a:t>17.05.2010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8430-22F4-4996-8D2C-C222B4531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3E1-BF7A-4E33-9AF1-6450C4757D35}" type="datetimeFigureOut">
              <a:rPr lang="ru-RU" smtClean="0"/>
              <a:t>17.05.2010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8430-22F4-4996-8D2C-C222B4531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2B3E1-BF7A-4E33-9AF1-6450C4757D35}" type="datetimeFigureOut">
              <a:rPr lang="ru-RU" smtClean="0"/>
              <a:t>17.05.2010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D68430-22F4-4996-8D2C-C222B453103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2B3E1-BF7A-4E33-9AF1-6450C4757D35}" type="datetimeFigureOut">
              <a:rPr lang="ru-RU" smtClean="0"/>
              <a:t>17.05.2010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68430-22F4-4996-8D2C-C222B453103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643937" cy="63703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760811"/>
                <a:gridCol w="2187675"/>
                <a:gridCol w="2195182"/>
                <a:gridCol w="2500269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/>
                        <a:t>Tenses</a:t>
                      </a:r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значение</a:t>
                      </a:r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/>
                        <a:t>схема</a:t>
                      </a:r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solidFill>
                            <a:srgbClr val="C00000"/>
                          </a:solidFill>
                        </a:rPr>
                        <a:t>слова-спутники</a:t>
                      </a:r>
                      <a:endParaRPr lang="ru-RU" sz="2800" b="1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1.</a:t>
                      </a:r>
                      <a:r>
                        <a:rPr lang="en-US" sz="2400" b="1" dirty="0" smtClean="0"/>
                        <a:t>Present Simple</a:t>
                      </a:r>
                      <a:endParaRPr lang="ru-RU" sz="2400" b="1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kern="1200" dirty="0" smtClean="0"/>
                        <a:t>постоянное,</a:t>
                      </a:r>
                      <a:r>
                        <a:rPr lang="ru-RU" sz="1800" b="1" kern="1200" baseline="0" dirty="0" smtClean="0"/>
                        <a:t> повторяется</a:t>
                      </a:r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en-US" sz="2800" b="1" kern="1200" dirty="0" smtClean="0"/>
                        <a:t>V \ Vs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every</a:t>
                      </a:r>
                      <a:r>
                        <a:rPr lang="ru-RU" sz="1800" b="1" kern="12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day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</a:rPr>
                        <a:t>    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usually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always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</a:rPr>
                        <a:t>         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often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sometimes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2.</a:t>
                      </a:r>
                      <a:r>
                        <a:rPr lang="en-US" sz="2400" b="1" dirty="0" smtClean="0"/>
                        <a:t>Present Continuous</a:t>
                      </a:r>
                      <a:endParaRPr lang="ru-RU" sz="2400" b="1" dirty="0" smtClean="0"/>
                    </a:p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/>
                        <a:t>действие происходит сейчас</a:t>
                      </a:r>
                      <a:endParaRPr lang="ru-RU" sz="2800" b="1" dirty="0" smtClean="0"/>
                    </a:p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/>
                        <a:t>am\is\are</a:t>
                      </a:r>
                      <a:r>
                        <a:rPr lang="en-US" sz="2800" b="1" kern="1200" baseline="0" dirty="0" smtClean="0"/>
                        <a:t> </a:t>
                      </a:r>
                      <a:r>
                        <a:rPr lang="ru-RU" sz="2800" b="1" kern="1200" baseline="0" dirty="0" smtClean="0"/>
                        <a:t>    </a:t>
                      </a:r>
                      <a:r>
                        <a:rPr lang="en-US" sz="2800" b="1" kern="1200" dirty="0" smtClean="0"/>
                        <a:t>V </a:t>
                      </a:r>
                      <a:r>
                        <a:rPr lang="en-US" sz="2800" b="1" kern="1200" dirty="0" err="1" smtClean="0"/>
                        <a:t>ing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rgbClr val="C00000"/>
                          </a:solidFill>
                        </a:rPr>
                        <a:t>now</a:t>
                      </a:r>
                      <a:endParaRPr lang="ru-RU" sz="2400" b="1" kern="12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smtClean="0">
                          <a:solidFill>
                            <a:srgbClr val="C00000"/>
                          </a:solidFill>
                        </a:rPr>
                        <a:t>at the moment</a:t>
                      </a:r>
                      <a:endParaRPr lang="ru-RU" sz="2400" b="1" kern="1200" dirty="0" smtClean="0">
                        <a:solidFill>
                          <a:srgbClr val="C0000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3.</a:t>
                      </a:r>
                      <a:r>
                        <a:rPr lang="en-US" sz="2400" b="1" dirty="0" smtClean="0"/>
                        <a:t>Present Perfect</a:t>
                      </a:r>
                      <a:endParaRPr lang="ru-RU" sz="2400" b="1" dirty="0" smtClean="0"/>
                    </a:p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/>
                        <a:t>только закончилось, имеет связь с настоящим</a:t>
                      </a:r>
                      <a:endParaRPr lang="ru-RU" sz="2800" b="1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kern="1200" dirty="0" smtClean="0"/>
                        <a:t>have\has </a:t>
                      </a:r>
                      <a:endParaRPr lang="en-US" sz="2800" b="1" kern="1200" dirty="0" smtClean="0"/>
                    </a:p>
                    <a:p>
                      <a:r>
                        <a:rPr lang="en-US" sz="2800" b="1" kern="1200" dirty="0" smtClean="0"/>
                        <a:t>  +  V</a:t>
                      </a:r>
                      <a:r>
                        <a:rPr lang="en-US" sz="2400" b="1" kern="1200" dirty="0" smtClean="0"/>
                        <a:t>3 (V </a:t>
                      </a:r>
                      <a:r>
                        <a:rPr lang="en-US" sz="2400" b="1" kern="1200" dirty="0" err="1" smtClean="0"/>
                        <a:t>ed</a:t>
                      </a:r>
                      <a:r>
                        <a:rPr lang="en-US" sz="2400" b="1" kern="1200" dirty="0" smtClean="0"/>
                        <a:t>)</a:t>
                      </a:r>
                      <a:endParaRPr lang="ru-RU" sz="28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already   just</a:t>
                      </a:r>
                    </a:p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ever    never</a:t>
                      </a:r>
                    </a:p>
                    <a:p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 (not) </a:t>
                      </a:r>
                      <a:r>
                        <a:rPr lang="en-US" sz="1800" b="1" dirty="0" smtClean="0">
                          <a:solidFill>
                            <a:srgbClr val="C00000"/>
                          </a:solidFill>
                        </a:rPr>
                        <a:t>yet    recently   lately</a:t>
                      </a:r>
                      <a:endParaRPr lang="ru-RU" sz="1800" b="1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4.</a:t>
                      </a:r>
                      <a:r>
                        <a:rPr lang="en-US" sz="2400" b="1" dirty="0" smtClean="0"/>
                        <a:t>Past </a:t>
                      </a:r>
                      <a:endParaRPr lang="ru-RU" sz="2400" b="1" dirty="0" smtClean="0"/>
                    </a:p>
                    <a:p>
                      <a:r>
                        <a:rPr lang="en-US" sz="2400" b="1" dirty="0" smtClean="0"/>
                        <a:t>Simple</a:t>
                      </a:r>
                      <a:endParaRPr lang="ru-RU" sz="2400" b="1" dirty="0" smtClean="0"/>
                    </a:p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/>
                        <a:t>события в прошлом</a:t>
                      </a:r>
                      <a:endParaRPr lang="ru-RU" sz="1800" b="1" kern="1200" dirty="0" smtClean="0"/>
                    </a:p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en-US" sz="2800" b="1" kern="1200" dirty="0" smtClean="0"/>
                        <a:t>V</a:t>
                      </a:r>
                      <a:r>
                        <a:rPr lang="en-US" sz="2400" b="1" kern="1200" dirty="0" smtClean="0"/>
                        <a:t>2</a:t>
                      </a:r>
                      <a:r>
                        <a:rPr lang="en-US" sz="2800" b="1" kern="1200" dirty="0" smtClean="0"/>
                        <a:t> (</a:t>
                      </a:r>
                      <a:r>
                        <a:rPr lang="en-US" sz="2800" b="1" kern="1200" dirty="0" smtClean="0"/>
                        <a:t>V </a:t>
                      </a:r>
                      <a:r>
                        <a:rPr lang="en-US" sz="2800" b="1" kern="1200" dirty="0" err="1" smtClean="0"/>
                        <a:t>ed</a:t>
                      </a:r>
                      <a:r>
                        <a:rPr lang="en-US" sz="2800" b="1" kern="1200" dirty="0" smtClean="0"/>
                        <a:t>)</a:t>
                      </a:r>
                      <a:endParaRPr lang="ru-RU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</a:rPr>
                        <a:t>yesterday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u="none" kern="1200" dirty="0" smtClean="0">
                          <a:solidFill>
                            <a:srgbClr val="C00000"/>
                          </a:solidFill>
                        </a:rPr>
                        <a:t>last</a:t>
                      </a:r>
                      <a:r>
                        <a:rPr lang="en-US" sz="2000" b="1" u="none" kern="1200" baseline="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2000" b="1" u="none" kern="1200" dirty="0" smtClean="0">
                          <a:solidFill>
                            <a:srgbClr val="C00000"/>
                          </a:solidFill>
                        </a:rPr>
                        <a:t>summer</a:t>
                      </a:r>
                      <a:endParaRPr lang="ru-RU" sz="2000" b="1" u="none" kern="12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kern="1200" dirty="0" smtClean="0">
                          <a:solidFill>
                            <a:srgbClr val="C00000"/>
                          </a:solidFill>
                        </a:rPr>
                        <a:t>a week ago</a:t>
                      </a:r>
                      <a:endParaRPr lang="ru-RU" sz="2000" b="1" kern="1200" dirty="0" smtClean="0">
                        <a:solidFill>
                          <a:srgbClr val="C00000"/>
                        </a:solidFill>
                        <a:latin typeface="Comic Sans MS" pitchFamily="66" charset="0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/>
                        <a:t>5.</a:t>
                      </a:r>
                      <a:r>
                        <a:rPr lang="en-US" sz="2400" b="1" dirty="0" smtClean="0"/>
                        <a:t>Future Simple</a:t>
                      </a:r>
                      <a:endParaRPr lang="ru-RU" sz="2400" b="1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baseline="0" dirty="0" smtClean="0"/>
                        <a:t>будущее</a:t>
                      </a:r>
                      <a:endParaRPr lang="ru-RU" sz="2800" b="1" dirty="0" smtClean="0"/>
                    </a:p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dirty="0" smtClean="0"/>
                        <a:t>will</a:t>
                      </a:r>
                      <a:r>
                        <a:rPr lang="en-US" sz="2800" b="1" kern="1200" baseline="0" dirty="0" smtClean="0"/>
                        <a:t> (shall)  V</a:t>
                      </a:r>
                      <a:endParaRPr lang="en-US" sz="2800" b="1" kern="1200" dirty="0" smtClean="0"/>
                    </a:p>
                    <a:p>
                      <a:endParaRPr lang="ru-RU" sz="2800" b="1" dirty="0">
                        <a:solidFill>
                          <a:srgbClr val="FF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tomorrow      soon</a:t>
                      </a:r>
                      <a:endParaRPr lang="en-US" sz="1800" b="1" kern="12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next  week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u="none" kern="1200" dirty="0" smtClean="0">
                          <a:solidFill>
                            <a:srgbClr val="C00000"/>
                          </a:solidFill>
                        </a:rPr>
                        <a:t>in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 </a:t>
                      </a:r>
                      <a:r>
                        <a:rPr lang="en-US" sz="1800" b="1" kern="1200" dirty="0" smtClean="0">
                          <a:solidFill>
                            <a:srgbClr val="C00000"/>
                          </a:solidFill>
                        </a:rPr>
                        <a:t>days</a:t>
                      </a:r>
                      <a:endParaRPr lang="ru-RU" sz="1800" b="1" kern="1200" dirty="0" smtClean="0">
                        <a:solidFill>
                          <a:srgbClr val="C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500063"/>
          <a:ext cx="8229600" cy="63579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288"/>
                <a:gridCol w="3286148"/>
                <a:gridCol w="2543164"/>
              </a:tblGrid>
              <a:tr h="6357937"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действие происходит сейчас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-------------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</a:t>
                      </a:r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24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ru-RU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постоянное,</a:t>
                      </a:r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повторяется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0" eaLnBrk="1" latinLnBrk="0" hangingPunct="1"/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-------------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0" eaLnBrk="1" latinLnBrk="0" hangingPunct="1"/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будущее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0" eaLnBrk="1" latinLnBrk="0" hangingPunct="1"/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-------------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0" eaLnBrk="1" latinLnBrk="0" hangingPunct="1"/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только закончилось, имеет связь с настоящим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0" eaLnBrk="1" latinLnBrk="0" hangingPunct="1"/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-------------</a:t>
                      </a:r>
                      <a:r>
                        <a:rPr lang="en-US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</a:t>
                      </a:r>
                      <a:endParaRPr lang="ru-RU" sz="240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0" eaLnBrk="1" latinLnBrk="0" hangingPunct="1"/>
                      <a:r>
                        <a:rPr lang="ru-RU" sz="24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события в прошлом</a:t>
                      </a:r>
                      <a:endParaRPr lang="ru-RU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------------</a:t>
                      </a:r>
                      <a:endParaRPr lang="en-US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have\has V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------------</a:t>
                      </a:r>
                      <a:endParaRPr lang="en-US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US" sz="3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Ved</a:t>
                      </a: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ru-RU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------------</a:t>
                      </a:r>
                      <a:endParaRPr lang="en-US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 \ Vs</a:t>
                      </a:r>
                      <a:endParaRPr lang="ru-RU" sz="3600" dirty="0" smtClean="0">
                        <a:solidFill>
                          <a:schemeClr val="tx1"/>
                        </a:solidFill>
                      </a:endParaRPr>
                    </a:p>
                    <a:p>
                      <a:pPr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------------</a:t>
                      </a:r>
                      <a:endParaRPr lang="en-US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am\is\are</a:t>
                      </a:r>
                      <a:r>
                        <a:rPr lang="en-US" sz="3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3600" b="1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Ving</a:t>
                      </a:r>
                      <a:endParaRPr lang="en-US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------------</a:t>
                      </a:r>
                      <a:endParaRPr lang="en-US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will</a:t>
                      </a:r>
                      <a:r>
                        <a:rPr lang="en-US" sz="36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(shall)  V</a:t>
                      </a:r>
                      <a:endParaRPr lang="en-US" sz="36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ru-RU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-----------</a:t>
                      </a:r>
                      <a:r>
                        <a:rPr lang="en-US" sz="3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rtl="0" eaLnBrk="1" fontAlgn="auto" latinLnBrk="0" hangingPunct="1"/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sometimes</a:t>
                      </a:r>
                      <a:endParaRPr lang="ru-RU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fontAlgn="auto" latinLnBrk="0" hangingPunct="1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week ago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at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the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moment</a:t>
                      </a:r>
                      <a:endParaRPr lang="ru-RU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tomorrow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often</a:t>
                      </a:r>
                      <a:endParaRPr lang="ru-RU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next  week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fontAlgn="auto" latinLnBrk="0" hangingPunct="1"/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usually</a:t>
                      </a:r>
                      <a:endParaRPr lang="ru-RU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always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latinLnBrk="0" hangingPunct="1"/>
                      <a:r>
                        <a:rPr lang="en-US" sz="2800" b="1" u="none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in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days</a:t>
                      </a:r>
                      <a:endParaRPr lang="ru-RU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fontAlgn="auto" latinLnBrk="0" hangingPunct="1"/>
                      <a:r>
                        <a:rPr lang="en-US" sz="2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last</a:t>
                      </a:r>
                      <a:r>
                        <a:rPr lang="en-US" sz="2800" b="1" u="non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u="non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summer</a:t>
                      </a:r>
                      <a:endParaRPr lang="ru-RU" sz="2800" b="1" u="none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fontAlgn="auto" latinLnBrk="0" hangingPunct="1"/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now</a:t>
                      </a:r>
                      <a:endParaRPr lang="ru-RU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fontAlgn="auto" latinLnBrk="0" hangingPunct="1"/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every</a:t>
                      </a:r>
                      <a:r>
                        <a:rPr lang="ru-RU" sz="2800" b="1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8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day</a:t>
                      </a:r>
                      <a:endParaRPr lang="ru-RU" sz="2800" b="1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rtl="0" eaLnBrk="1" fontAlgn="auto" latinLnBrk="0" hangingPunct="1"/>
                      <a:r>
                        <a:rPr lang="en-US" sz="2800" b="1" kern="12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yesterday</a:t>
                      </a:r>
                      <a:endParaRPr lang="ru-RU" sz="2800" b="1" kern="120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  <a:alpha val="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285728"/>
          <a:ext cx="8643937" cy="615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60811"/>
                <a:gridCol w="2187675"/>
                <a:gridCol w="2187675"/>
                <a:gridCol w="250777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800" b="1" dirty="0" smtClean="0">
                          <a:latin typeface="Comic Sans MS" pitchFamily="66" charset="0"/>
                        </a:rPr>
                        <a:t>Tenses</a:t>
                      </a:r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Comic Sans MS" pitchFamily="66" charset="0"/>
                        </a:rPr>
                        <a:t>значение</a:t>
                      </a:r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Comic Sans MS" pitchFamily="66" charset="0"/>
                        </a:rPr>
                        <a:t>схема</a:t>
                      </a:r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b="1" dirty="0" smtClean="0">
                          <a:latin typeface="Comic Sans MS" pitchFamily="66" charset="0"/>
                        </a:rPr>
                        <a:t>слова-спутники</a:t>
                      </a:r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1.</a:t>
                      </a:r>
                      <a:r>
                        <a:rPr lang="en-US" sz="2400" b="1" dirty="0" smtClean="0">
                          <a:latin typeface="Comic Sans MS" pitchFamily="66" charset="0"/>
                        </a:rPr>
                        <a:t>Present Simple</a:t>
                      </a:r>
                      <a:endParaRPr lang="ru-RU" sz="2400" b="1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2.</a:t>
                      </a:r>
                      <a:r>
                        <a:rPr lang="en-US" sz="2400" b="1" dirty="0" smtClean="0">
                          <a:latin typeface="Comic Sans MS" pitchFamily="66" charset="0"/>
                        </a:rPr>
                        <a:t>Present Continuous</a:t>
                      </a:r>
                      <a:endParaRPr lang="ru-RU" sz="2400" b="1" dirty="0" smtClean="0">
                        <a:latin typeface="Comic Sans MS" pitchFamily="66" charset="0"/>
                      </a:endParaRPr>
                    </a:p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3.</a:t>
                      </a:r>
                      <a:r>
                        <a:rPr lang="en-US" sz="2400" b="1" dirty="0" smtClean="0">
                          <a:latin typeface="Comic Sans MS" pitchFamily="66" charset="0"/>
                        </a:rPr>
                        <a:t>Present Perfect</a:t>
                      </a:r>
                      <a:endParaRPr lang="ru-RU" sz="2400" b="1" dirty="0" smtClean="0">
                        <a:latin typeface="Comic Sans MS" pitchFamily="66" charset="0"/>
                      </a:endParaRPr>
                    </a:p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4.</a:t>
                      </a:r>
                      <a:r>
                        <a:rPr lang="en-US" sz="2400" b="1" dirty="0" smtClean="0">
                          <a:latin typeface="Comic Sans MS" pitchFamily="66" charset="0"/>
                        </a:rPr>
                        <a:t>Past </a:t>
                      </a:r>
                      <a:endParaRPr lang="ru-RU" sz="2400" b="1" dirty="0" smtClean="0">
                        <a:latin typeface="Comic Sans MS" pitchFamily="66" charset="0"/>
                      </a:endParaRPr>
                    </a:p>
                    <a:p>
                      <a:r>
                        <a:rPr lang="en-US" sz="2400" b="1" dirty="0" smtClean="0">
                          <a:latin typeface="Comic Sans MS" pitchFamily="66" charset="0"/>
                        </a:rPr>
                        <a:t>Simple</a:t>
                      </a:r>
                      <a:endParaRPr lang="ru-RU" sz="2400" b="1" dirty="0" smtClean="0">
                        <a:latin typeface="Comic Sans MS" pitchFamily="66" charset="0"/>
                      </a:endParaRPr>
                    </a:p>
                    <a:p>
                      <a:endParaRPr lang="ru-RU" sz="24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b="1" dirty="0" smtClean="0">
                          <a:latin typeface="Comic Sans MS" pitchFamily="66" charset="0"/>
                        </a:rPr>
                        <a:t>5.</a:t>
                      </a:r>
                      <a:r>
                        <a:rPr lang="en-US" sz="2400" b="1" dirty="0" smtClean="0">
                          <a:latin typeface="Comic Sans MS" pitchFamily="66" charset="0"/>
                        </a:rPr>
                        <a:t>Future Simple</a:t>
                      </a:r>
                      <a:endParaRPr lang="ru-RU" sz="2400" b="1" dirty="0" smtClean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800" b="1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57150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Comic Sans MS" pitchFamily="66" charset="0"/>
              </a:rPr>
              <a:t>Tenses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15436" cy="6888039"/>
          </a:xfrm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  <p:txBody>
          <a:bodyPr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They </a:t>
            </a:r>
            <a:r>
              <a:rPr lang="en-US" b="1" u="sng" dirty="0" smtClean="0">
                <a:solidFill>
                  <a:srgbClr val="C00000"/>
                </a:solidFill>
                <a:latin typeface="Comic Sans MS" pitchFamily="66" charset="0"/>
              </a:rPr>
              <a:t>always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take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part in the concerts.</a:t>
            </a:r>
            <a:r>
              <a:rPr lang="en-US" b="1" dirty="0" smtClean="0">
                <a:latin typeface="Comic Sans MS" pitchFamily="66" charset="0"/>
              </a:rPr>
              <a:t> 			</a:t>
            </a:r>
            <a:endParaRPr lang="en-US" sz="2400" b="1" dirty="0" smtClean="0"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They </a:t>
            </a:r>
            <a:r>
              <a:rPr lang="en-US" b="1" dirty="0" smtClean="0">
                <a:latin typeface="Comic Sans MS" pitchFamily="66" charset="0"/>
              </a:rPr>
              <a:t>are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b="1" dirty="0" smtClean="0">
                <a:latin typeface="Comic Sans MS" pitchFamily="66" charset="0"/>
              </a:rPr>
              <a:t>taking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part in the concert </a:t>
            </a:r>
            <a:r>
              <a:rPr lang="en-US" b="1" u="sng" dirty="0" smtClean="0">
                <a:solidFill>
                  <a:srgbClr val="C00000"/>
                </a:solidFill>
                <a:latin typeface="Comic Sans MS" pitchFamily="66" charset="0"/>
              </a:rPr>
              <a:t>now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, don’t call them!  </a:t>
            </a:r>
            <a:endParaRPr lang="en-US" sz="2400" b="1" dirty="0" smtClean="0"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They </a:t>
            </a:r>
            <a:r>
              <a:rPr lang="en-US" b="1" dirty="0" smtClean="0">
                <a:latin typeface="Comic Sans MS" pitchFamily="66" charset="0"/>
              </a:rPr>
              <a:t>have </a:t>
            </a:r>
            <a:r>
              <a:rPr lang="en-US" b="1" u="sng" dirty="0" smtClean="0">
                <a:solidFill>
                  <a:srgbClr val="C00000"/>
                </a:solidFill>
                <a:latin typeface="Comic Sans MS" pitchFamily="66" charset="0"/>
              </a:rPr>
              <a:t>just</a:t>
            </a:r>
            <a:r>
              <a:rPr lang="en-US" b="1" dirty="0" smtClean="0">
                <a:latin typeface="Comic Sans MS" pitchFamily="66" charset="0"/>
              </a:rPr>
              <a:t> taken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part in the concert. Let them relax!  </a:t>
            </a:r>
            <a:endParaRPr lang="en-US" sz="2400" b="1" dirty="0" smtClean="0"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They </a:t>
            </a:r>
            <a:r>
              <a:rPr lang="en-US" b="1" dirty="0" smtClean="0">
                <a:latin typeface="Comic Sans MS" pitchFamily="66" charset="0"/>
              </a:rPr>
              <a:t>took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part in the concerts many times </a:t>
            </a:r>
            <a:r>
              <a:rPr lang="en-US" b="1" u="sng" dirty="0" smtClean="0">
                <a:solidFill>
                  <a:srgbClr val="C00000"/>
                </a:solidFill>
                <a:latin typeface="Comic Sans MS" pitchFamily="66" charset="0"/>
              </a:rPr>
              <a:t>last summer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.  </a:t>
            </a:r>
            <a:endParaRPr lang="en-US" sz="2400" b="1" dirty="0" smtClean="0">
              <a:latin typeface="Comic Sans MS" pitchFamily="66" charset="0"/>
            </a:endParaRPr>
          </a:p>
          <a:p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They </a:t>
            </a:r>
            <a:r>
              <a:rPr lang="en-US" b="1" dirty="0" smtClean="0">
                <a:latin typeface="Comic Sans MS" pitchFamily="66" charset="0"/>
              </a:rPr>
              <a:t>will take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 part in the concert </a:t>
            </a:r>
            <a:r>
              <a:rPr lang="en-US" b="1" u="sng" dirty="0" smtClean="0">
                <a:solidFill>
                  <a:srgbClr val="C00000"/>
                </a:solidFill>
                <a:latin typeface="Comic Sans MS" pitchFamily="66" charset="0"/>
              </a:rPr>
              <a:t>next week</a:t>
            </a:r>
            <a:r>
              <a:rPr lang="en-US" b="1" dirty="0" smtClean="0">
                <a:solidFill>
                  <a:srgbClr val="FF0000"/>
                </a:solidFill>
                <a:latin typeface="Comic Sans MS" pitchFamily="66" charset="0"/>
              </a:rPr>
              <a:t>.   </a:t>
            </a:r>
          </a:p>
          <a:p>
            <a:endParaRPr lang="en-US" sz="24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en-US" sz="2400" b="1" dirty="0" smtClean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000364" y="1428736"/>
            <a:ext cx="3429024" cy="500066"/>
          </a:xfrm>
          <a:prstGeom prst="roundRect">
            <a:avLst>
              <a:gd name="adj" fmla="val 221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Present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Simple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071934" y="2500306"/>
            <a:ext cx="3071834" cy="50006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Present Continuous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643570" y="3571876"/>
            <a:ext cx="3214710" cy="500066"/>
          </a:xfrm>
          <a:prstGeom prst="roundRect">
            <a:avLst>
              <a:gd name="adj" fmla="val 221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Present Perfect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86314" y="4643446"/>
            <a:ext cx="3429024" cy="500066"/>
          </a:xfrm>
          <a:prstGeom prst="roundRect">
            <a:avLst>
              <a:gd name="adj" fmla="val 221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Past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Simple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43108" y="5786454"/>
            <a:ext cx="3429024" cy="500066"/>
          </a:xfrm>
          <a:prstGeom prst="roundRect">
            <a:avLst>
              <a:gd name="adj" fmla="val 22125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Future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  <a:latin typeface="Comic Sans MS" pitchFamily="66" charset="0"/>
              </a:rPr>
              <a:t>Simple</a:t>
            </a:r>
            <a:endParaRPr lang="ru-RU" sz="24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Fred \ wash \ his hands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5786478"/>
          </a:xfrm>
        </p:spPr>
        <p:txBody>
          <a:bodyPr>
            <a:normAutofit lnSpcReduction="10000"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Comic Sans MS" pitchFamily="66" charset="0"/>
              </a:rPr>
              <a:t>Pr.S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US" sz="3600" b="1" dirty="0" smtClean="0">
                <a:latin typeface="Comic Sans MS" pitchFamily="66" charset="0"/>
              </a:rPr>
              <a:t>Fred </a:t>
            </a:r>
            <a:r>
              <a:rPr lang="en-US" sz="3600" b="1" i="1" u="sng" dirty="0" smtClean="0">
                <a:latin typeface="Comic Sans MS" pitchFamily="66" charset="0"/>
              </a:rPr>
              <a:t>always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washes </a:t>
            </a:r>
            <a:r>
              <a:rPr lang="en-US" sz="3600" b="1" dirty="0" smtClean="0">
                <a:latin typeface="Comic Sans MS" pitchFamily="66" charset="0"/>
              </a:rPr>
              <a:t>his hands before eating.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Comic Sans MS" pitchFamily="66" charset="0"/>
              </a:rPr>
              <a:t>Pr.Con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US" sz="3600" b="1" dirty="0" smtClean="0">
                <a:latin typeface="Comic Sans MS" pitchFamily="66" charset="0"/>
              </a:rPr>
              <a:t>Fred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is washing </a:t>
            </a:r>
            <a:r>
              <a:rPr lang="en-US" sz="3600" b="1" dirty="0" smtClean="0">
                <a:latin typeface="Comic Sans MS" pitchFamily="66" charset="0"/>
              </a:rPr>
              <a:t>his hands </a:t>
            </a:r>
            <a:r>
              <a:rPr lang="en-US" sz="3600" b="1" i="1" u="sng" dirty="0" smtClean="0">
                <a:latin typeface="Comic Sans MS" pitchFamily="66" charset="0"/>
              </a:rPr>
              <a:t>now.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Comic Sans MS" pitchFamily="66" charset="0"/>
              </a:rPr>
              <a:t>Pr.Per.</a:t>
            </a:r>
            <a:r>
              <a:rPr lang="en-US" sz="3600" b="1" dirty="0" err="1" smtClean="0">
                <a:latin typeface="Comic Sans MS" pitchFamily="66" charset="0"/>
              </a:rPr>
              <a:t>Fred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has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600" b="1" i="1" u="sng" dirty="0" smtClean="0">
                <a:latin typeface="Comic Sans MS" pitchFamily="66" charset="0"/>
              </a:rPr>
              <a:t>just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washed </a:t>
            </a:r>
            <a:r>
              <a:rPr lang="en-US" sz="3600" b="1" dirty="0" smtClean="0">
                <a:latin typeface="Comic Sans MS" pitchFamily="66" charset="0"/>
              </a:rPr>
              <a:t>his hands.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Past S. </a:t>
            </a:r>
            <a:r>
              <a:rPr lang="en-US" sz="3600" b="1" dirty="0" smtClean="0">
                <a:latin typeface="Comic Sans MS" pitchFamily="66" charset="0"/>
              </a:rPr>
              <a:t>Fred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washed </a:t>
            </a:r>
            <a:r>
              <a:rPr lang="en-US" sz="3600" b="1" dirty="0" smtClean="0">
                <a:latin typeface="Comic Sans MS" pitchFamily="66" charset="0"/>
              </a:rPr>
              <a:t>his hands </a:t>
            </a:r>
            <a:r>
              <a:rPr lang="en-US" sz="3600" b="1" i="1" u="sng" dirty="0" smtClean="0">
                <a:latin typeface="Comic Sans MS" pitchFamily="66" charset="0"/>
              </a:rPr>
              <a:t>yesterday </a:t>
            </a:r>
            <a:r>
              <a:rPr lang="en-US" sz="3600" b="1" dirty="0" smtClean="0">
                <a:latin typeface="Comic Sans MS" pitchFamily="66" charset="0"/>
              </a:rPr>
              <a:t>many times.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Comic Sans MS" pitchFamily="66" charset="0"/>
              </a:rPr>
              <a:t>Fut.S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US" sz="3600" b="1" dirty="0" smtClean="0">
                <a:latin typeface="Comic Sans MS" pitchFamily="66" charset="0"/>
              </a:rPr>
              <a:t>Fred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will wash </a:t>
            </a:r>
            <a:r>
              <a:rPr lang="en-US" sz="3600" b="1" dirty="0" smtClean="0">
                <a:latin typeface="Comic Sans MS" pitchFamily="66" charset="0"/>
              </a:rPr>
              <a:t>his hands after dinner.</a:t>
            </a:r>
          </a:p>
          <a:p>
            <a:endParaRPr lang="en-US" sz="36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3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7030A0"/>
                </a:solidFill>
                <a:latin typeface="Comic Sans MS" pitchFamily="66" charset="0"/>
              </a:rPr>
              <a:t>Fred \ wash \ his hands</a:t>
            </a:r>
            <a:endParaRPr lang="ru-RU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857232"/>
            <a:ext cx="8501122" cy="5786478"/>
          </a:xfrm>
        </p:spPr>
        <p:txBody>
          <a:bodyPr>
            <a:normAutofit lnSpcReduction="10000"/>
          </a:bodyPr>
          <a:lstStyle/>
          <a:p>
            <a:r>
              <a:rPr lang="en-US" sz="3600" b="1" dirty="0" err="1" smtClean="0">
                <a:solidFill>
                  <a:srgbClr val="FF0000"/>
                </a:solidFill>
                <a:latin typeface="Comic Sans MS" pitchFamily="66" charset="0"/>
              </a:rPr>
              <a:t>Pr.S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US" sz="3600" b="1" dirty="0" smtClean="0">
                <a:latin typeface="Comic Sans MS" pitchFamily="66" charset="0"/>
              </a:rPr>
              <a:t>Fred </a:t>
            </a:r>
            <a:r>
              <a:rPr lang="en-US" sz="3600" b="1" i="1" u="sng" dirty="0" smtClean="0">
                <a:latin typeface="Comic Sans MS" pitchFamily="66" charset="0"/>
              </a:rPr>
              <a:t>always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washes </a:t>
            </a:r>
            <a:r>
              <a:rPr lang="en-US" sz="3600" b="1" dirty="0" smtClean="0">
                <a:latin typeface="Comic Sans MS" pitchFamily="66" charset="0"/>
              </a:rPr>
              <a:t>his hands before eating.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Comic Sans MS" pitchFamily="66" charset="0"/>
              </a:rPr>
              <a:t>Pr.Con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US" sz="3600" b="1" dirty="0" smtClean="0">
                <a:latin typeface="Comic Sans MS" pitchFamily="66" charset="0"/>
              </a:rPr>
              <a:t>Fred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is washing </a:t>
            </a:r>
            <a:r>
              <a:rPr lang="en-US" sz="3600" b="1" dirty="0" smtClean="0">
                <a:latin typeface="Comic Sans MS" pitchFamily="66" charset="0"/>
              </a:rPr>
              <a:t>his hands </a:t>
            </a:r>
            <a:r>
              <a:rPr lang="en-US" sz="3600" b="1" i="1" u="sng" dirty="0" smtClean="0">
                <a:latin typeface="Comic Sans MS" pitchFamily="66" charset="0"/>
              </a:rPr>
              <a:t>now.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Comic Sans MS" pitchFamily="66" charset="0"/>
              </a:rPr>
              <a:t>Pr.Per.</a:t>
            </a:r>
            <a:r>
              <a:rPr lang="en-US" sz="3600" b="1" dirty="0" err="1" smtClean="0">
                <a:latin typeface="Comic Sans MS" pitchFamily="66" charset="0"/>
              </a:rPr>
              <a:t>Fred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has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600" b="1" i="1" u="sng" dirty="0" smtClean="0">
                <a:latin typeface="Comic Sans MS" pitchFamily="66" charset="0"/>
              </a:rPr>
              <a:t>just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washed </a:t>
            </a:r>
            <a:r>
              <a:rPr lang="en-US" sz="3600" b="1" dirty="0" smtClean="0">
                <a:latin typeface="Comic Sans MS" pitchFamily="66" charset="0"/>
              </a:rPr>
              <a:t>his hands.</a:t>
            </a:r>
          </a:p>
          <a:p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Past S. </a:t>
            </a:r>
            <a:r>
              <a:rPr lang="en-US" sz="3600" b="1" dirty="0" smtClean="0">
                <a:latin typeface="Comic Sans MS" pitchFamily="66" charset="0"/>
              </a:rPr>
              <a:t>Fred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washed </a:t>
            </a:r>
            <a:r>
              <a:rPr lang="en-US" sz="3600" b="1" dirty="0" smtClean="0">
                <a:latin typeface="Comic Sans MS" pitchFamily="66" charset="0"/>
              </a:rPr>
              <a:t>his hands </a:t>
            </a:r>
            <a:r>
              <a:rPr lang="en-US" sz="3600" b="1" i="1" u="sng" dirty="0" smtClean="0">
                <a:latin typeface="Comic Sans MS" pitchFamily="66" charset="0"/>
              </a:rPr>
              <a:t>yesterday </a:t>
            </a:r>
            <a:r>
              <a:rPr lang="en-US" sz="3600" b="1" dirty="0" smtClean="0">
                <a:latin typeface="Comic Sans MS" pitchFamily="66" charset="0"/>
              </a:rPr>
              <a:t>many times.</a:t>
            </a:r>
          </a:p>
          <a:p>
            <a:r>
              <a:rPr lang="en-US" sz="3600" b="1" dirty="0" err="1" smtClean="0">
                <a:solidFill>
                  <a:srgbClr val="FF0000"/>
                </a:solidFill>
                <a:latin typeface="Comic Sans MS" pitchFamily="66" charset="0"/>
              </a:rPr>
              <a:t>Fut.S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. </a:t>
            </a:r>
            <a:r>
              <a:rPr lang="en-US" sz="3600" b="1" dirty="0" smtClean="0">
                <a:latin typeface="Comic Sans MS" pitchFamily="66" charset="0"/>
              </a:rPr>
              <a:t>Fred </a:t>
            </a:r>
            <a:r>
              <a:rPr lang="en-US" sz="3600" b="1" dirty="0" smtClean="0">
                <a:solidFill>
                  <a:srgbClr val="7030A0"/>
                </a:solidFill>
                <a:latin typeface="Comic Sans MS" pitchFamily="66" charset="0"/>
              </a:rPr>
              <a:t>will wash </a:t>
            </a:r>
            <a:r>
              <a:rPr lang="en-US" sz="3600" b="1" dirty="0" smtClean="0">
                <a:latin typeface="Comic Sans MS" pitchFamily="66" charset="0"/>
              </a:rPr>
              <a:t>his hands after dinner.</a:t>
            </a:r>
          </a:p>
          <a:p>
            <a:endParaRPr lang="en-US" sz="36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endParaRPr lang="en-US" sz="3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3600" b="1" dirty="0" smtClean="0">
              <a:solidFill>
                <a:srgbClr val="FF0000"/>
              </a:solidFill>
              <a:latin typeface="Comic Sans MS" pitchFamily="66" charset="0"/>
            </a:endParaRPr>
          </a:p>
          <a:p>
            <a:endParaRPr lang="ru-RU" sz="36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642910" y="714356"/>
            <a:ext cx="785818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Fred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doesn’t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wash his hands. 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42910" y="1785926"/>
            <a:ext cx="785818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Fred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isn’t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washing his hands. 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42910" y="2928934"/>
            <a:ext cx="785818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Fred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hasn’t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ever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washed his hands. 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2910" y="4071942"/>
            <a:ext cx="785818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Fred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didn’t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wash his hands yesterday. 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42910" y="5214950"/>
            <a:ext cx="785818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Fred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  <a:latin typeface="Comic Sans MS" pitchFamily="66" charset="0"/>
              </a:rPr>
              <a:t>won’t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wash his hands</a:t>
            </a:r>
            <a:r>
              <a:rPr lang="en-US" sz="3600" b="1" dirty="0" smtClean="0">
                <a:latin typeface="Comic Sans MS" pitchFamily="66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Comic Sans MS" pitchFamily="66" charset="0"/>
              </a:rPr>
              <a:t>after dinner. </a:t>
            </a:r>
            <a:endParaRPr lang="ru-RU" sz="3600" b="1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8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9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342</Words>
  <Application>Microsoft Office PowerPoint</Application>
  <PresentationFormat>Экран (4:3)</PresentationFormat>
  <Paragraphs>111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Tenses</vt:lpstr>
      <vt:lpstr>Fred \ wash \ his hands</vt:lpstr>
      <vt:lpstr>Fred \ wash \ his hands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</cp:revision>
  <dcterms:created xsi:type="dcterms:W3CDTF">2010-05-17T04:05:25Z</dcterms:created>
  <dcterms:modified xsi:type="dcterms:W3CDTF">2010-05-17T04:18:30Z</dcterms:modified>
</cp:coreProperties>
</file>