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6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3853-FF96-4EE4-97FB-4EA3F4D8F6F3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92F7F-06F8-4008-84F0-79B510C3D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Passive Voice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500726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Страдательный залог глагола,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означает, что действие направлено на подлежащее</a:t>
            </a:r>
            <a:r>
              <a:rPr lang="en-US" sz="2800" b="1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en-US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latin typeface="Comic Sans MS" pitchFamily="66" charset="0"/>
              </a:rPr>
              <a:t>не переводится прошедшим временем, время в предложении определяется по форме глагола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be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643182"/>
          <a:ext cx="8286808" cy="24688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43404"/>
                <a:gridCol w="41434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Active Voice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Passive Voice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They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400" b="1" u="sng" baseline="0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build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 house.</a:t>
                      </a:r>
                    </a:p>
                    <a:p>
                      <a:endParaRPr lang="en-US" sz="24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 house </a:t>
                      </a:r>
                      <a:r>
                        <a:rPr lang="en-US" sz="2400" b="1" u="sng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is built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 ___   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V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  _ _ _ _.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Они строят дом.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___  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be + V</a:t>
                      </a:r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 </a:t>
                      </a:r>
                      <a:endParaRPr lang="en-US" sz="2400" b="1" dirty="0" smtClean="0">
                        <a:solidFill>
                          <a:srgbClr val="7030A0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(Дом строится 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Выгнутая вниз стрелка 4"/>
          <p:cNvSpPr/>
          <p:nvPr/>
        </p:nvSpPr>
        <p:spPr>
          <a:xfrm>
            <a:off x="1214414" y="3500438"/>
            <a:ext cx="1571636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 rot="5209223">
            <a:off x="5912348" y="3039039"/>
            <a:ext cx="499296" cy="15716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500063"/>
          <a:ext cx="8258205" cy="537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93693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Past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Simple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Present Simple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Future Simple</a:t>
                      </a:r>
                      <a:endParaRPr lang="ru-RU" sz="2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06320">
                <a:tc>
                  <a:txBody>
                    <a:bodyPr/>
                    <a:lstStyle/>
                    <a:p>
                      <a:endParaRPr lang="en-US" sz="2800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was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were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+V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sz="2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am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is        + V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are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will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be    + V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0632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 police 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were sent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for.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Christmas </a:t>
                      </a:r>
                    </a:p>
                    <a:p>
                      <a:r>
                        <a:rPr lang="en-US" sz="2800" b="1" kern="120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is celebrated</a:t>
                      </a:r>
                      <a:r>
                        <a:rPr lang="en-US" sz="2800" b="1" kern="1200" baseline="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all over the world.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This film 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will be shown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tomorrow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800" b="1" baseline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 the evening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Выноска со стрелкой вправо 4"/>
          <p:cNvSpPr/>
          <p:nvPr/>
        </p:nvSpPr>
        <p:spPr>
          <a:xfrm>
            <a:off x="1500166" y="1928802"/>
            <a:ext cx="428628" cy="100013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4143372" y="1643050"/>
            <a:ext cx="428628" cy="128588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7215206" y="2000240"/>
            <a:ext cx="285752" cy="35719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Passive Voice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Present Simple</a:t>
            </a:r>
          </a:p>
          <a:p>
            <a:pPr lvl="1">
              <a:buNone/>
            </a:pPr>
            <a:r>
              <a:rPr lang="en-US" sz="3200" b="1" dirty="0" smtClean="0">
                <a:latin typeface="Comic Sans MS" pitchFamily="66" charset="0"/>
              </a:rPr>
              <a:t>			am/are/is  + V3 (Participle II)</a:t>
            </a:r>
            <a:endParaRPr lang="en-US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Past Simple</a:t>
            </a:r>
          </a:p>
          <a:p>
            <a:pPr marL="1714500" lvl="6" indent="-342900">
              <a:buNone/>
            </a:pPr>
            <a:r>
              <a:rPr lang="en-US" sz="3200" b="1" dirty="0" smtClean="0">
                <a:latin typeface="Comic Sans MS" pitchFamily="66" charset="0"/>
              </a:rPr>
              <a:t>	was/were   + V</a:t>
            </a:r>
            <a:r>
              <a:rPr lang="en-US" sz="2400" b="1" dirty="0" smtClean="0">
                <a:latin typeface="Comic Sans MS" pitchFamily="66" charset="0"/>
              </a:rPr>
              <a:t>3 </a:t>
            </a:r>
            <a:r>
              <a:rPr lang="en-US" sz="3200" b="1" dirty="0" smtClean="0">
                <a:latin typeface="Comic Sans MS" pitchFamily="66" charset="0"/>
              </a:rPr>
              <a:t>(Participle II)</a:t>
            </a:r>
            <a:endParaRPr lang="en-US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Future Simple</a:t>
            </a:r>
            <a:endParaRPr lang="en-US" b="1" dirty="0">
              <a:solidFill>
                <a:srgbClr val="7030A0"/>
              </a:solidFill>
              <a:latin typeface="Comic Sans MS" pitchFamily="66" charset="0"/>
            </a:endParaRPr>
          </a:p>
          <a:p>
            <a:pPr lvl="3">
              <a:buNone/>
            </a:pPr>
            <a:r>
              <a:rPr lang="en-US" sz="3200" b="1" dirty="0" smtClean="0">
                <a:latin typeface="Comic Sans MS" pitchFamily="66" charset="0"/>
              </a:rPr>
              <a:t>		will be   + V</a:t>
            </a:r>
            <a:r>
              <a:rPr lang="en-US" sz="2400" b="1" dirty="0" smtClean="0">
                <a:latin typeface="Comic Sans MS" pitchFamily="66" charset="0"/>
              </a:rPr>
              <a:t>3 </a:t>
            </a:r>
            <a:r>
              <a:rPr lang="en-US" sz="3200" b="1" dirty="0" smtClean="0">
                <a:latin typeface="Comic Sans MS" pitchFamily="66" charset="0"/>
              </a:rPr>
              <a:t>(Participle II)</a:t>
            </a:r>
          </a:p>
          <a:p>
            <a:pPr lvl="3">
              <a:buNone/>
            </a:pPr>
            <a:endParaRPr lang="en-US" sz="32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Passive Voice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build-built-built</a:t>
            </a:r>
          </a:p>
          <a:p>
            <a:r>
              <a:rPr lang="en-US" sz="2800" b="1" dirty="0" smtClean="0">
                <a:latin typeface="Comic Sans MS" pitchFamily="66" charset="0"/>
              </a:rPr>
              <a:t>The people </a:t>
            </a:r>
            <a:r>
              <a:rPr lang="en-US" sz="2800" b="1" u="sng" dirty="0" smtClean="0">
                <a:latin typeface="Comic Sans MS" pitchFamily="66" charset="0"/>
              </a:rPr>
              <a:t>built</a:t>
            </a:r>
            <a:r>
              <a:rPr lang="en-US" sz="2800" b="1" dirty="0" smtClean="0">
                <a:latin typeface="Comic Sans MS" pitchFamily="66" charset="0"/>
              </a:rPr>
              <a:t> the house quickly.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The house </a:t>
            </a: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was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built  quickly.</a:t>
            </a:r>
          </a:p>
          <a:p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speak-spoke-spoken</a:t>
            </a:r>
          </a:p>
          <a:p>
            <a:r>
              <a:rPr lang="en-US" sz="2800" b="1" dirty="0" smtClean="0">
                <a:latin typeface="Comic Sans MS" pitchFamily="66" charset="0"/>
              </a:rPr>
              <a:t>The people in Australia </a:t>
            </a:r>
            <a:r>
              <a:rPr lang="en-US" sz="2800" b="1" u="sng" dirty="0" smtClean="0">
                <a:latin typeface="Comic Sans MS" pitchFamily="66" charset="0"/>
              </a:rPr>
              <a:t>speak </a:t>
            </a:r>
            <a:r>
              <a:rPr lang="en-US" sz="2800" b="1" dirty="0" smtClean="0">
                <a:latin typeface="Comic Sans MS" pitchFamily="66" charset="0"/>
              </a:rPr>
              <a:t>English.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English </a:t>
            </a: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is spoken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in Australia, 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  <a:latin typeface="Comic Sans MS" pitchFamily="66" charset="0"/>
              </a:rPr>
              <a:t>give –gave –given</a:t>
            </a:r>
          </a:p>
          <a:p>
            <a:endParaRPr lang="en-US" b="1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Steve gave Mary a lot of flowers.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Mary </a:t>
            </a:r>
            <a:r>
              <a:rPr lang="en-US" b="1" u="sng" dirty="0" smtClean="0">
                <a:solidFill>
                  <a:srgbClr val="C00000"/>
                </a:solidFill>
                <a:latin typeface="Comic Sans MS" pitchFamily="66" charset="0"/>
              </a:rPr>
              <a:t>was given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a lot of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flowers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   (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by Steve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).</a:t>
            </a:r>
            <a:endParaRPr lang="en-US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A lot of flowers </a:t>
            </a:r>
            <a:r>
              <a:rPr lang="en-US" b="1" u="sng" dirty="0" smtClean="0">
                <a:solidFill>
                  <a:srgbClr val="C00000"/>
                </a:solidFill>
                <a:latin typeface="Comic Sans MS" pitchFamily="66" charset="0"/>
              </a:rPr>
              <a:t>were given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to Mary (by Steve).</a:t>
            </a:r>
          </a:p>
          <a:p>
            <a:endParaRPr lang="en-US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endParaRPr lang="en-US" sz="2800" b="1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write-wrote-written   do-did-done</a:t>
            </a:r>
          </a:p>
          <a:p>
            <a:r>
              <a:rPr lang="en-US" sz="2800" b="1" dirty="0" smtClean="0">
                <a:latin typeface="Comic Sans MS" pitchFamily="66" charset="0"/>
              </a:rPr>
              <a:t>Normally, they </a:t>
            </a:r>
            <a:r>
              <a:rPr lang="en-US" sz="2800" b="1" u="sng" dirty="0" smtClean="0">
                <a:latin typeface="Comic Sans MS" pitchFamily="66" charset="0"/>
              </a:rPr>
              <a:t>write</a:t>
            </a:r>
            <a:r>
              <a:rPr lang="en-US" sz="2800" b="1" dirty="0" smtClean="0">
                <a:latin typeface="Comic Sans MS" pitchFamily="66" charset="0"/>
              </a:rPr>
              <a:t> the control work.</a:t>
            </a:r>
          </a:p>
          <a:p>
            <a:r>
              <a:rPr lang="en-US" sz="2800" b="1" dirty="0" smtClean="0">
                <a:latin typeface="Comic Sans MS" pitchFamily="66" charset="0"/>
              </a:rPr>
              <a:t>Normally, they </a:t>
            </a:r>
            <a:r>
              <a:rPr lang="en-US" sz="2800" b="1" u="sng" dirty="0" smtClean="0">
                <a:latin typeface="Comic Sans MS" pitchFamily="66" charset="0"/>
              </a:rPr>
              <a:t>do</a:t>
            </a:r>
            <a:r>
              <a:rPr lang="en-US" sz="2800" b="1" dirty="0" smtClean="0">
                <a:latin typeface="Comic Sans MS" pitchFamily="66" charset="0"/>
              </a:rPr>
              <a:t> the control work in written form.</a:t>
            </a:r>
          </a:p>
          <a:p>
            <a:endParaRPr lang="en-US" sz="2800" b="1" dirty="0" smtClean="0">
              <a:latin typeface="Comic Sans MS" pitchFamily="66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T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he control work </a:t>
            </a: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is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normally </a:t>
            </a: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written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T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he control work </a:t>
            </a: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is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 normally </a:t>
            </a: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done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 in written form.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The control work </a:t>
            </a: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was written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 yesterday.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The control work </a:t>
            </a: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will be written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 tomorrow.</a:t>
            </a:r>
          </a:p>
          <a:p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231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Passive Voice</vt:lpstr>
      <vt:lpstr>Слайд 2</vt:lpstr>
      <vt:lpstr>Passive Voice</vt:lpstr>
      <vt:lpstr>Passive Voice</vt:lpstr>
      <vt:lpstr>Слайд 5</vt:lpstr>
      <vt:lpstr>Слайд 6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1</dc:creator>
  <cp:lastModifiedBy>1</cp:lastModifiedBy>
  <cp:revision>11</cp:revision>
  <dcterms:created xsi:type="dcterms:W3CDTF">2009-12-09T08:39:40Z</dcterms:created>
  <dcterms:modified xsi:type="dcterms:W3CDTF">2011-01-09T15:30:47Z</dcterms:modified>
</cp:coreProperties>
</file>