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7CC6B-29A2-4C13-8BAC-CDC1D5E4E32E}" type="datetimeFigureOut">
              <a:rPr lang="ru-RU" smtClean="0"/>
              <a:pPr/>
              <a:t>25.02.2010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E1308-D797-49E8-BC0F-27E48B693B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Conditional </a:t>
            </a:r>
            <a:r>
              <a:rPr lang="en-US" b="1" i="1" dirty="0" smtClean="0">
                <a:solidFill>
                  <a:srgbClr val="7030A0"/>
                </a:solidFill>
                <a:latin typeface="Comic Sans MS" pitchFamily="66" charset="0"/>
              </a:rPr>
              <a:t>(if  …)</a:t>
            </a:r>
            <a:endParaRPr lang="ru-RU" b="1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57158" y="785794"/>
          <a:ext cx="857256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6280"/>
                <a:gridCol w="428628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Conditional Clause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   события возможны в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Main Clause</a:t>
                      </a:r>
                      <a:endParaRPr lang="ru-RU" b="1" u="sng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l"/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настоящем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или будущем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If  +  V(V</a:t>
                      </a: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s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)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/</a:t>
                      </a:r>
                      <a:r>
                        <a:rPr lang="en-US" sz="1600" b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Pres.Simple</a:t>
                      </a:r>
                      <a:endParaRPr lang="ru-RU" sz="2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will + V 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If it snows,</a:t>
                      </a:r>
                    </a:p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If I learn the words well,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they will go skiing</a:t>
                      </a:r>
                    </a:p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I’ll get a good mark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II  -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события маловероятны в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настоящем или будущем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If  +  V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2 (</a:t>
                      </a:r>
                      <a:r>
                        <a:rPr lang="en-US" sz="24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V</a:t>
                      </a:r>
                      <a:r>
                        <a:rPr lang="en-US" sz="2000" b="1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ed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) 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/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Past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Simple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would </a:t>
                      </a:r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(might) + V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If he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had a lot of money,</a:t>
                      </a:r>
                    </a:p>
                    <a:p>
                      <a:pPr algn="ctr"/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If I </a:t>
                      </a:r>
                      <a:r>
                        <a:rPr lang="en-US" sz="2400" b="1" i="1" u="sng" baseline="0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were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a rich man,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he /I</a:t>
                      </a:r>
                      <a:r>
                        <a:rPr lang="en-US" sz="2400" b="1" i="1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would travel all around the world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III - 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нереальное условие, 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относится</a:t>
                      </a:r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к</a:t>
                      </a:r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прошедшему времени</a:t>
                      </a:r>
                      <a:endParaRPr lang="ru-RU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 If  +</a:t>
                      </a: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had V</a:t>
                      </a:r>
                      <a:r>
                        <a:rPr lang="en-US" sz="2000" b="1" i="0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 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/ </a:t>
                      </a:r>
                      <a:r>
                        <a:rPr lang="en-US" sz="1600" b="1" i="0" baseline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Past Perfect</a:t>
                      </a:r>
                      <a:endParaRPr lang="ru-RU" sz="1600" b="1" i="0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would (could) have + V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If you had helped him,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he wouldn’t have got a bad mark in </a:t>
                      </a:r>
                      <a:r>
                        <a:rPr lang="en-US" sz="2400" b="1" i="1" dirty="0" err="1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Maths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.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571504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The Conditional Sentences can be combined:</a:t>
            </a:r>
            <a:endParaRPr lang="ru-RU" sz="28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714356"/>
          <a:ext cx="82296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прошедшее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if + had V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3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настоящее /</a:t>
                      </a:r>
                      <a:r>
                        <a:rPr lang="ru-RU" sz="2400" b="1" baseline="0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ru-RU" sz="2400" b="1" dirty="0" smtClean="0">
                          <a:solidFill>
                            <a:srgbClr val="7030A0"/>
                          </a:solidFill>
                          <a:latin typeface="Comic Sans MS" pitchFamily="66" charset="0"/>
                        </a:rPr>
                        <a:t>будущее</a:t>
                      </a:r>
                      <a:endParaRPr lang="en-US" sz="2400" b="1" dirty="0" smtClean="0">
                        <a:solidFill>
                          <a:srgbClr val="7030A0"/>
                        </a:solidFill>
                        <a:latin typeface="Comic Sans MS" pitchFamily="66" charset="0"/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would + V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If our football team </a:t>
                      </a:r>
                      <a:r>
                        <a:rPr lang="en-US" sz="2400" b="1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had won </a:t>
                      </a:r>
                      <a:r>
                        <a:rPr lang="en-US" sz="24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2400" b="1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last match,</a:t>
                      </a:r>
                      <a:endParaRPr lang="ru-RU" sz="2400" b="1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-they </a:t>
                      </a:r>
                      <a:r>
                        <a:rPr lang="en-US" sz="2400" b="1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would</a:t>
                      </a:r>
                      <a:r>
                        <a:rPr lang="en-US" sz="24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(could)</a:t>
                      </a:r>
                      <a:r>
                        <a:rPr lang="en-US" sz="2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i="1" u="sng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try</a:t>
                      </a:r>
                      <a:r>
                        <a:rPr lang="en-US" sz="2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their chance in South Africa.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-they would go to the world football  championship.</a:t>
                      </a:r>
                      <a:endParaRPr lang="ru-RU" sz="2400" b="1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If you </a:t>
                      </a:r>
                      <a:r>
                        <a:rPr lang="en-US" sz="2400" b="1" i="1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hadn’t 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already </a:t>
                      </a:r>
                      <a:r>
                        <a:rPr lang="en-US" sz="2400" b="1" i="1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seen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 this film,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we </a:t>
                      </a:r>
                      <a:r>
                        <a:rPr lang="en-US" sz="2400" b="1" i="1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could (would) go 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to the cinema together.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настоящее (нереальное)</a:t>
                      </a:r>
                      <a:r>
                        <a:rPr lang="en-US" sz="2400" b="1" kern="120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if + V</a:t>
                      </a:r>
                      <a:r>
                        <a:rPr lang="en-US" sz="2400" b="1" kern="1200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1" kern="1200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2 </a:t>
                      </a:r>
                      <a:r>
                        <a:rPr lang="en-US" sz="2400" b="1" kern="1200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/ V </a:t>
                      </a:r>
                      <a:r>
                        <a:rPr lang="en-US" sz="2000" b="1" kern="1200" baseline="0" dirty="0" err="1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ed</a:t>
                      </a:r>
                      <a:endParaRPr lang="ru-RU" sz="2400" b="1" kern="1200" dirty="0" smtClean="0">
                        <a:solidFill>
                          <a:srgbClr val="FF000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kern="1200" dirty="0" smtClean="0">
                          <a:solidFill>
                            <a:srgbClr val="7030A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прошедшее</a:t>
                      </a:r>
                      <a:endParaRPr lang="en-US" sz="2400" b="1" kern="1200" dirty="0" smtClean="0">
                        <a:solidFill>
                          <a:srgbClr val="7030A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would have + V</a:t>
                      </a:r>
                      <a:r>
                        <a:rPr lang="en-US" sz="2000" b="1" kern="120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+mn-ea"/>
                          <a:cs typeface="+mn-cs"/>
                        </a:rPr>
                        <a:t>3</a:t>
                      </a:r>
                      <a:endParaRPr lang="ru-RU" sz="2400" b="1" kern="1200" dirty="0" smtClean="0">
                        <a:solidFill>
                          <a:srgbClr val="FF000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If he </a:t>
                      </a:r>
                      <a:r>
                        <a:rPr lang="en-US" sz="2400" b="1" i="1" u="sng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were</a:t>
                      </a:r>
                      <a:r>
                        <a:rPr lang="en-US" sz="2400" b="1" i="1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n’t 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so lazy,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he </a:t>
                      </a:r>
                      <a:r>
                        <a:rPr lang="en-US" sz="2400" b="1" i="1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would have written 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the test successfully.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If I </a:t>
                      </a:r>
                      <a:r>
                        <a:rPr lang="en-US" sz="2400" b="1" i="1" u="sng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were</a:t>
                      </a:r>
                      <a:r>
                        <a:rPr lang="en-US" sz="2400" b="1" i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 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you,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I </a:t>
                      </a:r>
                      <a:r>
                        <a:rPr lang="en-US" sz="2400" b="1" i="1" u="sng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would have answered </a:t>
                      </a:r>
                      <a:r>
                        <a:rPr lang="en-US" sz="2400" b="1" i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this letter.</a:t>
                      </a:r>
                      <a:endParaRPr lang="ru-RU" sz="2400" b="1" i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24783"/>
            <a:ext cx="8501122" cy="637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244</Words>
  <Application>Microsoft Office PowerPoint</Application>
  <PresentationFormat>Экран (4:3)</PresentationFormat>
  <Paragraphs>44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Conditional (if  …)</vt:lpstr>
      <vt:lpstr>The Conditional Sentences can be combined:</vt:lpstr>
      <vt:lpstr>Слайд 3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Conditional (if  …)</dc:title>
  <dc:creator>1</dc:creator>
  <cp:lastModifiedBy>1</cp:lastModifiedBy>
  <cp:revision>10</cp:revision>
  <dcterms:created xsi:type="dcterms:W3CDTF">2009-11-20T06:37:59Z</dcterms:created>
  <dcterms:modified xsi:type="dcterms:W3CDTF">2010-02-25T20:03:58Z</dcterms:modified>
</cp:coreProperties>
</file>