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6" r:id="rId3"/>
    <p:sldId id="263" r:id="rId4"/>
    <p:sldId id="264" r:id="rId5"/>
    <p:sldId id="265" r:id="rId6"/>
    <p:sldId id="260" r:id="rId7"/>
    <p:sldId id="262" r:id="rId8"/>
    <p:sldId id="268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33CC"/>
    <a:srgbClr val="FF0066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932615-A8B2-4930-BAF0-16B9F92DA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9DCC8-142A-4242-98E4-D9F976FE1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B00F-EDCD-4352-90B8-DDF4AD819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77BBC-F7BF-4722-984A-356690DE1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29F8E-A196-407E-9A24-0155B0104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795-4F99-4625-A00D-E6B6179EBC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0AD29-716A-4006-8E3C-5D45A1BD2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F9FBC-8E47-4C4F-93A7-7389A7D072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45BD-AD92-422D-9BD2-B95060F58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EEA5D-6270-4DE4-AF7A-AE36A48B4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A0B377-CC65-4AB8-A1F5-123BD0313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B67F4E-FD5E-4A18-88F7-D48C09A8F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914400"/>
            <a:ext cx="8686800" cy="2209800"/>
          </a:xfrm>
        </p:spPr>
        <p:txBody>
          <a:bodyPr>
            <a:noAutofit/>
            <a:scene3d>
              <a:camera prst="perspectiveRight"/>
              <a:lightRig rig="soft" dir="t"/>
            </a:scene3d>
            <a:sp3d extrusionH="57150" prstMaterial="softEdge">
              <a:bevelT w="25400" h="25400" prst="artDeco"/>
            </a:sp3d>
          </a:bodyPr>
          <a:lstStyle/>
          <a:p>
            <a:pPr algn="ctr"/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Franklin Gothic Medium" pitchFamily="34" charset="0"/>
              </a:rPr>
              <a:t/>
            </a:r>
            <a:br>
              <a:rPr lang="ru-RU" sz="60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Franklin Gothic Medium" pitchFamily="34" charset="0"/>
              </a:rPr>
            </a:br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Franklin Gothic Medium" pitchFamily="34" charset="0"/>
              </a:rPr>
              <a:t/>
            </a:r>
            <a:br>
              <a:rPr lang="ru-RU" sz="60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Franklin Gothic Medium" pitchFamily="34" charset="0"/>
              </a:rPr>
            </a:br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Franklin Gothic Medium" pitchFamily="34" charset="0"/>
              </a:rPr>
              <a:t>Функция </a:t>
            </a:r>
            <a:r>
              <a:rPr lang="ru-RU" sz="7200" i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Franklin Gothic Medium" pitchFamily="34" charset="0"/>
              </a:rPr>
              <a:t>у=кх</a:t>
            </a:r>
            <a:r>
              <a:rPr lang="ru-RU" sz="7200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Franklin Gothic Medium" pitchFamily="34" charset="0"/>
              </a:rPr>
              <a:t> </a:t>
            </a:r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Franklin Gothic Medium" pitchFamily="34" charset="0"/>
              </a:rPr>
              <a:t>и ее график.</a:t>
            </a:r>
            <a:endParaRPr lang="ru-RU" sz="7200" dirty="0">
              <a:solidFill>
                <a:schemeClr val="bg2">
                  <a:lumMod val="1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Franklin Gothic Medium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5105400"/>
            <a:ext cx="4038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ial Narrow" pitchFamily="34" charset="0"/>
              </a:rPr>
              <a:t>Учитель математики  школы № 92</a:t>
            </a:r>
          </a:p>
          <a:p>
            <a:r>
              <a:rPr lang="ru-RU" sz="2000" b="1" i="1" dirty="0" smtClean="0">
                <a:latin typeface="Arial Narrow" pitchFamily="34" charset="0"/>
              </a:rPr>
              <a:t>           Павловская Нина  Михайловна</a:t>
            </a:r>
            <a:endParaRPr lang="ru-RU" sz="2000" b="1" i="1" dirty="0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96200" y="304800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smtClean="0">
                <a:latin typeface="Bookman Old Style" pitchFamily="18" charset="0"/>
              </a:rPr>
              <a:t>Урок 1</a:t>
            </a:r>
            <a:r>
              <a:rPr lang="ru-RU" sz="1600" b="1" i="1" smtClean="0">
                <a:latin typeface="Bookman Old Style" pitchFamily="18" charset="0"/>
              </a:rPr>
              <a:t>.</a:t>
            </a:r>
            <a:endParaRPr lang="ru-RU" sz="1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838200"/>
            <a:ext cx="838200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i="1" dirty="0" smtClean="0">
                <a:latin typeface="Bookman Old Style" pitchFamily="18" charset="0"/>
              </a:rPr>
              <a:t>  систематизировать и развивать у  учащихся знания  </a:t>
            </a:r>
          </a:p>
          <a:p>
            <a:pPr lvl="0"/>
            <a:r>
              <a:rPr lang="ru-RU" sz="2000" b="1" i="1" dirty="0" smtClean="0">
                <a:latin typeface="Bookman Old Style" pitchFamily="18" charset="0"/>
              </a:rPr>
              <a:t>   по  теме  функция,  область    определения   функции, </a:t>
            </a:r>
          </a:p>
          <a:p>
            <a:pPr lvl="0"/>
            <a:r>
              <a:rPr lang="ru-RU" sz="2000" b="1" i="1" dirty="0" smtClean="0">
                <a:latin typeface="Bookman Old Style" pitchFamily="18" charset="0"/>
              </a:rPr>
              <a:t>   график функции;</a:t>
            </a:r>
            <a:endParaRPr lang="ru-RU" sz="2000" b="1" dirty="0" smtClean="0">
              <a:latin typeface="Bookman Old Style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i="1" dirty="0" smtClean="0">
                <a:latin typeface="Bookman Old Style" pitchFamily="18" charset="0"/>
              </a:rPr>
              <a:t>  ввести понятие прямой пропорциональности;</a:t>
            </a:r>
            <a:endParaRPr lang="ru-RU" sz="2000" b="1" dirty="0" smtClean="0">
              <a:latin typeface="Bookman Old Style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i="1" dirty="0" smtClean="0">
                <a:latin typeface="Bookman Old Style" pitchFamily="18" charset="0"/>
              </a:rPr>
              <a:t>  сформировать  умение   строить   и   читать график </a:t>
            </a:r>
          </a:p>
          <a:p>
            <a:pPr lvl="0"/>
            <a:r>
              <a:rPr lang="ru-RU" sz="2000" b="1" i="1" dirty="0" smtClean="0">
                <a:latin typeface="Bookman Old Style" pitchFamily="18" charset="0"/>
              </a:rPr>
              <a:t>   функции,    заданной    формулой у = кх;</a:t>
            </a:r>
            <a:endParaRPr lang="ru-RU" sz="2000" b="1" dirty="0" smtClean="0">
              <a:latin typeface="Bookman Old Style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i="1" dirty="0" smtClean="0">
                <a:latin typeface="Bookman Old Style" pitchFamily="18" charset="0"/>
              </a:rPr>
              <a:t>  научиться определять:  </a:t>
            </a:r>
            <a:endParaRPr lang="ru-RU" sz="2000" b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  - положение   графика   на    координатной плоскости, </a:t>
            </a:r>
            <a:endParaRPr lang="ru-RU" sz="2000" b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  - принадлежность данной точки графику; </a:t>
            </a:r>
            <a:endParaRPr lang="ru-RU" sz="2000" b="1" dirty="0" smtClean="0">
              <a:latin typeface="Bookman Old Style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i="1" dirty="0" smtClean="0">
                <a:latin typeface="Bookman Old Style" pitchFamily="18" charset="0"/>
              </a:rPr>
              <a:t>  научиться  по   графику   задавать формулой прямую</a:t>
            </a:r>
          </a:p>
          <a:p>
            <a:pPr lvl="0"/>
            <a:r>
              <a:rPr lang="ru-RU" sz="2000" b="1" i="1" dirty="0" smtClean="0">
                <a:latin typeface="Bookman Old Style" pitchFamily="18" charset="0"/>
              </a:rPr>
              <a:t>   пропорциональность;</a:t>
            </a:r>
            <a:endParaRPr lang="ru-RU" sz="2000" b="1" dirty="0" smtClean="0">
              <a:latin typeface="Bookman Old Style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i="1" dirty="0" smtClean="0">
                <a:latin typeface="Bookman Old Style" pitchFamily="18" charset="0"/>
              </a:rPr>
              <a:t>  способствовать развитию познавательного интереса</a:t>
            </a:r>
          </a:p>
          <a:p>
            <a:pPr lvl="0"/>
            <a:r>
              <a:rPr lang="ru-RU" sz="2000" b="1" i="1" dirty="0" smtClean="0">
                <a:latin typeface="Bookman Old Style" pitchFamily="18" charset="0"/>
              </a:rPr>
              <a:t>   учащихся</a:t>
            </a:r>
            <a:endParaRPr lang="ru-RU" sz="2000" b="1" dirty="0" smtClean="0">
              <a:latin typeface="Bookman Old Style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i="1" dirty="0" smtClean="0">
                <a:latin typeface="Bookman Old Style" pitchFamily="18" charset="0"/>
              </a:rPr>
              <a:t>  побуждать     учеников   к       само-, взаимоконтролю,</a:t>
            </a:r>
          </a:p>
          <a:p>
            <a:pPr lvl="0"/>
            <a:r>
              <a:rPr lang="ru-RU" sz="2000" b="1" i="1" dirty="0" smtClean="0">
                <a:latin typeface="Bookman Old Style" pitchFamily="18" charset="0"/>
              </a:rPr>
              <a:t>   вызывать   у   них  потребность  в обосновании своих </a:t>
            </a:r>
          </a:p>
          <a:p>
            <a:pPr lvl="0"/>
            <a:r>
              <a:rPr lang="ru-RU" sz="2000" b="1" i="1" dirty="0" smtClean="0">
                <a:latin typeface="Bookman Old Style" pitchFamily="18" charset="0"/>
              </a:rPr>
              <a:t>   высказываний. 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304800"/>
            <a:ext cx="312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Цели урока: </a:t>
            </a:r>
            <a:endParaRPr lang="ru-RU" sz="32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7848600" cy="33528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5800" y="9144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1. По графику изменения температуры воздуха в течение суток, найти значение температуры в 6ч,12ч,18ч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.</a:t>
            </a:r>
            <a:endParaRPr lang="ru-RU" sz="2800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286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3399"/>
                </a:solidFill>
                <a:latin typeface="Arial Black" pitchFamily="34" charset="0"/>
              </a:rPr>
              <a:t>Разминка.</a:t>
            </a:r>
            <a:endParaRPr lang="ru-RU" sz="4000" dirty="0">
              <a:solidFill>
                <a:srgbClr val="00339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600"/>
                            </p:stCondLst>
                            <p:childTnLst>
                              <p:par>
                                <p:cTn id="1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1524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. Что называют областью допустимых значений переменной алгебраической дроби?</a:t>
            </a:r>
            <a:endParaRPr lang="ru-RU" sz="2800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371600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3</a:t>
            </a: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.      Найдите допустимые значения переменной для дроби:</a:t>
            </a:r>
            <a:endParaRPr lang="ru-RU" sz="2800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2209800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а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)   </a:t>
            </a:r>
            <a:endParaRPr lang="ru-RU" sz="2800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209800"/>
            <a:ext cx="1333500" cy="14954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724400" y="2286000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б)   </a:t>
            </a:r>
            <a:endParaRPr lang="ru-RU" sz="2800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8200" y="4343400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в)   </a:t>
            </a:r>
            <a:endParaRPr lang="ru-RU" sz="2800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8200" y="4343400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г)   </a:t>
            </a:r>
            <a:endParaRPr lang="ru-RU" sz="2800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1981200"/>
            <a:ext cx="1695450" cy="1571625"/>
          </a:xfrm>
          <a:prstGeom prst="rect">
            <a:avLst/>
          </a:prstGeom>
          <a:noFill/>
        </p:spPr>
      </p:pic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886200"/>
            <a:ext cx="1638300" cy="1476375"/>
          </a:xfrm>
          <a:prstGeom prst="rect">
            <a:avLst/>
          </a:prstGeom>
          <a:noFill/>
        </p:spPr>
      </p:pic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3962400"/>
            <a:ext cx="1771650" cy="1495425"/>
          </a:xfrm>
          <a:prstGeom prst="rect">
            <a:avLst/>
          </a:prstGeom>
          <a:noFill/>
        </p:spPr>
      </p:pic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7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133600"/>
            <a:ext cx="1885950" cy="819150"/>
          </a:xfrm>
          <a:prstGeom prst="rect">
            <a:avLst/>
          </a:prstGeom>
          <a:noFill/>
        </p:spPr>
      </p:pic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83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2133600"/>
            <a:ext cx="1428750" cy="819150"/>
          </a:xfrm>
          <a:prstGeom prst="rect">
            <a:avLst/>
          </a:prstGeom>
          <a:noFill/>
        </p:spPr>
      </p:pic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85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191000"/>
            <a:ext cx="1885950" cy="819150"/>
          </a:xfrm>
          <a:prstGeom prst="rect">
            <a:avLst/>
          </a:prstGeom>
          <a:noFill/>
        </p:spPr>
      </p:pic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88" name="Picture 2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267200"/>
            <a:ext cx="981075" cy="819150"/>
          </a:xfrm>
          <a:prstGeom prst="rect">
            <a:avLst/>
          </a:prstGeom>
          <a:noFill/>
        </p:spPr>
      </p:pic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28600" y="228600"/>
            <a:ext cx="3929090" cy="6429420"/>
            <a:chOff x="4929190" y="214290"/>
            <a:chExt cx="3929090" cy="6429420"/>
          </a:xfrm>
          <a:noFill/>
        </p:grpSpPr>
        <p:grpSp>
          <p:nvGrpSpPr>
            <p:cNvPr id="3" name="Группа 202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  <a:grpFill/>
          </p:grpSpPr>
          <p:grpSp>
            <p:nvGrpSpPr>
              <p:cNvPr id="89" name="Группа 55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34" name="Прямоугольник 23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5" name="Прямоугольник 23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6" name="Прямоугольник 23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7" name="Прямоугольник 23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8" name="Прямоугольник 23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0" name="Прямоугольник 23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1" name="Прямоугольник 24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2" name="Прямоугольник 24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4" name="Прямоугольник 24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0" name="Группа 57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23" name="Прямоугольник 22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4" name="Прямоугольник 22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5" name="Прямоугольник 22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6" name="Прямоугольник 22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8" name="Прямоугольник 22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9" name="Прямоугольник 22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0" name="Прямоугольник 22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1" name="Прямоугольник 23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1" name="Группа 69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12" name="Прямоугольник 21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3" name="Прямоугольник 21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4" name="Прямоугольник 21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5" name="Прямоугольник 21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0" name="Прямоугольник 21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1" name="Прямоугольник 22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2" name="Прямоугольник 22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2" name="Группа 8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01" name="Прямоугольник 20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2" name="Прямоугольник 20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6" name="Прямоугольник 8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7" name="Прямоугольник 8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8" name="Прямоугольник 9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9" name="Прямоугольник 9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0" name="Прямоугольник 9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1" name="Прямоугольник 9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3" name="Группа 94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90" name="Прямоугольник 9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1" name="Прямоугольник 9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2" name="Прямоугольник 9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3" name="Прямоугольник 9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4" name="Прямоугольник 9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5" name="Прямоугольник 10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7" name="Прямоугольник 19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8" name="Прямоугольник 19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9" name="Прямоугольник 19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0" name="Прямоугольник 19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4" name="Группа 106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79" name="Прямоугольник 17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0" name="Прямоугольник 17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1" name="Прямоугольник 18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2" name="Прямоугольник 18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3" name="Прямоугольник 18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4" name="Прямоугольник 18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5" name="Прямоугольник 18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6" name="Прямоугольник 18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5" name="Группа 118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68" name="Прямоугольник 16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9" name="Прямоугольник 16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0" name="Прямоугольник 16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5" name="Прямоугольник 17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8" name="Прямоугольник 17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6" name="Группа 130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57" name="Прямоугольник 15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8" name="Прямоугольник 15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9" name="Прямоугольник 15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0" name="Прямоугольник 15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1" name="Прямоугольник 16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2" name="Прямоугольник 16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Прямоугольник 16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4" name="Прямоугольник 16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5" name="Прямоугольник 16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7" name="Прямоугольник 16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7" name="Группа 142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46" name="Прямоугольник 14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9" name="Прямоугольник 14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0" name="Прямоугольник 14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1" name="Прямоугольник 15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3" name="Прямоугольник 15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4" name="Прямоугольник 15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5" name="Прямоугольник 15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6" name="Прямоугольник 15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8" name="Группа 154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35" name="Прямоугольник 13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6" name="Прямоугольник 13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7" name="Прямоугольник 13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8" name="Прямоугольник 13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9" name="Прямоугольник 13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0" name="Прямоугольник 13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1" name="Прямоугольник 14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3" name="Прямоугольник 14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9" name="Группа 166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24" name="Прямоугольник 12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6" name="Прямоугольник 12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8" name="Прямоугольник 12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9" name="Прямоугольник 12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1" name="Прямоугольник 13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2" name="Прямоугольник 13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4" name="Прямоугольник 13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0" name="Группа 178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13" name="Прямоугольник 11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4" name="Прямоугольник 11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6" name="Прямоугольник 11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7" name="Прямоугольник 11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8" name="Прямоугольник 11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0" name="Прямоугольник 11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1" name="Прямоугольник 12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2" name="Прямоугольник 12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3" name="Прямоугольник 12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1" name="Группа 190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02" name="Прямоугольник 10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3" name="Прямоугольник 10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4" name="Прямоугольник 10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7" name="Прямоугольник 10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8" name="Прямоугольник 10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9" name="Прямоугольник 10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0" name="Прямоугольник 10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2" name="Прямоугольник 11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4" name="Прямая со стрелкой 3"/>
            <p:cNvCxnSpPr>
              <a:stCxn id="72" idx="1"/>
              <a:endCxn id="40" idx="3"/>
            </p:cNvCxnSpPr>
            <p:nvPr/>
          </p:nvCxnSpPr>
          <p:spPr bwMode="auto">
            <a:xfrm rot="10800000">
              <a:off x="6715140" y="392885"/>
              <a:ext cx="1588" cy="6072230"/>
            </a:xfrm>
            <a:prstGeom prst="straightConnector1">
              <a:avLst/>
            </a:prstGeom>
            <a:grp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" name="Прямая со стрелкой 4"/>
            <p:cNvCxnSpPr>
              <a:stCxn id="157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3702" y="3429000"/>
              <a:ext cx="320922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29454" y="3429000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err="1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86644" y="3429000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43834" y="3429001"/>
              <a:ext cx="35719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72198" y="3429001"/>
              <a:ext cx="499064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6446" y="3429000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29256" y="3429000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9388" y="257174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29388" y="292893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29388" y="221455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9388" y="185736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29388" y="150017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57950" y="364331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57950" y="400050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57950" y="435769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7950" y="471488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24" name="Группа 30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78" name="Прямоугольник 77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9" name="Прямоугольник 78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0" name="Прямоугольник 79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1" name="Прямоугольник 80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2" name="Прямоугольник 81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3" name="Прямоугольник 82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6" name="Прямоугольник 85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7" name="Прямоугольник 86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25" name="Прямоугольник 24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742952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58" name="Группа 356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67" name="Прямоугольник 66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69" name="Прямоугольник 68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1" name="Прямоугольник 70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" name="Прямоугольник 73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6" name="Прямоугольник 75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6429388" y="114298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29388" y="785795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6357950" y="5429264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072066" y="3429001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6357950" y="507207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429388" y="428604"/>
              <a:ext cx="285752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6357950" y="578645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6357950" y="614364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4495800" y="152401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Bookman Old Style" pitchFamily="18" charset="0"/>
              </a:rPr>
              <a:t>    Построить графики </a:t>
            </a:r>
          </a:p>
          <a:p>
            <a:pPr algn="just"/>
            <a:r>
              <a:rPr lang="ru-RU" sz="2400" b="1" i="1" dirty="0" smtClean="0">
                <a:latin typeface="Bookman Old Style" pitchFamily="18" charset="0"/>
              </a:rPr>
              <a:t>функций</a:t>
            </a:r>
            <a:r>
              <a:rPr lang="ru-RU" dirty="0" smtClean="0"/>
              <a:t>: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648200" y="8382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latin typeface="Bookman Old Style" pitchFamily="18" charset="0"/>
              </a:rPr>
              <a:t>а) у = 2х;    б) у = - 3х.</a:t>
            </a:r>
            <a:endParaRPr lang="ru-RU" sz="2800" b="1" i="1" dirty="0">
              <a:latin typeface="Bookman Old Style" pitchFamily="18" charset="0"/>
            </a:endParaRPr>
          </a:p>
        </p:txBody>
      </p:sp>
      <p:cxnSp>
        <p:nvCxnSpPr>
          <p:cNvPr id="251" name="Прямая соединительная линия 250"/>
          <p:cNvCxnSpPr/>
          <p:nvPr/>
        </p:nvCxnSpPr>
        <p:spPr>
          <a:xfrm rot="5400000" flipH="1" flipV="1">
            <a:off x="-800100" y="1943100"/>
            <a:ext cx="5715000" cy="2895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8" name="Овал 257"/>
          <p:cNvSpPr/>
          <p:nvPr/>
        </p:nvSpPr>
        <p:spPr>
          <a:xfrm>
            <a:off x="2667000" y="1981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1" name="Прямая соединительная линия 260"/>
          <p:cNvCxnSpPr/>
          <p:nvPr/>
        </p:nvCxnSpPr>
        <p:spPr>
          <a:xfrm rot="16200000" flipH="1">
            <a:off x="-877200" y="2473200"/>
            <a:ext cx="5760000" cy="187200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 rot="18058365">
            <a:off x="2732899" y="518848"/>
            <a:ext cx="91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у = 2х</a:t>
            </a:r>
            <a:endParaRPr lang="ru-RU" dirty="0"/>
          </a:p>
        </p:txBody>
      </p:sp>
      <p:sp>
        <p:nvSpPr>
          <p:cNvPr id="271" name="TextBox 270"/>
          <p:cNvSpPr txBox="1"/>
          <p:nvPr/>
        </p:nvSpPr>
        <p:spPr>
          <a:xfrm rot="4250961">
            <a:off x="887446" y="678106"/>
            <a:ext cx="1053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у = -</a:t>
            </a:r>
            <a:r>
              <a:rPr lang="ru-RU" b="1" i="1" dirty="0">
                <a:latin typeface="Bookman Old Style" pitchFamily="18" charset="0"/>
              </a:rPr>
              <a:t>3</a:t>
            </a:r>
            <a:r>
              <a:rPr lang="ru-RU" b="1" i="1" dirty="0" smtClean="0">
                <a:latin typeface="Bookman Old Style" pitchFamily="18" charset="0"/>
              </a:rPr>
              <a:t>х</a:t>
            </a:r>
            <a:endParaRPr lang="ru-RU" dirty="0"/>
          </a:p>
        </p:txBody>
      </p:sp>
      <p:sp>
        <p:nvSpPr>
          <p:cNvPr id="272" name="TextBox 271"/>
          <p:cNvSpPr txBox="1"/>
          <p:nvPr/>
        </p:nvSpPr>
        <p:spPr>
          <a:xfrm>
            <a:off x="4800600" y="304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Arial Black" pitchFamily="34" charset="0"/>
              </a:rPr>
              <a:t>Свойства</a:t>
            </a:r>
            <a:r>
              <a:rPr lang="ru-RU" sz="2800" b="1" i="1" dirty="0" smtClean="0">
                <a:latin typeface="Bookman Old Style" pitchFamily="18" charset="0"/>
              </a:rPr>
              <a:t>: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4114800" y="914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Bookman Old Style" pitchFamily="18" charset="0"/>
              </a:rPr>
              <a:t>1. Область определения </a:t>
            </a:r>
            <a:endParaRPr lang="ru-RU" sz="2800" b="1" i="1" dirty="0">
              <a:latin typeface="Bookman Old Style" pitchFamily="18" charset="0"/>
            </a:endParaRPr>
          </a:p>
        </p:txBody>
      </p:sp>
      <p:pic>
        <p:nvPicPr>
          <p:cNvPr id="277" name="Picture 2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838200"/>
            <a:ext cx="685799" cy="572609"/>
          </a:xfrm>
          <a:prstGeom prst="rect">
            <a:avLst/>
          </a:prstGeom>
          <a:noFill/>
        </p:spPr>
      </p:pic>
      <p:sp>
        <p:nvSpPr>
          <p:cNvPr id="278" name="TextBox 277"/>
          <p:cNvSpPr txBox="1"/>
          <p:nvPr/>
        </p:nvSpPr>
        <p:spPr>
          <a:xfrm>
            <a:off x="4114800" y="15240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>
                <a:latin typeface="Bookman Old Style" pitchFamily="18" charset="0"/>
              </a:rPr>
              <a:t>2</a:t>
            </a:r>
            <a:r>
              <a:rPr lang="ru-RU" sz="2400" b="1" i="1" dirty="0" smtClean="0">
                <a:latin typeface="Bookman Old Style" pitchFamily="18" charset="0"/>
              </a:rPr>
              <a:t>. Графиком</a:t>
            </a:r>
            <a:r>
              <a:rPr lang="ru-RU" sz="2400" b="1" i="1" dirty="0">
                <a:latin typeface="Bookman Old Style" pitchFamily="18" charset="0"/>
              </a:rPr>
              <a:t> </a:t>
            </a:r>
            <a:r>
              <a:rPr lang="ru-RU" sz="2400" b="1" i="1" dirty="0" smtClean="0">
                <a:latin typeface="Bookman Old Style" pitchFamily="18" charset="0"/>
              </a:rPr>
              <a:t>     является прямая,  проходящая через начало координат.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4114800" y="2819400"/>
            <a:ext cx="502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Bookman Old Style" pitchFamily="18" charset="0"/>
              </a:rPr>
              <a:t>3. </a:t>
            </a:r>
            <a:r>
              <a:rPr lang="ru-RU" sz="2200" b="1" i="1" dirty="0" smtClean="0">
                <a:latin typeface="Bookman Old Style" pitchFamily="18" charset="0"/>
              </a:rPr>
              <a:t>Если   </a:t>
            </a:r>
            <a:r>
              <a:rPr lang="en-US" sz="2200" b="1" i="1" dirty="0" smtClean="0">
                <a:latin typeface="Bookman Old Style" pitchFamily="18" charset="0"/>
              </a:rPr>
              <a:t>k</a:t>
            </a:r>
            <a:r>
              <a:rPr lang="ru-RU" sz="2200" b="1" i="1" dirty="0" smtClean="0">
                <a:latin typeface="Bookman Old Style" pitchFamily="18" charset="0"/>
              </a:rPr>
              <a:t> &gt; 0,   график  проходит через </a:t>
            </a:r>
            <a:r>
              <a:rPr lang="en-US" sz="2200" b="1" i="1" dirty="0" smtClean="0">
                <a:latin typeface="Bookman Old Style" pitchFamily="18" charset="0"/>
              </a:rPr>
              <a:t>I</a:t>
            </a:r>
            <a:r>
              <a:rPr lang="ru-RU" sz="2200" b="1" i="1" dirty="0" smtClean="0">
                <a:latin typeface="Bookman Old Style" pitchFamily="18" charset="0"/>
              </a:rPr>
              <a:t> и </a:t>
            </a:r>
            <a:r>
              <a:rPr lang="en-US" sz="2200" b="1" i="1" dirty="0" smtClean="0">
                <a:latin typeface="Bookman Old Style" pitchFamily="18" charset="0"/>
              </a:rPr>
              <a:t>III</a:t>
            </a:r>
            <a:r>
              <a:rPr lang="ru-RU" sz="2200" b="1" i="1" dirty="0" smtClean="0">
                <a:latin typeface="Bookman Old Style" pitchFamily="18" charset="0"/>
              </a:rPr>
              <a:t> четверть и образует острый угол с положительным направлением оси х.</a:t>
            </a:r>
            <a:endParaRPr lang="ru-RU" sz="2200" b="1" i="1" dirty="0">
              <a:latin typeface="Bookman Old Style" pitchFamily="18" charset="0"/>
            </a:endParaRPr>
          </a:p>
        </p:txBody>
      </p:sp>
      <p:sp>
        <p:nvSpPr>
          <p:cNvPr id="280" name="Прямоугольник 279"/>
          <p:cNvSpPr/>
          <p:nvPr/>
        </p:nvSpPr>
        <p:spPr>
          <a:xfrm>
            <a:off x="4114800" y="4648200"/>
            <a:ext cx="502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Bookman Old Style" pitchFamily="18" charset="0"/>
              </a:rPr>
              <a:t>4</a:t>
            </a:r>
            <a:r>
              <a:rPr lang="ru-RU" sz="2400" b="1" i="1" dirty="0" smtClean="0">
                <a:latin typeface="Bookman Old Style" pitchFamily="18" charset="0"/>
              </a:rPr>
              <a:t>. </a:t>
            </a:r>
            <a:r>
              <a:rPr lang="ru-RU" sz="2200" b="1" i="1" dirty="0" smtClean="0">
                <a:latin typeface="Bookman Old Style" pitchFamily="18" charset="0"/>
              </a:rPr>
              <a:t>Если   </a:t>
            </a:r>
            <a:r>
              <a:rPr lang="en-US" sz="2200" b="1" i="1" dirty="0" smtClean="0">
                <a:latin typeface="Bookman Old Style" pitchFamily="18" charset="0"/>
              </a:rPr>
              <a:t>k</a:t>
            </a:r>
            <a:r>
              <a:rPr lang="ru-RU" sz="2200" b="1" i="1" dirty="0" smtClean="0">
                <a:latin typeface="Bookman Old Style" pitchFamily="18" charset="0"/>
              </a:rPr>
              <a:t> &lt; 0,   график проходит через </a:t>
            </a:r>
            <a:r>
              <a:rPr lang="en-US" sz="2200" b="1" i="1" dirty="0" smtClean="0">
                <a:latin typeface="Bookman Old Style" pitchFamily="18" charset="0"/>
              </a:rPr>
              <a:t>II</a:t>
            </a:r>
            <a:r>
              <a:rPr lang="ru-RU" sz="2200" b="1" i="1" dirty="0" smtClean="0">
                <a:latin typeface="Bookman Old Style" pitchFamily="18" charset="0"/>
              </a:rPr>
              <a:t> и </a:t>
            </a:r>
            <a:r>
              <a:rPr lang="en-US" sz="2200" b="1" i="1" dirty="0" smtClean="0">
                <a:latin typeface="Bookman Old Style" pitchFamily="18" charset="0"/>
              </a:rPr>
              <a:t>IV</a:t>
            </a:r>
            <a:r>
              <a:rPr lang="ru-RU" sz="2200" b="1" i="1" dirty="0" smtClean="0">
                <a:latin typeface="Bookman Old Style" pitchFamily="18" charset="0"/>
              </a:rPr>
              <a:t> четверть и образует тупой угол с положительным направлением оси х.</a:t>
            </a:r>
            <a:endParaRPr lang="ru-RU" sz="2200" b="1" i="1" dirty="0">
              <a:latin typeface="Bookman Old Style" pitchFamily="18" charset="0"/>
            </a:endParaRPr>
          </a:p>
        </p:txBody>
      </p:sp>
      <p:sp>
        <p:nvSpPr>
          <p:cNvPr id="281" name="Овал 280"/>
          <p:cNvSpPr/>
          <p:nvPr/>
        </p:nvSpPr>
        <p:spPr>
          <a:xfrm>
            <a:off x="19812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Овал 281"/>
          <p:cNvSpPr/>
          <p:nvPr/>
        </p:nvSpPr>
        <p:spPr>
          <a:xfrm>
            <a:off x="2667000" y="556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TextBox 261"/>
          <p:cNvSpPr txBox="1"/>
          <p:nvPr/>
        </p:nvSpPr>
        <p:spPr>
          <a:xfrm>
            <a:off x="4114800" y="152400"/>
            <a:ext cx="487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Bookman Old Style" pitchFamily="18" charset="0"/>
              </a:rPr>
              <a:t>    Функцию  вида </a:t>
            </a:r>
            <a:r>
              <a:rPr lang="ru-RU" sz="2400" b="1" i="1" dirty="0" smtClean="0">
                <a:solidFill>
                  <a:srgbClr val="3333CC"/>
                </a:solidFill>
                <a:latin typeface="Bookman Old Style" pitchFamily="18" charset="0"/>
              </a:rPr>
              <a:t>у = </a:t>
            </a:r>
            <a:r>
              <a:rPr lang="en-US" sz="2400" b="1" i="1" dirty="0" smtClean="0">
                <a:solidFill>
                  <a:srgbClr val="3333CC"/>
                </a:solidFill>
                <a:latin typeface="Bookman Old Style" pitchFamily="18" charset="0"/>
              </a:rPr>
              <a:t>k</a:t>
            </a:r>
            <a:r>
              <a:rPr lang="ru-RU" sz="2400" b="1" i="1" dirty="0" smtClean="0">
                <a:solidFill>
                  <a:srgbClr val="3333CC"/>
                </a:solidFill>
                <a:latin typeface="Bookman Old Style" pitchFamily="18" charset="0"/>
              </a:rPr>
              <a:t>х </a:t>
            </a:r>
            <a:r>
              <a:rPr lang="ru-RU" sz="2400" b="1" i="1" dirty="0" smtClean="0">
                <a:latin typeface="Bookman Old Style" pitchFamily="18" charset="0"/>
              </a:rPr>
              <a:t>называют прямой пропорциональностью, где </a:t>
            </a:r>
            <a:r>
              <a:rPr lang="ru-RU" sz="2400" b="1" i="1" dirty="0" smtClean="0">
                <a:solidFill>
                  <a:srgbClr val="3333CC"/>
                </a:solidFill>
                <a:latin typeface="Bookman Old Style" pitchFamily="18" charset="0"/>
              </a:rPr>
              <a:t>х</a:t>
            </a:r>
            <a:r>
              <a:rPr lang="ru-RU" sz="2400" b="1" i="1" dirty="0" smtClean="0">
                <a:latin typeface="Bookman Old Style" pitchFamily="18" charset="0"/>
              </a:rPr>
              <a:t> –  переменная, </a:t>
            </a:r>
            <a:r>
              <a:rPr lang="en-US" sz="2400" b="1" i="1" dirty="0" smtClean="0">
                <a:solidFill>
                  <a:srgbClr val="3333CC"/>
                </a:solidFill>
                <a:latin typeface="Bookman Old Style" pitchFamily="18" charset="0"/>
              </a:rPr>
              <a:t>k</a:t>
            </a:r>
            <a:r>
              <a:rPr lang="ru-RU" sz="2400" b="1" i="1" dirty="0" smtClean="0">
                <a:latin typeface="Bookman Old Style" pitchFamily="18" charset="0"/>
              </a:rPr>
              <a:t> – угловой коэффициент.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3429000" y="1981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I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64" name="Прямоугольник 263"/>
          <p:cNvSpPr/>
          <p:nvPr/>
        </p:nvSpPr>
        <p:spPr>
          <a:xfrm>
            <a:off x="381000" y="4114800"/>
            <a:ext cx="593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III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65" name="Прямоугольник 264"/>
          <p:cNvSpPr/>
          <p:nvPr/>
        </p:nvSpPr>
        <p:spPr>
          <a:xfrm>
            <a:off x="533400" y="1981200"/>
            <a:ext cx="457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II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66" name="Прямоугольник 265"/>
          <p:cNvSpPr/>
          <p:nvPr/>
        </p:nvSpPr>
        <p:spPr>
          <a:xfrm>
            <a:off x="3352800" y="4114800"/>
            <a:ext cx="558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IV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268" name="Shape 267"/>
          <p:cNvCxnSpPr>
            <a:stCxn id="10" idx="0"/>
            <a:endCxn id="187" idx="3"/>
          </p:cNvCxnSpPr>
          <p:nvPr/>
        </p:nvCxnSpPr>
        <p:spPr>
          <a:xfrm rot="16200000" flipV="1">
            <a:off x="2287629" y="2991637"/>
            <a:ext cx="535785" cy="367561"/>
          </a:xfrm>
          <a:prstGeom prst="curvedConnector2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Полилиния 273"/>
          <p:cNvSpPr/>
          <p:nvPr/>
        </p:nvSpPr>
        <p:spPr>
          <a:xfrm>
            <a:off x="1785938" y="2697957"/>
            <a:ext cx="1100137" cy="731043"/>
          </a:xfrm>
          <a:custGeom>
            <a:avLst/>
            <a:gdLst>
              <a:gd name="connsiteX0" fmla="*/ 1100137 w 1100137"/>
              <a:gd name="connsiteY0" fmla="*/ 731043 h 731043"/>
              <a:gd name="connsiteX1" fmla="*/ 1000125 w 1100137"/>
              <a:gd name="connsiteY1" fmla="*/ 302418 h 731043"/>
              <a:gd name="connsiteX2" fmla="*/ 728662 w 1100137"/>
              <a:gd name="connsiteY2" fmla="*/ 59531 h 731043"/>
              <a:gd name="connsiteX3" fmla="*/ 271462 w 1100137"/>
              <a:gd name="connsiteY3" fmla="*/ 2381 h 731043"/>
              <a:gd name="connsiteX4" fmla="*/ 14287 w 1100137"/>
              <a:gd name="connsiteY4" fmla="*/ 73818 h 731043"/>
              <a:gd name="connsiteX5" fmla="*/ 14287 w 1100137"/>
              <a:gd name="connsiteY5" fmla="*/ 73818 h 731043"/>
              <a:gd name="connsiteX6" fmla="*/ 14287 w 1100137"/>
              <a:gd name="connsiteY6" fmla="*/ 73818 h 731043"/>
              <a:gd name="connsiteX7" fmla="*/ 0 w 1100137"/>
              <a:gd name="connsiteY7" fmla="*/ 88106 h 73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0137" h="731043">
                <a:moveTo>
                  <a:pt x="1100137" y="731043"/>
                </a:moveTo>
                <a:cubicBezTo>
                  <a:pt x="1081087" y="572690"/>
                  <a:pt x="1062037" y="414337"/>
                  <a:pt x="1000125" y="302418"/>
                </a:cubicBezTo>
                <a:cubicBezTo>
                  <a:pt x="938213" y="190499"/>
                  <a:pt x="850106" y="109537"/>
                  <a:pt x="728662" y="59531"/>
                </a:cubicBezTo>
                <a:cubicBezTo>
                  <a:pt x="607218" y="9525"/>
                  <a:pt x="390525" y="0"/>
                  <a:pt x="271462" y="2381"/>
                </a:cubicBezTo>
                <a:cubicBezTo>
                  <a:pt x="152400" y="4762"/>
                  <a:pt x="14287" y="73818"/>
                  <a:pt x="14287" y="73818"/>
                </a:cubicBezTo>
                <a:lnTo>
                  <a:pt x="14287" y="73818"/>
                </a:lnTo>
                <a:lnTo>
                  <a:pt x="14287" y="73818"/>
                </a:lnTo>
                <a:lnTo>
                  <a:pt x="0" y="88106"/>
                </a:lnTo>
              </a:path>
            </a:pathLst>
          </a:custGeom>
          <a:ln w="38100">
            <a:solidFill>
              <a:srgbClr val="FF00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TextBox 266"/>
          <p:cNvSpPr txBox="1"/>
          <p:nvPr/>
        </p:nvSpPr>
        <p:spPr>
          <a:xfrm rot="17923552">
            <a:off x="2737814" y="61197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k&gt;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0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 rot="4248987">
            <a:off x="1116266" y="68573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k&lt;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0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 tmFilter="0, 0; .2, .5; .8, .5; 1, 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500" autoRev="1" fill="hold"/>
                                        <p:tgtEl>
                                          <p:spTgt spid="2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5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1000" tmFilter="0, 0; .2, .5; .8, .5; 1, 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500" autoRev="1" fill="hold"/>
                                        <p:tgtEl>
                                          <p:spTgt spid="2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500"/>
                            </p:stCondLst>
                            <p:childTnLst>
                              <p:par>
                                <p:cTn id="2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/>
      <p:bldP spid="245" grpId="1"/>
      <p:bldP spid="246" grpId="0"/>
      <p:bldP spid="246" grpId="1"/>
      <p:bldP spid="258" grpId="0" animBg="1"/>
      <p:bldP spid="270" grpId="0"/>
      <p:bldP spid="270" grpId="1"/>
      <p:bldP spid="271" grpId="0"/>
      <p:bldP spid="271" grpId="1"/>
      <p:bldP spid="272" grpId="0"/>
      <p:bldP spid="273" grpId="0"/>
      <p:bldP spid="278" grpId="0"/>
      <p:bldP spid="279" grpId="0"/>
      <p:bldP spid="280" grpId="0"/>
      <p:bldP spid="281" grpId="0" animBg="1"/>
      <p:bldP spid="282" grpId="0" animBg="1"/>
      <p:bldP spid="262" grpId="0"/>
      <p:bldP spid="262" grpId="1"/>
      <p:bldP spid="263" grpId="0"/>
      <p:bldP spid="264" grpId="0"/>
      <p:bldP spid="265" grpId="0"/>
      <p:bldP spid="266" grpId="0"/>
      <p:bldP spid="274" grpId="0" animBg="1"/>
      <p:bldP spid="267" grpId="0"/>
      <p:bldP spid="2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0175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Построй графики функций в одной и той же системе координат. Найди особенность расположения графиков и сделай вывод.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600200"/>
            <a:ext cx="1765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а)  у = 5х;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09800" y="1600200"/>
            <a:ext cx="1933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б)  у = - 4х;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00800" y="1600200"/>
            <a:ext cx="23679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г)  у =  – 0,5х.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91000" y="1600200"/>
            <a:ext cx="2050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в)  у = 0,2х;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62400" y="2209800"/>
            <a:ext cx="1532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Вывод: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8200" y="2743200"/>
            <a:ext cx="77332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i="1" dirty="0" smtClean="0">
                <a:latin typeface="Bookman Old Style" pitchFamily="18" charset="0"/>
              </a:rPr>
              <a:t>Если |</a:t>
            </a:r>
            <a:r>
              <a:rPr lang="en-US" sz="2800" b="1" i="1" dirty="0" smtClean="0">
                <a:latin typeface="Bookman Old Style" pitchFamily="18" charset="0"/>
              </a:rPr>
              <a:t>k</a:t>
            </a:r>
            <a:r>
              <a:rPr lang="ru-RU" sz="2800" b="1" i="1" dirty="0" smtClean="0">
                <a:latin typeface="Bookman Old Style" pitchFamily="18" charset="0"/>
              </a:rPr>
              <a:t>|&gt;1 график вытягивается </a:t>
            </a:r>
          </a:p>
          <a:p>
            <a:pPr marL="514350" indent="-514350"/>
            <a:r>
              <a:rPr lang="ru-RU" sz="2800" b="1" i="1" dirty="0" smtClean="0">
                <a:latin typeface="Bookman Old Style" pitchFamily="18" charset="0"/>
              </a:rPr>
              <a:t>    вдоль оси у.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8200" y="3810000"/>
            <a:ext cx="77467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800" b="1" i="1" dirty="0" smtClean="0">
                <a:latin typeface="Bookman Old Style" pitchFamily="18" charset="0"/>
              </a:rPr>
              <a:t>2. Если |</a:t>
            </a:r>
            <a:r>
              <a:rPr lang="en-US" sz="2800" b="1" i="1" dirty="0" smtClean="0">
                <a:latin typeface="Bookman Old Style" pitchFamily="18" charset="0"/>
              </a:rPr>
              <a:t>k</a:t>
            </a:r>
            <a:r>
              <a:rPr lang="ru-RU" sz="2800" b="1" i="1" dirty="0" smtClean="0">
                <a:latin typeface="Bookman Old Style" pitchFamily="18" charset="0"/>
              </a:rPr>
              <a:t>|&lt;1 график вытягивается </a:t>
            </a:r>
          </a:p>
          <a:p>
            <a:pPr marL="514350" indent="-514350"/>
            <a:r>
              <a:rPr lang="ru-RU" sz="2800" b="1" i="1" dirty="0" smtClean="0">
                <a:latin typeface="Bookman Old Style" pitchFamily="18" charset="0"/>
              </a:rPr>
              <a:t>    вдоль оси 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3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1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 графику определи вид функции и задай ее формулой, а также </a:t>
            </a:r>
            <a:r>
              <a:rPr lang="ru-RU" sz="2800" i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дай </a:t>
            </a:r>
            <a:r>
              <a:rPr lang="ru-RU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ей характеристику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4830763" cy="4876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57800" y="2438400"/>
            <a:ext cx="359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а</a:t>
            </a: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1600200"/>
            <a:ext cx="359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в</a:t>
            </a: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1676400"/>
            <a:ext cx="359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б</a:t>
            </a: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514600"/>
            <a:ext cx="359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е</a:t>
            </a: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1676400"/>
            <a:ext cx="359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д</a:t>
            </a: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1600200"/>
            <a:ext cx="359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г</a:t>
            </a: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1600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а)  у = 0,5х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2133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б)  у = х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25908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в)  у = 2х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3048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г)  у = - 2х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1200" y="3505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д)  у = - х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4038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е)  у = - 0,5х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1910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3622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8194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819400" y="2895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733800" y="2895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733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658779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</a:rPr>
              <a:t>У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стно:   № 490, 491.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Bookman Old Style" pitchFamily="18" charset="0"/>
                <a:ea typeface="Times New Roman" pitchFamily="18" charset="0"/>
              </a:rPr>
              <a:t>Письменно: № 493, 494(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3399"/>
                </a:solidFill>
                <a:effectLst/>
                <a:latin typeface="Bookman Old Style" pitchFamily="18" charset="0"/>
                <a:ea typeface="Times New Roman" pitchFamily="18" charset="0"/>
              </a:rPr>
              <a:t>а,в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Bookman Old Style" pitchFamily="18" charset="0"/>
                <a:ea typeface="Times New Roman" pitchFamily="18" charset="0"/>
              </a:rPr>
              <a:t>), 495(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3399"/>
                </a:solidFill>
                <a:effectLst/>
                <a:latin typeface="Bookman Old Style" pitchFamily="18" charset="0"/>
                <a:ea typeface="Times New Roman" pitchFamily="18" charset="0"/>
              </a:rPr>
              <a:t>а,в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Bookman Old Style" pitchFamily="18" charset="0"/>
                <a:ea typeface="Times New Roman" pitchFamily="18" charset="0"/>
              </a:rPr>
              <a:t>)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04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3333CC"/>
                </a:solidFill>
                <a:latin typeface="Bookman Old Style" pitchFamily="18" charset="0"/>
              </a:rPr>
              <a:t>Решить из учебника</a:t>
            </a:r>
            <a:endParaRPr lang="ru-RU" sz="3600" b="1" i="1" dirty="0">
              <a:solidFill>
                <a:srgbClr val="3333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4710" y="914400"/>
            <a:ext cx="872689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i="1" dirty="0" smtClean="0">
                <a:latin typeface="Bookman Old Style" pitchFamily="18" charset="0"/>
              </a:rPr>
              <a:t> Что является графиком функции  </a:t>
            </a:r>
            <a:r>
              <a:rPr lang="ru-RU" sz="2000" b="1" i="1" dirty="0" smtClean="0">
                <a:latin typeface="Bookman Old Style" pitchFamily="18" charset="0"/>
              </a:rPr>
              <a:t>у = </a:t>
            </a:r>
            <a:r>
              <a:rPr lang="en-US" sz="2000" b="1" i="1" dirty="0" smtClean="0">
                <a:latin typeface="Bookman Old Style" pitchFamily="18" charset="0"/>
              </a:rPr>
              <a:t>k</a:t>
            </a:r>
            <a:r>
              <a:rPr lang="ru-RU" sz="2000" b="1" i="1" dirty="0" smtClean="0">
                <a:latin typeface="Bookman Old Style" pitchFamily="18" charset="0"/>
              </a:rPr>
              <a:t>х</a:t>
            </a:r>
            <a:r>
              <a:rPr lang="ru-RU" sz="2000" i="1" dirty="0" smtClean="0">
                <a:latin typeface="Bookman Old Style" pitchFamily="18" charset="0"/>
              </a:rPr>
              <a:t>?</a:t>
            </a:r>
          </a:p>
          <a:p>
            <a:pPr lvl="0">
              <a:buFont typeface="Arial" pitchFamily="34" charset="0"/>
              <a:buChar char="•"/>
            </a:pPr>
            <a:r>
              <a:rPr lang="ru-RU" sz="2000" i="1" dirty="0" smtClean="0">
                <a:latin typeface="Bookman Old Style" pitchFamily="18" charset="0"/>
              </a:rPr>
              <a:t> Что называют угловым коэффициентом прямой </a:t>
            </a:r>
            <a:r>
              <a:rPr lang="ru-RU" sz="2000" b="1" i="1" dirty="0" smtClean="0">
                <a:latin typeface="Bookman Old Style" pitchFamily="18" charset="0"/>
              </a:rPr>
              <a:t>у = </a:t>
            </a:r>
            <a:r>
              <a:rPr lang="en-US" sz="2000" b="1" i="1" dirty="0" smtClean="0">
                <a:latin typeface="Bookman Old Style" pitchFamily="18" charset="0"/>
              </a:rPr>
              <a:t>k</a:t>
            </a:r>
            <a:r>
              <a:rPr lang="ru-RU" sz="2000" b="1" i="1" dirty="0" smtClean="0">
                <a:latin typeface="Bookman Old Style" pitchFamily="18" charset="0"/>
              </a:rPr>
              <a:t>х</a:t>
            </a:r>
            <a:r>
              <a:rPr lang="ru-RU" sz="2000" i="1" dirty="0" smtClean="0">
                <a:latin typeface="Bookman Old Style" pitchFamily="18" charset="0"/>
              </a:rPr>
              <a:t>?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i="1" dirty="0" smtClean="0">
                <a:latin typeface="Bookman Old Style" pitchFamily="18" charset="0"/>
              </a:rPr>
              <a:t> В каких координатных четвертях расположен график функции </a:t>
            </a:r>
            <a:r>
              <a:rPr lang="ru-RU" sz="2000" b="1" i="1" dirty="0" smtClean="0">
                <a:latin typeface="Bookman Old Style" pitchFamily="18" charset="0"/>
              </a:rPr>
              <a:t>у = </a:t>
            </a:r>
            <a:r>
              <a:rPr lang="en-US" sz="2000" b="1" i="1" dirty="0" smtClean="0">
                <a:latin typeface="Bookman Old Style" pitchFamily="18" charset="0"/>
              </a:rPr>
              <a:t>k</a:t>
            </a:r>
            <a:r>
              <a:rPr lang="ru-RU" sz="2000" b="1" i="1" dirty="0" smtClean="0">
                <a:latin typeface="Bookman Old Style" pitchFamily="18" charset="0"/>
              </a:rPr>
              <a:t>х</a:t>
            </a:r>
            <a:r>
              <a:rPr lang="ru-RU" sz="2000" i="1" dirty="0" smtClean="0">
                <a:latin typeface="Bookman Old Style" pitchFamily="18" charset="0"/>
              </a:rPr>
              <a:t> при </a:t>
            </a:r>
            <a:r>
              <a:rPr lang="en-US" sz="2000" i="1" dirty="0" smtClean="0">
                <a:latin typeface="Bookman Old Style" pitchFamily="18" charset="0"/>
              </a:rPr>
              <a:t>k</a:t>
            </a:r>
            <a:r>
              <a:rPr lang="ru-RU" sz="2000" i="1" dirty="0" smtClean="0">
                <a:latin typeface="Bookman Old Style" pitchFamily="18" charset="0"/>
              </a:rPr>
              <a:t>     0, при </a:t>
            </a:r>
            <a:r>
              <a:rPr lang="en-US" sz="2000" i="1" dirty="0" smtClean="0">
                <a:latin typeface="Bookman Old Style" pitchFamily="18" charset="0"/>
              </a:rPr>
              <a:t>k</a:t>
            </a:r>
            <a:r>
              <a:rPr lang="ru-RU" sz="2000" i="1" dirty="0" smtClean="0">
                <a:latin typeface="Bookman Old Style" pitchFamily="18" charset="0"/>
              </a:rPr>
              <a:t>     0?</a:t>
            </a:r>
          </a:p>
          <a:p>
            <a:r>
              <a:rPr lang="ru-RU" b="1" i="1" dirty="0" smtClean="0"/>
              <a:t>          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4724400" y="1981200"/>
            <a:ext cx="193964" cy="138546"/>
          </a:xfrm>
          <a:custGeom>
            <a:avLst/>
            <a:gdLst>
              <a:gd name="connsiteX0" fmla="*/ 0 w 193964"/>
              <a:gd name="connsiteY0" fmla="*/ 0 h 138546"/>
              <a:gd name="connsiteX1" fmla="*/ 193964 w 193964"/>
              <a:gd name="connsiteY1" fmla="*/ 83128 h 138546"/>
              <a:gd name="connsiteX2" fmla="*/ 0 w 193964"/>
              <a:gd name="connsiteY2" fmla="*/ 138546 h 138546"/>
              <a:gd name="connsiteX3" fmla="*/ 0 w 193964"/>
              <a:gd name="connsiteY3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64" h="138546">
                <a:moveTo>
                  <a:pt x="0" y="0"/>
                </a:moveTo>
                <a:lnTo>
                  <a:pt x="193964" y="83128"/>
                </a:lnTo>
                <a:lnTo>
                  <a:pt x="0" y="138546"/>
                </a:lnTo>
                <a:lnTo>
                  <a:pt x="0" y="138546"/>
                </a:lnTo>
              </a:path>
            </a:pathLst>
          </a:cu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3200400" y="1981200"/>
            <a:ext cx="193964" cy="138546"/>
          </a:xfrm>
          <a:custGeom>
            <a:avLst/>
            <a:gdLst>
              <a:gd name="connsiteX0" fmla="*/ 180109 w 193964"/>
              <a:gd name="connsiteY0" fmla="*/ 0 h 138546"/>
              <a:gd name="connsiteX1" fmla="*/ 0 w 193964"/>
              <a:gd name="connsiteY1" fmla="*/ 69273 h 138546"/>
              <a:gd name="connsiteX2" fmla="*/ 193964 w 193964"/>
              <a:gd name="connsiteY2" fmla="*/ 138546 h 138546"/>
              <a:gd name="connsiteX3" fmla="*/ 193964 w 193964"/>
              <a:gd name="connsiteY3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64" h="138546">
                <a:moveTo>
                  <a:pt x="180109" y="0"/>
                </a:moveTo>
                <a:lnTo>
                  <a:pt x="0" y="69273"/>
                </a:lnTo>
                <a:lnTo>
                  <a:pt x="193964" y="138546"/>
                </a:lnTo>
                <a:lnTo>
                  <a:pt x="193964" y="138546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4800" y="381000"/>
            <a:ext cx="462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Подведение итогов урока: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27432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Запишите домашнее задание: </a:t>
            </a:r>
          </a:p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п.6.1, 6.2 учебника,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№ 494(б, г), 495(б, г), 496.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</a:t>
            </a:r>
          </a:p>
          <a:p>
            <a:pPr algn="ctr"/>
            <a:r>
              <a:rPr lang="ru-RU" sz="2800" b="1" i="1" u="sng" dirty="0" smtClean="0">
                <a:solidFill>
                  <a:srgbClr val="3333CC"/>
                </a:solidFill>
                <a:latin typeface="Bookman Old Style" pitchFamily="18" charset="0"/>
                <a:ea typeface="Times New Roman" pitchFamily="18" charset="0"/>
              </a:rPr>
              <a:t>№ 644 –  по желанию.</a:t>
            </a:r>
            <a:endParaRPr lang="ru-RU" sz="3600" b="1" i="1" dirty="0" smtClean="0">
              <a:solidFill>
                <a:srgbClr val="3333CC"/>
              </a:solidFill>
              <a:latin typeface="Bookman Old Style" pitchFamily="18" charset="0"/>
            </a:endParaRPr>
          </a:p>
          <a:p>
            <a:pPr lvl="0" algn="ctr"/>
            <a:endParaRPr lang="ru-RU" sz="2800" b="1" i="1" dirty="0" smtClean="0">
              <a:latin typeface="Bookman Old Style" pitchFamily="18" charset="0"/>
            </a:endParaRPr>
          </a:p>
          <a:p>
            <a:pPr lvl="0" algn="ctr"/>
            <a:endParaRPr lang="ru-RU" sz="2800" b="1" i="1" dirty="0" smtClean="0">
              <a:latin typeface="Bookman Old Style" pitchFamily="18" charset="0"/>
            </a:endParaRPr>
          </a:p>
        </p:txBody>
      </p:sp>
      <p:pic>
        <p:nvPicPr>
          <p:cNvPr id="1030" name="Picture 6" descr="C:\Documents and Settings\Администратор\Мои документы\Мои рисунки\Коллекция анимашек\book2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343400"/>
            <a:ext cx="3819832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523</TotalTime>
  <Words>536</Words>
  <Application>Microsoft Office PowerPoint</Application>
  <PresentationFormat>Экран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Функция у=кх и ее график.</vt:lpstr>
      <vt:lpstr>Слайд 2</vt:lpstr>
      <vt:lpstr>Слайд 3</vt:lpstr>
      <vt:lpstr>Слайд 4</vt:lpstr>
      <vt:lpstr>Слайд 5</vt:lpstr>
      <vt:lpstr>Построй графики функций в одной и той же системе координат. Найди особенность расположения графиков и сделай вывод.</vt:lpstr>
      <vt:lpstr>По графику определи вид функции и задай ее формулой, а также дай ей характеристику.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45</cp:revision>
  <cp:lastPrinted>1601-01-01T00:00:00Z</cp:lastPrinted>
  <dcterms:created xsi:type="dcterms:W3CDTF">1601-01-01T00:00:00Z</dcterms:created>
  <dcterms:modified xsi:type="dcterms:W3CDTF">2010-11-07T07:34:36Z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