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347" r:id="rId2"/>
    <p:sldId id="350" r:id="rId3"/>
    <p:sldId id="351" r:id="rId4"/>
    <p:sldId id="352" r:id="rId5"/>
    <p:sldId id="393" r:id="rId6"/>
    <p:sldId id="353" r:id="rId7"/>
    <p:sldId id="354" r:id="rId8"/>
    <p:sldId id="355" r:id="rId9"/>
    <p:sldId id="356" r:id="rId10"/>
    <p:sldId id="392" r:id="rId11"/>
    <p:sldId id="34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FF"/>
    <a:srgbClr val="CC00CC"/>
    <a:srgbClr val="800080"/>
    <a:srgbClr val="9900CC"/>
    <a:srgbClr val="008000"/>
    <a:srgbClr val="FF0000"/>
    <a:srgbClr val="000000"/>
    <a:srgbClr val="660066"/>
    <a:srgbClr val="99009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60" autoAdjust="0"/>
    <p:restoredTop sz="96546" autoAdjust="0"/>
  </p:normalViewPr>
  <p:slideViewPr>
    <p:cSldViewPr>
      <p:cViewPr>
        <p:scale>
          <a:sx n="75" d="100"/>
          <a:sy n="75" d="100"/>
        </p:scale>
        <p:origin x="-180" y="66"/>
      </p:cViewPr>
      <p:guideLst>
        <p:guide orient="horz" pos="3456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 dirty="0"/>
              <a:t>Урок по геометрии (8 класс)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5BFE380-85DB-4229-917D-FEA0803994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4048153-EA57-4CD5-8CB6-8D32FC8568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3590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90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1B6FE7-267C-4856-9043-C6022DCD2FFA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60EA4B-66E6-4DDE-8B61-A05709DB90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AB283-1D24-4209-AF8F-EB5D147A97BF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6033F-CBDD-4696-9F5E-E302FD1277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10BD1-1755-4F9E-8FB7-928767503B6C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4D25-BC17-4767-BE41-A14C1033C7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C6A5-0F44-4E1A-B4A3-841377323604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D5C9B-0FA9-4CE0-B338-4EF118D43C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4BFE6-735F-490B-9C49-ED35F6E7D3E8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80A60-D860-4FE5-BF4A-86B825BE47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166D1-8810-43DA-B811-A5D36A7B9056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BABC7-9C31-4C22-B553-BE935E00DE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0EAC8-DF78-4293-87CE-FC37A8DA0954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52856-E4CE-4027-B340-4356987A22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C9E8C-922C-4A9A-A9A7-4A7BCD010350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48DC-8124-42E3-9641-EF95663B49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24D1-A1DC-4075-8A2E-0A2439FDA876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566F5-DB1A-49B6-A7B3-CB50C8233D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1ACD-544F-408C-A4F2-D40120B97BF2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14AA1-5925-4CCF-BDBA-23A40F41BE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11E73-A23E-408C-B933-FCAEAAFC7BBB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09DE2-960A-49BE-9A1C-61964BC0E5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8200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820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482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  <p:grpSp>
            <p:nvGrpSpPr>
              <p:cNvPr id="820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484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7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7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7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</p:grpSp>
        <p:sp>
          <p:nvSpPr>
            <p:cNvPr id="3487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820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487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487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487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819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8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A28CDFAB-9F7D-4B4B-945E-2C2773C4C07D}" type="datetime1">
              <a:rPr lang="ru-RU"/>
              <a:pPr>
                <a:defRPr/>
              </a:pPr>
              <a:t>07.11.2010</a:t>
            </a:fld>
            <a:endParaRPr lang="ru-RU" dirty="0"/>
          </a:p>
        </p:txBody>
      </p:sp>
      <p:sp>
        <p:nvSpPr>
          <p:cNvPr id="3488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488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67C7EB3-3D17-448B-9B6D-F7CAEDB198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66700" y="279400"/>
            <a:ext cx="8585200" cy="6235700"/>
            <a:chOff x="168" y="176"/>
            <a:chExt cx="5408" cy="3928"/>
          </a:xfrm>
        </p:grpSpPr>
        <p:sp>
          <p:nvSpPr>
            <p:cNvPr id="10247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48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49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50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51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52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53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54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0245" name="WordArt 13"/>
          <p:cNvSpPr>
            <a:spLocks noChangeArrowheads="1" noChangeShapeType="1" noTextEdit="1"/>
          </p:cNvSpPr>
          <p:nvPr/>
        </p:nvSpPr>
        <p:spPr bwMode="auto">
          <a:xfrm>
            <a:off x="571472" y="928670"/>
            <a:ext cx="7856538" cy="492922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6600" b="1" kern="10" dirty="0" smtClean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Линейная функция</a:t>
            </a:r>
          </a:p>
          <a:p>
            <a:pPr algn="ctr"/>
            <a:r>
              <a:rPr lang="ru-RU" sz="6600" b="1" kern="10" dirty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</a:t>
            </a:r>
            <a:r>
              <a:rPr lang="ru-RU" sz="6600" b="1" kern="10" dirty="0" smtClean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ее график</a:t>
            </a:r>
            <a:endParaRPr lang="ru-RU" sz="6600" b="1" kern="10" dirty="0">
              <a:ln w="6350">
                <a:solidFill>
                  <a:srgbClr val="0000FF"/>
                </a:solidFill>
                <a:round/>
                <a:headEnd/>
                <a:tailEnd/>
              </a:ln>
              <a:solidFill>
                <a:srgbClr val="CC00CC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9058" y="5214950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Bookman Old Style" pitchFamily="18" charset="0"/>
              </a:rPr>
              <a:t>Учитель математик школы № 92</a:t>
            </a:r>
          </a:p>
          <a:p>
            <a:r>
              <a:rPr lang="ru-RU" sz="1800" b="1" i="1" dirty="0" smtClean="0">
                <a:latin typeface="Bookman Old Style" pitchFamily="18" charset="0"/>
              </a:rPr>
              <a:t>        Павловская Нина Михайловна.</a:t>
            </a:r>
            <a:endParaRPr lang="ru-RU" sz="1800" b="1" i="1" dirty="0"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72396" y="357166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smtClean="0">
                <a:latin typeface="Bookman Old Style" pitchFamily="18" charset="0"/>
              </a:rPr>
              <a:t>Урок 3</a:t>
            </a:r>
            <a:r>
              <a:rPr lang="ru-RU" sz="1200" b="1" i="1" smtClean="0">
                <a:latin typeface="Bookman Old Style" pitchFamily="18" charset="0"/>
              </a:rPr>
              <a:t>.</a:t>
            </a:r>
            <a:endParaRPr lang="ru-RU" sz="12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214290"/>
            <a:ext cx="1944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660066"/>
                </a:solidFill>
                <a:latin typeface="Bookman Old Style" pitchFamily="18" charset="0"/>
              </a:rPr>
              <a:t>Устно:</a:t>
            </a:r>
            <a:endParaRPr lang="ru-RU" sz="3600" b="1" i="1" dirty="0">
              <a:solidFill>
                <a:srgbClr val="660066"/>
              </a:solidFill>
              <a:latin typeface="Bookman Old Style" pitchFamily="18" charset="0"/>
            </a:endParaRPr>
          </a:p>
        </p:txBody>
      </p:sp>
      <p:sp>
        <p:nvSpPr>
          <p:cNvPr id="4" name="TextBox 272"/>
          <p:cNvSpPr txBox="1"/>
          <p:nvPr/>
        </p:nvSpPr>
        <p:spPr>
          <a:xfrm>
            <a:off x="500034" y="928670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660066"/>
                </a:solidFill>
                <a:latin typeface="Bookman Old Style" pitchFamily="18" charset="0"/>
              </a:rPr>
              <a:t>    </a:t>
            </a:r>
            <a:r>
              <a:rPr lang="ru-RU" sz="2800" b="1" i="1" dirty="0" smtClean="0">
                <a:solidFill>
                  <a:srgbClr val="9900CC"/>
                </a:solidFill>
                <a:latin typeface="Bookman Old Style" pitchFamily="18" charset="0"/>
              </a:rPr>
              <a:t>Определите точку пересечения графиков функций с осью ординат.</a:t>
            </a:r>
            <a:endParaRPr lang="ru-RU" sz="2800" b="1" i="1" dirty="0">
              <a:solidFill>
                <a:srgbClr val="9900CC"/>
              </a:solidFill>
              <a:latin typeface="Bookman Old Style" pitchFamily="18" charset="0"/>
            </a:endParaRPr>
          </a:p>
        </p:txBody>
      </p:sp>
      <p:sp>
        <p:nvSpPr>
          <p:cNvPr id="5" name="TextBox 272"/>
          <p:cNvSpPr txBox="1"/>
          <p:nvPr/>
        </p:nvSpPr>
        <p:spPr>
          <a:xfrm>
            <a:off x="642910" y="185736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а) у = 2х + 5;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TextBox 272"/>
          <p:cNvSpPr txBox="1"/>
          <p:nvPr/>
        </p:nvSpPr>
        <p:spPr>
          <a:xfrm>
            <a:off x="642910" y="2357430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б) у = – 0,5х – 1,5;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7" name="TextBox 272"/>
          <p:cNvSpPr txBox="1"/>
          <p:nvPr/>
        </p:nvSpPr>
        <p:spPr>
          <a:xfrm>
            <a:off x="4857752" y="185736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в) у = – х – 7;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TextBox 272"/>
          <p:cNvSpPr txBox="1"/>
          <p:nvPr/>
        </p:nvSpPr>
        <p:spPr>
          <a:xfrm>
            <a:off x="4786314" y="228599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 г) у = 7,5;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9" name="TextBox 272"/>
          <p:cNvSpPr txBox="1"/>
          <p:nvPr/>
        </p:nvSpPr>
        <p:spPr>
          <a:xfrm>
            <a:off x="571472" y="3214686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     </a:t>
            </a:r>
            <a:r>
              <a:rPr lang="ru-RU" sz="2800" b="1" i="1" dirty="0" smtClean="0">
                <a:solidFill>
                  <a:srgbClr val="9900CC"/>
                </a:solidFill>
                <a:latin typeface="Bookman Old Style" pitchFamily="18" charset="0"/>
              </a:rPr>
              <a:t>В каких координатных четвертях расположены графики функций.</a:t>
            </a:r>
            <a:endParaRPr lang="ru-RU" sz="2800" b="1" i="1" dirty="0">
              <a:solidFill>
                <a:srgbClr val="9900CC"/>
              </a:solidFill>
              <a:latin typeface="Bookman Old Style" pitchFamily="18" charset="0"/>
            </a:endParaRPr>
          </a:p>
        </p:txBody>
      </p:sp>
      <p:sp>
        <p:nvSpPr>
          <p:cNvPr id="10" name="TextBox 272"/>
          <p:cNvSpPr txBox="1"/>
          <p:nvPr/>
        </p:nvSpPr>
        <p:spPr>
          <a:xfrm>
            <a:off x="285720" y="4357694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а) у = 0,5х + 3;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TextBox 272"/>
          <p:cNvSpPr txBox="1"/>
          <p:nvPr/>
        </p:nvSpPr>
        <p:spPr>
          <a:xfrm>
            <a:off x="285720" y="550070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б) у = 3х – 2;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2" name="TextBox 272"/>
          <p:cNvSpPr txBox="1"/>
          <p:nvPr/>
        </p:nvSpPr>
        <p:spPr>
          <a:xfrm>
            <a:off x="4857752" y="435769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в) у = – х – 0,5;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" name="TextBox 272"/>
          <p:cNvSpPr txBox="1"/>
          <p:nvPr/>
        </p:nvSpPr>
        <p:spPr>
          <a:xfrm>
            <a:off x="4929190" y="5500702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г) у = –2х + 7;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4" name="TextBox 272"/>
          <p:cNvSpPr txBox="1"/>
          <p:nvPr/>
        </p:nvSpPr>
        <p:spPr>
          <a:xfrm>
            <a:off x="3143240" y="185736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(0;5)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5" name="TextBox 272"/>
          <p:cNvSpPr txBox="1"/>
          <p:nvPr/>
        </p:nvSpPr>
        <p:spPr>
          <a:xfrm>
            <a:off x="2428860" y="271462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(0;– 1,5) 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6" name="TextBox 272"/>
          <p:cNvSpPr txBox="1"/>
          <p:nvPr/>
        </p:nvSpPr>
        <p:spPr>
          <a:xfrm>
            <a:off x="7429520" y="185736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(0;– 7)  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7" name="TextBox 272"/>
          <p:cNvSpPr txBox="1"/>
          <p:nvPr/>
        </p:nvSpPr>
        <p:spPr>
          <a:xfrm>
            <a:off x="6929454" y="271462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  </a:t>
            </a:r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(0;7,5) 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8" name="TextBox 272"/>
          <p:cNvSpPr txBox="1"/>
          <p:nvPr/>
        </p:nvSpPr>
        <p:spPr>
          <a:xfrm>
            <a:off x="1142976" y="478632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I, II, III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9" name="TextBox 272"/>
          <p:cNvSpPr txBox="1"/>
          <p:nvPr/>
        </p:nvSpPr>
        <p:spPr>
          <a:xfrm>
            <a:off x="1142976" y="592933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I, III, IV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1" name="TextBox 272"/>
          <p:cNvSpPr txBox="1"/>
          <p:nvPr/>
        </p:nvSpPr>
        <p:spPr>
          <a:xfrm>
            <a:off x="5429256" y="592933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I, II, IV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" name="TextBox 272"/>
          <p:cNvSpPr txBox="1"/>
          <p:nvPr/>
        </p:nvSpPr>
        <p:spPr>
          <a:xfrm>
            <a:off x="5500694" y="485776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II, III, IV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50"/>
                            </p:stCondLst>
                            <p:childTnLst>
                              <p:par>
                                <p:cTn id="5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0"/>
                            </p:stCondLst>
                            <p:childTnLst>
                              <p:par>
                                <p:cTn id="7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300"/>
                            </p:stCondLst>
                            <p:childTnLst>
                              <p:par>
                                <p:cTn id="9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50"/>
                            </p:stCondLst>
                            <p:childTnLst>
                              <p:par>
                                <p:cTn id="1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50"/>
                            </p:stCondLst>
                            <p:childTnLst>
                              <p:par>
                                <p:cTn id="1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400"/>
                            </p:stCondLst>
                            <p:childTnLst>
                              <p:par>
                                <p:cTn id="14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728" y="428604"/>
            <a:ext cx="65008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</a:rPr>
              <a:t>Практические</a:t>
            </a:r>
            <a:r>
              <a:rPr kumimoji="0" lang="ru-RU" sz="2800" b="1" i="1" u="sng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</a:rPr>
              <a:t> задания.</a:t>
            </a:r>
            <a:endParaRPr kumimoji="0" lang="ru-RU" sz="2800" b="1" i="1" u="sng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64" y="35716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71472" y="1500174"/>
            <a:ext cx="82868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№ 516;    №519 (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а,г,ж,к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)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baseline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Устно:</a:t>
            </a:r>
            <a:r>
              <a:rPr lang="ru-RU" sz="3600" b="1" i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517, 530.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Bookman Old Style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928662" y="3284996"/>
            <a:ext cx="650085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u="sng" dirty="0" smtClean="0">
                <a:solidFill>
                  <a:srgbClr val="C00000"/>
                </a:solidFill>
                <a:latin typeface="Bookman Old Style" pitchFamily="18" charset="0"/>
              </a:rPr>
              <a:t>Домашнее задание: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u="sng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п 6.3 учебника,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№ 515;  № 519(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б,д,з,л,</a:t>
            </a:r>
            <a:r>
              <a:rPr lang="ru-RU" sz="28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о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)</a:t>
            </a:r>
          </a:p>
          <a:p>
            <a:pPr lvl="0" algn="ctr"/>
            <a:r>
              <a:rPr lang="ru-RU" sz="2800" b="1" i="1" u="sng" dirty="0" smtClean="0">
                <a:solidFill>
                  <a:srgbClr val="0000FF"/>
                </a:solidFill>
                <a:latin typeface="Bookman Old Style" pitchFamily="18" charset="0"/>
              </a:rPr>
              <a:t>№ 531, 646  – по желанию.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</a:endParaRPr>
          </a:p>
        </p:txBody>
      </p:sp>
      <p:pic>
        <p:nvPicPr>
          <p:cNvPr id="3075" name="Picture 3" descr="C:\Documents and Settings\Администратор\Мои документы\Мои рисунки\Коллекция анимашек\book1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214686"/>
            <a:ext cx="2071702" cy="157844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7153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Цели: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ввести понятие «линейной функции»; </a:t>
            </a:r>
          </a:p>
          <a:p>
            <a:pPr algn="just">
              <a:buFont typeface="Arial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 сформировать умение строить и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читать</a:t>
            </a: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 график   функции</a:t>
            </a:r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  заданной    формулой</a:t>
            </a: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у = кх+в;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научиться определять:  </a:t>
            </a:r>
          </a:p>
          <a:p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- положение   графика  на   координатной</a:t>
            </a:r>
          </a:p>
          <a:p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  плоскости, </a:t>
            </a:r>
          </a:p>
          <a:p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- взаимное  расположение   графиков  двух</a:t>
            </a:r>
          </a:p>
          <a:p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  линейных функций, </a:t>
            </a:r>
          </a:p>
          <a:p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- принадлежность данной точки графику;</a:t>
            </a:r>
            <a:endParaRPr lang="ru-RU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 н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аучиться  </a:t>
            </a:r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задавать формулой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линейную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 функцию</a:t>
            </a:r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 график   которой   параллелен</a:t>
            </a:r>
          </a:p>
          <a:p>
            <a:r>
              <a:rPr lang="ru-RU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данной прямой или пересекает ее. </a:t>
            </a:r>
            <a:endParaRPr lang="ru-RU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 algn="just">
              <a:buFont typeface="Arial" pitchFamily="34" charset="0"/>
              <a:buChar char="•"/>
            </a:pPr>
            <a:endParaRPr lang="ru-RU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66700" y="279400"/>
            <a:ext cx="8585200" cy="6235700"/>
            <a:chOff x="168" y="176"/>
            <a:chExt cx="5408" cy="3928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7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70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700"/>
                            </p:stCondLst>
                            <p:childTnLst>
                              <p:par>
                                <p:cTn id="6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142852"/>
            <a:ext cx="373050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9933FF"/>
                </a:solidFill>
                <a:effectLst>
                  <a:glow rad="101600">
                    <a:schemeClr val="accent3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Разминка</a:t>
            </a:r>
            <a:endParaRPr lang="ru-RU" sz="4800" b="1" cap="none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rgbClr val="9933FF"/>
              </a:solidFill>
              <a:effectLst>
                <a:glow rad="101600">
                  <a:schemeClr val="accent3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928670"/>
            <a:ext cx="82153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latin typeface="Bookman Old Style" pitchFamily="18" charset="0"/>
              </a:rPr>
              <a:t> </a:t>
            </a:r>
            <a:r>
              <a:rPr lang="ru-RU" sz="32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Что называют функциональной зависимостью?</a:t>
            </a:r>
            <a:endParaRPr lang="ru-RU" sz="3200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071678"/>
            <a:ext cx="828680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latin typeface="Bookman Old Style" pitchFamily="18" charset="0"/>
              </a:rPr>
              <a:t> </a:t>
            </a:r>
            <a:r>
              <a:rPr lang="ru-RU" sz="32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6600CC"/>
                </a:solidFill>
                <a:latin typeface="Bookman Old Style" pitchFamily="18" charset="0"/>
              </a:rPr>
              <a:t>Как называется независимая переменная?</a:t>
            </a:r>
            <a:endParaRPr lang="ru-RU" sz="3200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6600CC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643446"/>
            <a:ext cx="8143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latin typeface="Bookman Old Style" pitchFamily="18" charset="0"/>
              </a:rPr>
              <a:t> </a:t>
            </a:r>
            <a:r>
              <a:rPr lang="ru-RU" sz="32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6600CC"/>
                </a:solidFill>
                <a:latin typeface="Bookman Old Style" pitchFamily="18" charset="0"/>
              </a:rPr>
              <a:t>Что   называют     областью определения  функции?</a:t>
            </a:r>
            <a:endParaRPr lang="ru-RU" sz="3200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6600CC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357562"/>
            <a:ext cx="82153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latin typeface="Bookman Old Style" pitchFamily="18" charset="0"/>
              </a:rPr>
              <a:t> </a:t>
            </a:r>
            <a:r>
              <a:rPr lang="ru-RU" sz="32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Как  называется   зависимая   переменная?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0099"/>
                </a:solidFill>
                <a:latin typeface="Bookman Old Style" pitchFamily="18" charset="0"/>
              </a:rPr>
              <a:t>Найдите область определения функций:</a:t>
            </a:r>
            <a:endParaRPr lang="ru-RU" sz="3600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571612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algn="just"/>
            <a:endParaRPr lang="ru-RU" sz="3600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571612"/>
            <a:ext cx="2008508" cy="107157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00034" y="157161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а)</a:t>
            </a:r>
            <a:endParaRPr lang="ru-RU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714488"/>
            <a:ext cx="1357322" cy="642942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500034" y="2786058"/>
            <a:ext cx="523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б)</a:t>
            </a:r>
            <a:endParaRPr lang="ru-RU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000372"/>
            <a:ext cx="2143140" cy="1022415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071810"/>
            <a:ext cx="1428760" cy="609324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500034" y="4429132"/>
            <a:ext cx="517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в)</a:t>
            </a:r>
            <a:endParaRPr lang="ru-RU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000636"/>
            <a:ext cx="2214578" cy="692056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000636"/>
            <a:ext cx="1214446" cy="57150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0"/>
                            </p:stCondLst>
                            <p:childTnLst>
                              <p:par>
                                <p:cTn id="1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1"/>
      <p:bldP spid="18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28600" y="228600"/>
            <a:ext cx="3929090" cy="6429420"/>
            <a:chOff x="4929190" y="214290"/>
            <a:chExt cx="3929090" cy="6429420"/>
          </a:xfrm>
          <a:noFill/>
        </p:grpSpPr>
        <p:grpSp>
          <p:nvGrpSpPr>
            <p:cNvPr id="3" name="Группа 202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  <a:grpFill/>
          </p:grpSpPr>
          <p:grpSp>
            <p:nvGrpSpPr>
              <p:cNvPr id="89" name="Группа 55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34" name="Прямоугольник 23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5" name="Прямоугольник 23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6" name="Прямоугольник 23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7" name="Прямоугольник 23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8" name="Прямоугольник 23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0" name="Прямоугольник 23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1" name="Прямоугольник 24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2" name="Прямоугольник 24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4" name="Прямоугольник 24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0" name="Группа 57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23" name="Прямоугольник 22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4" name="Прямоугольник 22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5" name="Прямоугольник 22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6" name="Прямоугольник 22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8" name="Прямоугольник 22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9" name="Прямоугольник 22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0" name="Прямоугольник 22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1" name="Прямоугольник 23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1" name="Группа 69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12" name="Прямоугольник 21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3" name="Прямоугольник 21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4" name="Прямоугольник 21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5" name="Прямоугольник 21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0" name="Прямоугольник 21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1" name="Прямоугольник 22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2" name="Прямоугольник 22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2" name="Группа 8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01" name="Прямоугольник 20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2" name="Прямоугольник 20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6" name="Прямоугольник 8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7" name="Прямоугольник 8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8" name="Прямоугольник 9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9" name="Прямоугольник 9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0" name="Прямоугольник 9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1" name="Прямоугольник 9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3" name="Группа 94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90" name="Прямоугольник 9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1" name="Прямоугольник 9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2" name="Прямоугольник 9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3" name="Прямоугольник 9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4" name="Прямоугольник 9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5" name="Прямоугольник 10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7" name="Прямоугольник 19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8" name="Прямоугольник 19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9" name="Прямоугольник 19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0" name="Прямоугольник 19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4" name="Группа 106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79" name="Прямоугольник 17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0" name="Прямоугольник 17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1" name="Прямоугольник 18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2" name="Прямоугольник 18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3" name="Прямоугольник 18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4" name="Прямоугольник 18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5" name="Прямоугольник 18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6" name="Прямоугольник 18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5" name="Группа 118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68" name="Прямоугольник 16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9" name="Прямоугольник 16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0" name="Прямоугольник 16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5" name="Прямоугольник 17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8" name="Прямоугольник 17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6" name="Группа 130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57" name="Прямоугольник 15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8" name="Прямоугольник 15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9" name="Прямоугольник 15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0" name="Прямоугольник 15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1" name="Прямоугольник 16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2" name="Прямоугольник 16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Прямоугольник 16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4" name="Прямоугольник 16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5" name="Прямоугольник 16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7" name="Прямоугольник 16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7" name="Группа 142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46" name="Прямоугольник 14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9" name="Прямоугольник 14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0" name="Прямоугольник 14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1" name="Прямоугольник 15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3" name="Прямоугольник 15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4" name="Прямоугольник 15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5" name="Прямоугольник 15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6" name="Прямоугольник 15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8" name="Группа 154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35" name="Прямоугольник 13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6" name="Прямоугольник 13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7" name="Прямоугольник 13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8" name="Прямоугольник 13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9" name="Прямоугольник 13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0" name="Прямоугольник 13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1" name="Прямоугольник 14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3" name="Прямоугольник 14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9" name="Группа 166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24" name="Прямоугольник 12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6" name="Прямоугольник 12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8" name="Прямоугольник 12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9" name="Прямоугольник 12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1" name="Прямоугольник 13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2" name="Прямоугольник 13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4" name="Прямоугольник 13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0" name="Группа 178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13" name="Прямоугольник 11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4" name="Прямоугольник 11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6" name="Прямоугольник 11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7" name="Прямоугольник 11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8" name="Прямоугольник 11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0" name="Прямоугольник 11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1" name="Прямоугольник 12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2" name="Прямоугольник 12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3" name="Прямоугольник 12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1" name="Группа 190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02" name="Прямоугольник 10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3" name="Прямоугольник 10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4" name="Прямоугольник 10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7" name="Прямоугольник 10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8" name="Прямоугольник 10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9" name="Прямоугольник 10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0" name="Прямоугольник 10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1" name="Прямоугольник 11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2" name="Прямоугольник 11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4" name="Прямая со стрелкой 3"/>
            <p:cNvCxnSpPr>
              <a:stCxn id="72" idx="1"/>
              <a:endCxn id="40" idx="3"/>
            </p:cNvCxnSpPr>
            <p:nvPr/>
          </p:nvCxnSpPr>
          <p:spPr bwMode="auto">
            <a:xfrm rot="10800000">
              <a:off x="6715140" y="392885"/>
              <a:ext cx="1588" cy="6072230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" name="Прямая со стрелкой 4"/>
            <p:cNvCxnSpPr>
              <a:stCxn id="157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3702" y="3429000"/>
              <a:ext cx="320922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29454" y="3429000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err="1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86644" y="3429000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43834" y="3429001"/>
              <a:ext cx="35719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72198" y="3429001"/>
              <a:ext cx="499064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6446" y="3429000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29256" y="3429000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9388" y="257174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29388" y="292893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29388" y="221455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9388" y="185736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29388" y="150017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57950" y="364331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57950" y="400050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57950" y="435769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7950" y="471488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24" name="Группа 30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78" name="Прямоугольник 77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9" name="Прямоугольник 78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0" name="Прямоугольник 79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1" name="Прямоугольник 80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2" name="Прямоугольник 81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3" name="Прямоугольник 82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6" name="Прямоугольник 85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7" name="Прямоугольник 86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25" name="Прямоугольник 24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742952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58" name="Группа 356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67" name="Прямоугольник 66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69" name="Прямоугольник 68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1" name="Прямоугольник 70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" name="Прямоугольник 73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6" name="Прямоугольник 75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6429388" y="114298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29388" y="785795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6357950" y="5429264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072066" y="3429001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6357950" y="507207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429388" y="428604"/>
              <a:ext cx="285752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6357950" y="578645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6357950" y="614364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4286248" y="214291"/>
            <a:ext cx="4572032" cy="142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latin typeface="Bookman Old Style" pitchFamily="18" charset="0"/>
              </a:rPr>
              <a:t>   </a:t>
            </a:r>
            <a:r>
              <a:rPr lang="ru-RU" sz="2800" b="1" i="1" dirty="0" smtClean="0">
                <a:solidFill>
                  <a:srgbClr val="800080"/>
                </a:solidFill>
                <a:latin typeface="Bookman Old Style" pitchFamily="18" charset="0"/>
              </a:rPr>
              <a:t>Определите какой формулой задан каждый из графиков. </a:t>
            </a:r>
            <a:endParaRPr lang="ru-RU" sz="2800" b="1" i="1" dirty="0">
              <a:solidFill>
                <a:srgbClr val="800080"/>
              </a:solidFill>
              <a:latin typeface="Bookman Old Style" pitchFamily="18" charset="0"/>
            </a:endParaRPr>
          </a:p>
        </p:txBody>
      </p:sp>
      <p:cxnSp>
        <p:nvCxnSpPr>
          <p:cNvPr id="247" name="Прямая соединительная линия 246"/>
          <p:cNvCxnSpPr/>
          <p:nvPr/>
        </p:nvCxnSpPr>
        <p:spPr bwMode="auto">
          <a:xfrm rot="5400000" flipH="1" flipV="1">
            <a:off x="-970049" y="2827381"/>
            <a:ext cx="6012000" cy="1214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2" name="Прямая соединительная линия 251"/>
          <p:cNvCxnSpPr/>
          <p:nvPr/>
        </p:nvCxnSpPr>
        <p:spPr bwMode="auto">
          <a:xfrm rot="16200000" flipV="1">
            <a:off x="-893007" y="2035959"/>
            <a:ext cx="5857916" cy="29289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900CC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5" name="Прямая соединительная линия 254"/>
          <p:cNvCxnSpPr/>
          <p:nvPr/>
        </p:nvCxnSpPr>
        <p:spPr bwMode="auto">
          <a:xfrm flipV="1">
            <a:off x="428596" y="2500306"/>
            <a:ext cx="3492000" cy="1728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8" name="TextBox 257"/>
          <p:cNvSpPr txBox="1"/>
          <p:nvPr/>
        </p:nvSpPr>
        <p:spPr>
          <a:xfrm>
            <a:off x="3428992" y="214311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а 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571736" y="42860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б 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642910" y="5000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 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072066" y="185736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8000"/>
                </a:solidFill>
                <a:latin typeface="Bookman Old Style" pitchFamily="18" charset="0"/>
              </a:rPr>
              <a:t>а) у = 0,5х</a:t>
            </a:r>
            <a:endParaRPr lang="ru-RU" sz="2800" b="1" i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5072066" y="285749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б) у = 5х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5072066" y="385762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9900CC"/>
                </a:solidFill>
                <a:latin typeface="Bookman Old Style" pitchFamily="18" charset="0"/>
              </a:rPr>
              <a:t>в) у = – 2 х</a:t>
            </a:r>
            <a:endParaRPr lang="ru-RU" sz="2800" b="1" i="1" dirty="0">
              <a:solidFill>
                <a:srgbClr val="9900CC"/>
              </a:solidFill>
              <a:latin typeface="Bookman Old Style" pitchFamily="18" charset="0"/>
            </a:endParaRPr>
          </a:p>
        </p:txBody>
      </p:sp>
      <p:sp>
        <p:nvSpPr>
          <p:cNvPr id="265" name="Овал 264"/>
          <p:cNvSpPr/>
          <p:nvPr/>
        </p:nvSpPr>
        <p:spPr bwMode="auto">
          <a:xfrm>
            <a:off x="2643174" y="300037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6" name="Овал 265"/>
          <p:cNvSpPr/>
          <p:nvPr/>
        </p:nvSpPr>
        <p:spPr bwMode="auto">
          <a:xfrm>
            <a:off x="2357422" y="157161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7" name="Овал 266"/>
          <p:cNvSpPr/>
          <p:nvPr/>
        </p:nvSpPr>
        <p:spPr bwMode="auto">
          <a:xfrm>
            <a:off x="1214414" y="192880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/>
      <p:bldP spid="258" grpId="0"/>
      <p:bldP spid="259" grpId="0"/>
      <p:bldP spid="260" grpId="0"/>
      <p:bldP spid="261" grpId="0"/>
      <p:bldP spid="262" grpId="0"/>
      <p:bldP spid="264" grpId="0"/>
      <p:bldP spid="265" grpId="0" animBg="1"/>
      <p:bldP spid="266" grpId="0" animBg="1"/>
      <p:bldP spid="2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6600CC"/>
                </a:solidFill>
                <a:latin typeface="Bookman Old Style" pitchFamily="18" charset="0"/>
              </a:rPr>
              <a:t> Стоимость одного бланка телеграммы – 10 руб., а одного слова 5 руб. Какова зависимость  стоимости телеграммы (с) от количества слов (т).</a:t>
            </a:r>
            <a:endParaRPr lang="ru-RU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6600CC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500174"/>
            <a:ext cx="23574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990099"/>
                </a:solidFill>
                <a:latin typeface="Bookman Old Style" pitchFamily="18" charset="0"/>
              </a:rPr>
              <a:t>с = 5т +10 </a:t>
            </a:r>
            <a:endParaRPr lang="ru-RU" sz="2800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990099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143116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Bookman Old Style" pitchFamily="18" charset="0"/>
              </a:rPr>
              <a:t>Тело, начальная скорость которого 15м/с движется с постоянным ускорением 0,6м/с. Чему равна зависимость скорости (</a:t>
            </a:r>
            <a:r>
              <a:rPr lang="en-US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Bookman Old Style" pitchFamily="18" charset="0"/>
              </a:rPr>
              <a:t>v) </a:t>
            </a:r>
            <a:r>
              <a:rPr lang="ru-RU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Bookman Old Style" pitchFamily="18" charset="0"/>
              </a:rPr>
              <a:t>от времени </a:t>
            </a:r>
            <a:r>
              <a:rPr lang="en-US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Bookman Old Style" pitchFamily="18" charset="0"/>
              </a:rPr>
              <a:t>(t)</a:t>
            </a:r>
            <a:r>
              <a:rPr lang="ru-RU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Bookman Old Style" pitchFamily="18" charset="0"/>
              </a:rPr>
              <a:t>?</a:t>
            </a:r>
            <a:endParaRPr lang="ru-RU" b="1" i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357562"/>
            <a:ext cx="2714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990099"/>
                </a:solidFill>
                <a:latin typeface="Bookman Old Style" pitchFamily="18" charset="0"/>
              </a:rPr>
              <a:t>v = 0,6t + 15</a:t>
            </a:r>
            <a:endParaRPr lang="ru-RU" sz="2800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990099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85728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66"/>
                </a:solidFill>
                <a:latin typeface="Bookman Old Style" pitchFamily="18" charset="0"/>
              </a:rPr>
              <a:t>  Функцию вида </a:t>
            </a:r>
            <a:r>
              <a:rPr lang="ru-RU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у = </a:t>
            </a:r>
            <a:r>
              <a:rPr lang="en-US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kx + b</a:t>
            </a:r>
            <a:r>
              <a:rPr lang="ru-RU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66"/>
                </a:solidFill>
                <a:latin typeface="Bookman Old Style" pitchFamily="18" charset="0"/>
              </a:rPr>
              <a:t>,</a:t>
            </a:r>
            <a:r>
              <a:rPr lang="en-US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66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66"/>
                </a:solidFill>
                <a:latin typeface="Bookman Old Style" pitchFamily="18" charset="0"/>
              </a:rPr>
              <a:t> где </a:t>
            </a:r>
            <a:r>
              <a:rPr lang="en-US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k</a:t>
            </a:r>
            <a:r>
              <a:rPr lang="en-US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66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66"/>
                </a:solidFill>
                <a:latin typeface="Bookman Old Style" pitchFamily="18" charset="0"/>
              </a:rPr>
              <a:t>и </a:t>
            </a:r>
            <a:r>
              <a:rPr lang="en-US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b</a:t>
            </a:r>
            <a:r>
              <a:rPr lang="ru-RU" sz="36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66"/>
                </a:solidFill>
                <a:latin typeface="Bookman Old Style" pitchFamily="18" charset="0"/>
              </a:rPr>
              <a:t> – данные числа, называют линейной функцией.</a:t>
            </a:r>
            <a:endParaRPr lang="ru-RU" sz="3600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3366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14311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Областью определения функции у = </a:t>
            </a:r>
            <a:r>
              <a:rPr lang="en-US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kx + b</a:t>
            </a:r>
            <a:r>
              <a:rPr lang="ru-RU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 является множество всех действительных чисел </a:t>
            </a:r>
            <a:r>
              <a:rPr lang="en-US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R</a:t>
            </a:r>
            <a:r>
              <a:rPr lang="ru-RU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.   </a:t>
            </a:r>
            <a:endParaRPr lang="ru-RU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33CC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000504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Графиком функции у = </a:t>
            </a:r>
            <a:r>
              <a:rPr lang="en-US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kx + b</a:t>
            </a:r>
            <a:r>
              <a:rPr lang="ru-RU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 является множество точек координатной плоскости хОу с координатами (х; </a:t>
            </a:r>
            <a:r>
              <a:rPr lang="en-US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kx + b</a:t>
            </a:r>
            <a:r>
              <a:rPr lang="ru-RU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CC"/>
                </a:solidFill>
                <a:latin typeface="Bookman Old Style" pitchFamily="18" charset="0"/>
              </a:rPr>
              <a:t>), где х любое действительное число.   </a:t>
            </a:r>
            <a:endParaRPr lang="ru-RU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33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allAtOnce"/>
      <p:bldP spid="5" grpId="0" build="allAtOnce"/>
      <p:bldP spid="6" grpId="0"/>
      <p:bldP spid="6" grpId="1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571472" y="285728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Bookman Old Style" pitchFamily="18" charset="0"/>
              </a:rPr>
              <a:t>   Постройте в одной системе   координат графики      функций</a:t>
            </a:r>
          </a:p>
        </p:txBody>
      </p:sp>
      <p:cxnSp>
        <p:nvCxnSpPr>
          <p:cNvPr id="249" name="Прямая соединительная линия 248"/>
          <p:cNvCxnSpPr/>
          <p:nvPr/>
        </p:nvCxnSpPr>
        <p:spPr bwMode="auto">
          <a:xfrm rot="5400000" flipH="1" flipV="1">
            <a:off x="3768322" y="1589472"/>
            <a:ext cx="5000660" cy="253604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4" name="Прямая соединительная линия 253"/>
          <p:cNvCxnSpPr/>
          <p:nvPr/>
        </p:nvCxnSpPr>
        <p:spPr bwMode="auto">
          <a:xfrm rot="5400000" flipH="1" flipV="1">
            <a:off x="5286381" y="2000240"/>
            <a:ext cx="4572033" cy="228601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7" name="TextBox 256"/>
          <p:cNvSpPr txBox="1"/>
          <p:nvPr/>
        </p:nvSpPr>
        <p:spPr>
          <a:xfrm rot="18011766">
            <a:off x="7235765" y="129934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  <a:latin typeface="Bookman Old Style" pitchFamily="18" charset="0"/>
              </a:rPr>
              <a:t>У = 2х</a:t>
            </a:r>
            <a:endParaRPr lang="ru-RU" sz="1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58" name="TextBox 257"/>
          <p:cNvSpPr txBox="1"/>
          <p:nvPr/>
        </p:nvSpPr>
        <p:spPr>
          <a:xfrm rot="17811260">
            <a:off x="6560848" y="663719"/>
            <a:ext cx="1020043" cy="280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00FF"/>
                </a:solidFill>
                <a:latin typeface="Bookman Old Style" pitchFamily="18" charset="0"/>
              </a:rPr>
              <a:t>У = 2х + 4</a:t>
            </a:r>
            <a:endParaRPr lang="ru-RU" sz="12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259" name="TextBox 258"/>
          <p:cNvSpPr txBox="1"/>
          <p:nvPr/>
        </p:nvSpPr>
        <p:spPr>
          <a:xfrm rot="17787381">
            <a:off x="7769063" y="1168383"/>
            <a:ext cx="1026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>
                <a:solidFill>
                  <a:srgbClr val="008000"/>
                </a:solidFill>
                <a:latin typeface="Bookman Old Style" pitchFamily="18" charset="0"/>
              </a:rPr>
              <a:t>У = 2х – 4 </a:t>
            </a:r>
            <a:endParaRPr lang="ru-RU" sz="1200" b="1" i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cxnSp>
        <p:nvCxnSpPr>
          <p:cNvPr id="280" name="Прямая соединительная линия 279"/>
          <p:cNvCxnSpPr>
            <a:endCxn id="315" idx="2"/>
          </p:cNvCxnSpPr>
          <p:nvPr/>
        </p:nvCxnSpPr>
        <p:spPr bwMode="auto">
          <a:xfrm rot="5400000" flipH="1" flipV="1">
            <a:off x="4593501" y="2050177"/>
            <a:ext cx="4493310" cy="225029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2" name="Прямая соединительная линия 281"/>
          <p:cNvCxnSpPr/>
          <p:nvPr/>
        </p:nvCxnSpPr>
        <p:spPr bwMode="auto">
          <a:xfrm rot="5400000" flipH="1" flipV="1">
            <a:off x="4572002" y="2000242"/>
            <a:ext cx="4572029" cy="228601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6" name="Прямая соединительная линия 285"/>
          <p:cNvCxnSpPr/>
          <p:nvPr/>
        </p:nvCxnSpPr>
        <p:spPr bwMode="auto">
          <a:xfrm rot="5400000" flipH="1" flipV="1">
            <a:off x="4575642" y="1996598"/>
            <a:ext cx="4564748" cy="2286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3" name="TextBox 292"/>
          <p:cNvSpPr txBox="1"/>
          <p:nvPr/>
        </p:nvSpPr>
        <p:spPr>
          <a:xfrm>
            <a:off x="428596" y="928670"/>
            <a:ext cx="43577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 smtClean="0">
                <a:solidFill>
                  <a:srgbClr val="FF0000"/>
                </a:solidFill>
                <a:latin typeface="Bookman Old Style" pitchFamily="18" charset="0"/>
              </a:rPr>
              <a:t>Вывод: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график функции 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y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 = </a:t>
            </a:r>
            <a:r>
              <a:rPr lang="en-US" b="1" i="1" dirty="0" err="1" smtClean="0">
                <a:solidFill>
                  <a:srgbClr val="008000"/>
                </a:solidFill>
                <a:latin typeface="Bookman Old Style" pitchFamily="18" charset="0"/>
              </a:rPr>
              <a:t>k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х + 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b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 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можно получить из графика функции 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y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 = 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k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х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с помощью параллельного переноса вдоль оси 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у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на 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b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единиц вверх, если 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b&gt;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0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, или на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 |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b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|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 единиц вниз, если 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b&lt;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0</a:t>
            </a:r>
            <a:endParaRPr lang="ru-RU" b="1" i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grpSp>
        <p:nvGrpSpPr>
          <p:cNvPr id="843" name="Группа 842"/>
          <p:cNvGrpSpPr/>
          <p:nvPr/>
        </p:nvGrpSpPr>
        <p:grpSpPr>
          <a:xfrm>
            <a:off x="4929190" y="214290"/>
            <a:ext cx="3929090" cy="6429420"/>
            <a:chOff x="4929190" y="214290"/>
            <a:chExt cx="3929090" cy="6429420"/>
          </a:xfrm>
        </p:grpSpPr>
        <p:grpSp>
          <p:nvGrpSpPr>
            <p:cNvPr id="203" name="Группа 202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</p:grpSpPr>
          <p:grpSp>
            <p:nvGrpSpPr>
              <p:cNvPr id="56" name="Группа 55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</p:grpSpPr>
            <p:sp>
              <p:nvSpPr>
                <p:cNvPr id="43" name="Прямоугольник 4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" name="Прямоугольник 4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" name="Прямоугольник 4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" name="Прямоугольник 4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7" name="Прямоугольник 4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8" name="Прямоугольник 4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9" name="Прямоугольник 4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0" name="Прямоугольник 4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1" name="Прямоугольник 5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8" name="Группа 57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</p:grpSpPr>
            <p:sp>
              <p:nvSpPr>
                <p:cNvPr id="59" name="Прямоугольник 5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1" name="Прямоугольник 6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2" name="Прямоугольник 6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3" name="Прямоугольник 6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4" name="Прямоугольник 6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5" name="Прямоугольник 6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6" name="Прямоугольник 6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7" name="Прямоугольник 6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8" name="Прямоугольник 6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9" name="Прямоугольник 6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0" name="Группа 69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</p:grpSpPr>
            <p:sp>
              <p:nvSpPr>
                <p:cNvPr id="71" name="Прямоугольник 7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2" name="Прямоугольник 7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6" name="Прямоугольник 7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7" name="Прямоугольник 7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8" name="Прямоугольник 7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9" name="Прямоугольник 7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0" name="Прямоугольник 7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1" name="Прямоугольник 8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2" name="Прямоугольник 8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83" name="Группа 8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</p:grpSpPr>
            <p:sp>
              <p:nvSpPr>
                <p:cNvPr id="84" name="Прямоугольник 8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5" name="Прямоугольник 8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6" name="Прямоугольник 8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7" name="Прямоугольник 8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8" name="Прямоугольник 8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9" name="Прямоугольник 8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0" name="Прямоугольник 8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1" name="Прямоугольник 9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5" name="Группа 94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</p:grpSpPr>
            <p:sp>
              <p:nvSpPr>
                <p:cNvPr id="96" name="Прямоугольник 9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7" name="Прямоугольник 9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8" name="Прямоугольник 9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9" name="Прямоугольник 9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0" name="Прямоугольник 9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1" name="Прямоугольник 10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2" name="Прямоугольник 10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3" name="Прямоугольник 10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4" name="Прямоугольник 10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7" name="Группа 106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08" name="Прямоугольник 10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9" name="Прямоугольник 10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0" name="Прямоугольник 10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1" name="Прямоугольник 11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2" name="Прямоугольник 11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3" name="Прямоугольник 11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4" name="Прямоугольник 11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6" name="Прямоугольник 11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7" name="Прямоугольник 11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8" name="Прямоугольник 11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9" name="Группа 118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20" name="Прямоугольник 11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1" name="Прямоугольник 12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2" name="Прямоугольник 12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3" name="Прямоугольник 12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4" name="Прямоугольник 12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6" name="Прямоугольник 12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8" name="Прямоугольник 12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9" name="Прямоугольник 12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31" name="Группа 130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32" name="Прямоугольник 13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4" name="Прямоугольник 13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5" name="Прямоугольник 13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6" name="Прямоугольник 13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7" name="Прямоугольник 13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8" name="Прямоугольник 13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9" name="Прямоугольник 13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0" name="Прямоугольник 13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1" name="Прямоугольник 14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43" name="Группа 142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44" name="Прямоугольник 14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6" name="Прямоугольник 14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9" name="Прямоугольник 14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0" name="Прямоугольник 14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1" name="Прямоугольник 15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3" name="Прямоугольник 15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4" name="Прямоугольник 15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55" name="Группа 154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56" name="Прямоугольник 15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7" name="Прямоугольник 15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8" name="Прямоугольник 15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9" name="Прямоугольник 15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0" name="Прямоугольник 15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1" name="Прямоугольник 16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2" name="Прямоугольник 16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Прямоугольник 16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4" name="Прямоугольник 16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5" name="Прямоугольник 16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67" name="Группа 166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68" name="Прямоугольник 16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9" name="Прямоугольник 16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0" name="Прямоугольник 16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5" name="Прямоугольник 17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8" name="Прямоугольник 17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79" name="Группа 178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80" name="Прямоугольник 17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1" name="Прямоугольник 18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2" name="Прямоугольник 18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3" name="Прямоугольник 18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4" name="Прямоугольник 18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5" name="Прямоугольник 18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6" name="Прямоугольник 18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91" name="Группа 190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92" name="Прямоугольник 19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3" name="Прямоугольник 19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4" name="Прямоугольник 19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5" name="Прямоугольник 19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7" name="Прямоугольник 19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8" name="Прямоугольник 19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9" name="Прямоугольник 19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0" name="Прямоугольник 19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1" name="Прямоугольник 20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2" name="Прямоугольник 20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205" name="Прямая со стрелкой 204"/>
            <p:cNvCxnSpPr>
              <a:stCxn id="363" idx="1"/>
              <a:endCxn id="324" idx="1"/>
            </p:cNvCxnSpPr>
            <p:nvPr/>
          </p:nvCxnSpPr>
          <p:spPr bwMode="auto">
            <a:xfrm rot="10800000">
              <a:off x="6715140" y="392885"/>
              <a:ext cx="1588" cy="60722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8" name="Прямая со стрелкой 207"/>
            <p:cNvCxnSpPr>
              <a:stCxn id="132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10" name="TextBox 209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6643702" y="3429000"/>
              <a:ext cx="3209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6929454" y="3429000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err="1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7286644" y="3429000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7643834" y="3429001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6072198" y="3429001"/>
              <a:ext cx="499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786446" y="3429000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429256" y="3429000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6429388" y="257174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6429388" y="292893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6429388" y="221455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6429388" y="185736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6429388" y="150017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6357950" y="364331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6357950" y="400050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6357950" y="435769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6357950" y="471488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305" name="Группа 30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</p:grpSpPr>
          <p:sp>
            <p:nvSpPr>
              <p:cNvPr id="294" name="Прямоугольник 293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5" name="Прямоугольник 294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6" name="Прямоугольник 295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7" name="Прямоугольник 296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8" name="Прямоугольник 297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9" name="Прямоугольник 298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0" name="Прямоугольник 299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1" name="Прямоугольник 300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2" name="Прямоугольник 301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3" name="Прямоугольник 302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4" name="Прямоугольник 303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307" name="Прямоугольник 306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8" name="Прямоугольник 307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9" name="Прямоугольник 308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0" name="Прямоугольник 309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1" name="Прямоугольник 310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2" name="Прямоугольник 311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3" name="Прямоугольник 312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4" name="Прямоугольник 313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5" name="Прямоугольник 314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6" name="Прямоугольник 315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7" name="Прямоугольник 316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9" name="Прямоугольник 318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0" name="Прямоугольник 319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1" name="Прямоугольник 320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2" name="Прямоугольник 321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3" name="Прямоугольник 322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4" name="Прямоугольник 323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5" name="Прямоугольник 324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6" name="Прямоугольник 325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7" name="Прямоугольник 326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8" name="Прямоугольник 327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9" name="Прямоугольник 328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5" name="Прямоугольник 344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6" name="Прямоугольник 345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7" name="Прямоугольник 346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8" name="Прямоугольник 347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9" name="Прямоугольник 348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0" name="Прямоугольник 349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1" name="Прямоугольник 350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2" name="Прямоугольник 351"/>
            <p:cNvSpPr/>
            <p:nvPr/>
          </p:nvSpPr>
          <p:spPr bwMode="auto">
            <a:xfrm>
              <a:off x="742952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3" name="Прямоугольник 352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4" name="Прямоугольник 353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5" name="Прямоугольник 354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357" name="Группа 356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</p:grpSpPr>
          <p:sp>
            <p:nvSpPr>
              <p:cNvPr id="358" name="Прямоугольник 357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59" name="Прямоугольник 358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60" name="Прямоугольник 359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61" name="Прямоугольник 360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62" name="Прямоугольник 361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63" name="Прямоугольник 362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64" name="Прямоугольник 363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65" name="Прямоугольник 364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66" name="Прямоугольник 365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67" name="Прямоугольник 366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68" name="Прямоугольник 367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604" name="TextBox 603"/>
            <p:cNvSpPr txBox="1"/>
            <p:nvPr/>
          </p:nvSpPr>
          <p:spPr>
            <a:xfrm>
              <a:off x="6429388" y="114298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36" name="TextBox 835"/>
            <p:cNvSpPr txBox="1"/>
            <p:nvPr/>
          </p:nvSpPr>
          <p:spPr>
            <a:xfrm>
              <a:off x="6429388" y="785795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37" name="Прямоугольник 836"/>
            <p:cNvSpPr/>
            <p:nvPr/>
          </p:nvSpPr>
          <p:spPr>
            <a:xfrm>
              <a:off x="6357950" y="5429264"/>
              <a:ext cx="3571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38" name="Прямоугольник 837"/>
            <p:cNvSpPr/>
            <p:nvPr/>
          </p:nvSpPr>
          <p:spPr>
            <a:xfrm>
              <a:off x="5072066" y="3429001"/>
              <a:ext cx="3571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39" name="Прямоугольник 838"/>
            <p:cNvSpPr/>
            <p:nvPr/>
          </p:nvSpPr>
          <p:spPr>
            <a:xfrm>
              <a:off x="6357950" y="5072075"/>
              <a:ext cx="3571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40" name="Прямоугольник 839"/>
            <p:cNvSpPr/>
            <p:nvPr/>
          </p:nvSpPr>
          <p:spPr>
            <a:xfrm>
              <a:off x="6429388" y="428604"/>
              <a:ext cx="28575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41" name="Прямоугольник 840"/>
            <p:cNvSpPr/>
            <p:nvPr/>
          </p:nvSpPr>
          <p:spPr>
            <a:xfrm>
              <a:off x="6357950" y="5786455"/>
              <a:ext cx="3571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42" name="Прямоугольник 841"/>
            <p:cNvSpPr/>
            <p:nvPr/>
          </p:nvSpPr>
          <p:spPr>
            <a:xfrm>
              <a:off x="6357950" y="6143645"/>
              <a:ext cx="3571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845" name="Овал 844"/>
          <p:cNvSpPr/>
          <p:nvPr/>
        </p:nvSpPr>
        <p:spPr bwMode="auto">
          <a:xfrm>
            <a:off x="6643702" y="335756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46" name="Овал 845"/>
          <p:cNvSpPr/>
          <p:nvPr/>
        </p:nvSpPr>
        <p:spPr bwMode="auto">
          <a:xfrm>
            <a:off x="7358082" y="192880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47" name="Овал 846"/>
          <p:cNvSpPr/>
          <p:nvPr/>
        </p:nvSpPr>
        <p:spPr bwMode="auto">
          <a:xfrm>
            <a:off x="6643702" y="192880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48" name="Овал 847"/>
          <p:cNvSpPr/>
          <p:nvPr/>
        </p:nvSpPr>
        <p:spPr bwMode="auto">
          <a:xfrm>
            <a:off x="7358082" y="50004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53" name="Прямая со стрелкой 852"/>
          <p:cNvCxnSpPr>
            <a:endCxn id="847" idx="4"/>
          </p:cNvCxnSpPr>
          <p:nvPr/>
        </p:nvCxnSpPr>
        <p:spPr bwMode="auto">
          <a:xfrm rot="5400000" flipH="1" flipV="1">
            <a:off x="6036479" y="2750339"/>
            <a:ext cx="135732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FFFF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  <p:cxnSp>
        <p:nvCxnSpPr>
          <p:cNvPr id="855" name="Прямая со стрелкой 854"/>
          <p:cNvCxnSpPr>
            <a:endCxn id="848" idx="4"/>
          </p:cNvCxnSpPr>
          <p:nvPr/>
        </p:nvCxnSpPr>
        <p:spPr bwMode="auto">
          <a:xfrm rot="5400000" flipH="1" flipV="1">
            <a:off x="6750859" y="1321579"/>
            <a:ext cx="135732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FFFF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  <p:sp>
        <p:nvSpPr>
          <p:cNvPr id="859" name="Овал 858"/>
          <p:cNvSpPr/>
          <p:nvPr/>
        </p:nvSpPr>
        <p:spPr bwMode="auto">
          <a:xfrm>
            <a:off x="6643702" y="478632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60" name="Овал 859"/>
          <p:cNvSpPr/>
          <p:nvPr/>
        </p:nvSpPr>
        <p:spPr bwMode="auto">
          <a:xfrm>
            <a:off x="7358082" y="335756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61" name="Прямая со стрелкой 860"/>
          <p:cNvCxnSpPr/>
          <p:nvPr/>
        </p:nvCxnSpPr>
        <p:spPr bwMode="auto">
          <a:xfrm rot="5400000" flipH="1" flipV="1">
            <a:off x="6715934" y="2713826"/>
            <a:ext cx="142876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FF00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863" name="Прямая со стрелкой 862"/>
          <p:cNvCxnSpPr/>
          <p:nvPr/>
        </p:nvCxnSpPr>
        <p:spPr bwMode="auto">
          <a:xfrm rot="5400000" flipH="1" flipV="1">
            <a:off x="6001554" y="4142586"/>
            <a:ext cx="142876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FF00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866" name="TextBox 865"/>
          <p:cNvSpPr txBox="1"/>
          <p:nvPr/>
        </p:nvSpPr>
        <p:spPr>
          <a:xfrm>
            <a:off x="571472" y="1500174"/>
            <a:ext cx="1579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y = 2x;   </a:t>
            </a:r>
          </a:p>
        </p:txBody>
      </p:sp>
      <p:sp>
        <p:nvSpPr>
          <p:cNvPr id="867" name="Прямоугольник 866"/>
          <p:cNvSpPr/>
          <p:nvPr/>
        </p:nvSpPr>
        <p:spPr>
          <a:xfrm>
            <a:off x="571472" y="192880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y = 2x + </a:t>
            </a:r>
            <a:r>
              <a:rPr lang="ru-RU" b="1" i="1" dirty="0" smtClean="0">
                <a:latin typeface="Bookman Old Style" pitchFamily="18" charset="0"/>
              </a:rPr>
              <a:t>4</a:t>
            </a:r>
            <a:r>
              <a:rPr lang="en-US" b="1" i="1" dirty="0" smtClean="0">
                <a:latin typeface="Bookman Old Style" pitchFamily="18" charset="0"/>
              </a:rPr>
              <a:t>; </a:t>
            </a:r>
            <a:endParaRPr lang="ru-RU" b="1" i="1" dirty="0" smtClean="0">
              <a:latin typeface="Bookman Old Style" pitchFamily="18" charset="0"/>
            </a:endParaRPr>
          </a:p>
        </p:txBody>
      </p:sp>
      <p:sp>
        <p:nvSpPr>
          <p:cNvPr id="868" name="Прямоугольник 867"/>
          <p:cNvSpPr/>
          <p:nvPr/>
        </p:nvSpPr>
        <p:spPr>
          <a:xfrm>
            <a:off x="571472" y="2357430"/>
            <a:ext cx="1838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y = 2x – </a:t>
            </a:r>
            <a:r>
              <a:rPr lang="ru-RU" b="1" i="1" dirty="0" smtClean="0">
                <a:latin typeface="Bookman Old Style" pitchFamily="18" charset="0"/>
              </a:rPr>
              <a:t>4</a:t>
            </a:r>
            <a:r>
              <a:rPr lang="en-US" b="1" i="1" dirty="0" smtClean="0">
                <a:latin typeface="Bookman Old Style" pitchFamily="18" charset="0"/>
              </a:rPr>
              <a:t>.</a:t>
            </a:r>
            <a:endParaRPr lang="ru-RU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tmFilter="0,0; .5, 1; 1, 1"/>
                                        <p:tgtEl>
                                          <p:spTgt spid="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600"/>
                            </p:stCondLst>
                            <p:childTnLst>
                              <p:par>
                                <p:cTn id="3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91 0.14098 L -0.05312 -0.06342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9 -0.06296 L 0.02569 0.13657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133" dur="500"/>
                                        <p:tgtEl>
                                          <p:spTgt spid="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136" dur="500"/>
                                        <p:tgtEl>
                                          <p:spTgt spid="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139" dur="500"/>
                                        <p:tgtEl>
                                          <p:spTgt spid="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allAtOnce"/>
      <p:bldP spid="257" grpId="0"/>
      <p:bldP spid="258" grpId="0"/>
      <p:bldP spid="259" grpId="0"/>
      <p:bldP spid="845" grpId="0" animBg="1"/>
      <p:bldP spid="846" grpId="0" animBg="1"/>
      <p:bldP spid="847" grpId="0" animBg="1"/>
      <p:bldP spid="848" grpId="0" animBg="1"/>
      <p:bldP spid="859" grpId="0" animBg="1"/>
      <p:bldP spid="860" grpId="0" animBg="1"/>
      <p:bldP spid="866" grpId="0"/>
      <p:bldP spid="866" grpId="1"/>
      <p:bldP spid="867" grpId="0"/>
      <p:bldP spid="867" grpId="1"/>
      <p:bldP spid="868" grpId="0"/>
      <p:bldP spid="86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7" name="Группа 506"/>
          <p:cNvGrpSpPr/>
          <p:nvPr/>
        </p:nvGrpSpPr>
        <p:grpSpPr>
          <a:xfrm>
            <a:off x="4929190" y="214290"/>
            <a:ext cx="3929090" cy="6072230"/>
            <a:chOff x="4929190" y="214290"/>
            <a:chExt cx="3929090" cy="6072230"/>
          </a:xfrm>
        </p:grpSpPr>
        <p:sp>
          <p:nvSpPr>
            <p:cNvPr id="39" name="Прямоугольник 38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 bwMode="auto">
            <a:xfrm>
              <a:off x="4929190" y="557214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 bwMode="auto">
            <a:xfrm>
              <a:off x="5286380" y="557214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 bwMode="auto">
            <a:xfrm>
              <a:off x="5643570" y="557214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 bwMode="auto">
            <a:xfrm>
              <a:off x="6000760" y="557214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6357950" y="557214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6715140" y="557214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7072330" y="557214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>
              <a:off x="7429520" y="557214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7786710" y="557214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8143900" y="557214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8501090" y="557214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742952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135" name="Группа 202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</p:grpSpPr>
          <p:grpSp>
            <p:nvGrpSpPr>
              <p:cNvPr id="156" name="Группа 55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</p:grpSpPr>
            <p:sp>
              <p:nvSpPr>
                <p:cNvPr id="301" name="Прямоугольник 30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02" name="Прямоугольник 30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03" name="Прямоугольник 30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04" name="Прямоугольник 30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05" name="Прямоугольник 30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06" name="Прямоугольник 30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07" name="Прямоугольник 30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08" name="Прямоугольник 30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09" name="Прямоугольник 30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10" name="Прямоугольник 30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11" name="Прямоугольник 31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57" name="Группа 57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90" name="Прямоугольник 28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91" name="Прямоугольник 29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92" name="Прямоугольник 29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93" name="Прямоугольник 29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94" name="Прямоугольник 29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95" name="Прямоугольник 29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96" name="Прямоугольник 29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97" name="Прямоугольник 29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98" name="Прямоугольник 29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99" name="Прямоугольник 29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00" name="Прямоугольник 29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58" name="Группа 69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79" name="Прямоугольник 27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80" name="Прямоугольник 27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81" name="Прямоугольник 28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82" name="Прямоугольник 28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83" name="Прямоугольник 28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84" name="Прямоугольник 28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85" name="Прямоугольник 28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86" name="Прямоугольник 28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87" name="Прямоугольник 28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88" name="Прямоугольник 28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89" name="Прямоугольник 28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59" name="Группа 8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68" name="Прямоугольник 26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9" name="Прямоугольник 26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70" name="Прямоугольник 26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71" name="Прямоугольник 27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72" name="Прямоугольник 27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73" name="Прямоугольник 27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74" name="Прямоугольник 27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75" name="Прямоугольник 27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76" name="Прямоугольник 27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77" name="Прямоугольник 27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78" name="Прямоугольник 27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60" name="Группа 94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57" name="Прямоугольник 25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8" name="Прямоугольник 25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9" name="Прямоугольник 25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0" name="Прямоугольник 25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1" name="Прямоугольник 26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2" name="Прямоугольник 26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3" name="Прямоугольник 26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4" name="Прямоугольник 26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5" name="Прямоугольник 26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6" name="Прямоугольник 26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7" name="Прямоугольник 26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61" name="Группа 106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46" name="Прямоугольник 24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7" name="Прямоугольник 24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8" name="Прямоугольник 24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9" name="Прямоугольник 24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0" name="Прямоугольник 24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1" name="Прямоугольник 25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2" name="Прямоугольник 25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3" name="Прямоугольник 25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4" name="Прямоугольник 25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5" name="Прямоугольник 25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6" name="Прямоугольник 25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62" name="Группа 118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35" name="Прямоугольник 23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6" name="Прямоугольник 23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7" name="Прямоугольник 23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8" name="Прямоугольник 23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0" name="Прямоугольник 23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1" name="Прямоугольник 24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2" name="Прямоугольник 24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4" name="Прямоугольник 24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5" name="Прямоугольник 24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63" name="Группа 130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24" name="Прямоугольник 22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5" name="Прямоугольник 22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6" name="Прямоугольник 22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8" name="Прямоугольник 22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9" name="Прямоугольник 22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0" name="Прямоугольник 22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1" name="Прямоугольник 23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4" name="Прямоугольник 23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64" name="Группа 142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13" name="Прямоугольник 21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4" name="Прямоугольник 21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5" name="Прямоугольник 21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0" name="Прямоугольник 21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1" name="Прямоугольник 22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2" name="Прямоугольник 22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3" name="Прямоугольник 22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65" name="Группа 154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02" name="Прямоугольник 20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7" name="Прямоугольник 20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8" name="Прямоугольник 20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9" name="Прямоугольник 20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0" name="Прямоугольник 20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1" name="Прямоугольник 21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2" name="Прямоугольник 21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66" name="Группа 166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91" name="Прямоугольник 19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2" name="Прямоугольник 19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3" name="Прямоугольник 19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4" name="Прямоугольник 19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5" name="Прямоугольник 19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7" name="Прямоугольник 19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8" name="Прямоугольник 19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9" name="Прямоугольник 19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0" name="Прямоугольник 19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1" name="Прямоугольник 20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67" name="Группа 178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80" name="Прямоугольник 17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1" name="Прямоугольник 18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2" name="Прямоугольник 18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3" name="Прямоугольник 18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4" name="Прямоугольник 18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5" name="Прямоугольник 18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6" name="Прямоугольник 18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68" name="Группа 190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69" name="Прямоугольник 16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0" name="Прямоугольник 16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5" name="Прямоугольник 17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8" name="Прямоугольник 17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9" name="Прямоугольник 17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136" name="Прямая со стрелкой 135"/>
            <p:cNvCxnSpPr>
              <a:endCxn id="44" idx="1"/>
            </p:cNvCxnSpPr>
            <p:nvPr/>
          </p:nvCxnSpPr>
          <p:spPr bwMode="auto">
            <a:xfrm rot="5400000" flipH="1" flipV="1">
              <a:off x="3804042" y="3303984"/>
              <a:ext cx="5822197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37" name="Прямая со стрелкой 136"/>
            <p:cNvCxnSpPr>
              <a:stCxn id="224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38" name="TextBox 137"/>
            <p:cNvSpPr txBox="1"/>
            <p:nvPr/>
          </p:nvSpPr>
          <p:spPr>
            <a:xfrm>
              <a:off x="8501090" y="3429000"/>
              <a:ext cx="2952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643702" y="3429000"/>
              <a:ext cx="3209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929454" y="3429000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err="1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286644" y="3429000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643834" y="3429000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072198" y="3429001"/>
              <a:ext cx="499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786446" y="3429000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429256" y="3429001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429388" y="257174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429388" y="292893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429388" y="221455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429388" y="185736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429388" y="150017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357950" y="3643315"/>
              <a:ext cx="3561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357950" y="400050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357950" y="435769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357950" y="4714885"/>
              <a:ext cx="3561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96" name="TextBox 495"/>
            <p:cNvSpPr txBox="1"/>
            <p:nvPr/>
          </p:nvSpPr>
          <p:spPr>
            <a:xfrm>
              <a:off x="6429388" y="114298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97" name="TextBox 496"/>
            <p:cNvSpPr txBox="1"/>
            <p:nvPr/>
          </p:nvSpPr>
          <p:spPr>
            <a:xfrm>
              <a:off x="6429388" y="78579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98" name="TextBox 497"/>
            <p:cNvSpPr txBox="1"/>
            <p:nvPr/>
          </p:nvSpPr>
          <p:spPr>
            <a:xfrm>
              <a:off x="8001024" y="3429000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500" name="TextBox 499"/>
            <p:cNvSpPr txBox="1"/>
            <p:nvPr/>
          </p:nvSpPr>
          <p:spPr>
            <a:xfrm>
              <a:off x="6072198" y="3429000"/>
              <a:ext cx="499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501" name="Прямоугольник 500"/>
            <p:cNvSpPr/>
            <p:nvPr/>
          </p:nvSpPr>
          <p:spPr>
            <a:xfrm>
              <a:off x="6357950" y="5072074"/>
              <a:ext cx="3561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502" name="Прямоугольник 501"/>
            <p:cNvSpPr/>
            <p:nvPr/>
          </p:nvSpPr>
          <p:spPr>
            <a:xfrm>
              <a:off x="6357950" y="5429264"/>
              <a:ext cx="3561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504" name="TextBox 503"/>
            <p:cNvSpPr txBox="1"/>
            <p:nvPr/>
          </p:nvSpPr>
          <p:spPr>
            <a:xfrm>
              <a:off x="5429256" y="3429000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505" name="Прямоугольник 504"/>
            <p:cNvSpPr/>
            <p:nvPr/>
          </p:nvSpPr>
          <p:spPr>
            <a:xfrm>
              <a:off x="6357950" y="5786454"/>
              <a:ext cx="3561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506" name="Прямоугольник 505"/>
            <p:cNvSpPr/>
            <p:nvPr/>
          </p:nvSpPr>
          <p:spPr>
            <a:xfrm>
              <a:off x="5072066" y="3429000"/>
              <a:ext cx="3561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508" name="TextBox 507"/>
          <p:cNvSpPr txBox="1"/>
          <p:nvPr/>
        </p:nvSpPr>
        <p:spPr>
          <a:xfrm>
            <a:off x="142844" y="285728"/>
            <a:ext cx="47863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Bookman Old Style" pitchFamily="18" charset="0"/>
              </a:rPr>
              <a:t>      График         функции </a:t>
            </a:r>
          </a:p>
          <a:p>
            <a:pPr algn="just"/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у = 2 х + 4 = 2(х + 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2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)   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можно построить иначе: параллельно сдвинуть график функции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у = 2х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   на 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2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единицы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влево вдоль оси 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х,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а график   функции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у = 2х – 4 = 2(х – 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2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)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 – на 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2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единицы вправо.</a:t>
            </a:r>
          </a:p>
        </p:txBody>
      </p:sp>
      <p:sp>
        <p:nvSpPr>
          <p:cNvPr id="509" name="Овал 508"/>
          <p:cNvSpPr/>
          <p:nvPr/>
        </p:nvSpPr>
        <p:spPr bwMode="auto">
          <a:xfrm>
            <a:off x="6643702" y="335756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0" name="Овал 509"/>
          <p:cNvSpPr/>
          <p:nvPr/>
        </p:nvSpPr>
        <p:spPr bwMode="auto">
          <a:xfrm>
            <a:off x="7358082" y="192880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1" name="Овал 510"/>
          <p:cNvSpPr/>
          <p:nvPr/>
        </p:nvSpPr>
        <p:spPr bwMode="auto">
          <a:xfrm>
            <a:off x="6643702" y="192880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2" name="Овал 511"/>
          <p:cNvSpPr/>
          <p:nvPr/>
        </p:nvSpPr>
        <p:spPr bwMode="auto">
          <a:xfrm>
            <a:off x="5929322" y="335756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14" name="Прямая соединительная линия 513"/>
          <p:cNvCxnSpPr/>
          <p:nvPr/>
        </p:nvCxnSpPr>
        <p:spPr bwMode="auto">
          <a:xfrm rot="5400000" flipH="1" flipV="1">
            <a:off x="5107785" y="2178835"/>
            <a:ext cx="3571900" cy="178595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9" name="Прямая соединительная линия 518"/>
          <p:cNvCxnSpPr/>
          <p:nvPr/>
        </p:nvCxnSpPr>
        <p:spPr bwMode="auto">
          <a:xfrm rot="5400000" flipH="1" flipV="1">
            <a:off x="5107785" y="2178835"/>
            <a:ext cx="3571900" cy="178595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1" name="Прямая со стрелкой 520"/>
          <p:cNvCxnSpPr/>
          <p:nvPr/>
        </p:nvCxnSpPr>
        <p:spPr bwMode="auto">
          <a:xfrm rot="10800000">
            <a:off x="6000760" y="3429000"/>
            <a:ext cx="71438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lg"/>
            <a:tailEnd type="stealth"/>
          </a:ln>
          <a:effectLst/>
        </p:spPr>
      </p:cxnSp>
      <p:cxnSp>
        <p:nvCxnSpPr>
          <p:cNvPr id="528" name="Прямая со стрелкой 527"/>
          <p:cNvCxnSpPr/>
          <p:nvPr/>
        </p:nvCxnSpPr>
        <p:spPr bwMode="auto">
          <a:xfrm rot="10800000">
            <a:off x="6715140" y="2000240"/>
            <a:ext cx="71438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lg"/>
            <a:tailEnd type="stealth"/>
          </a:ln>
          <a:effectLst/>
        </p:spPr>
      </p:cxnSp>
      <p:sp>
        <p:nvSpPr>
          <p:cNvPr id="533" name="TextBox 532"/>
          <p:cNvSpPr txBox="1"/>
          <p:nvPr/>
        </p:nvSpPr>
        <p:spPr>
          <a:xfrm rot="17922752">
            <a:off x="7215206" y="1000108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Bookman Old Style" pitchFamily="18" charset="0"/>
              </a:rPr>
              <a:t>у = 2х</a:t>
            </a:r>
            <a:endParaRPr lang="ru-RU" sz="1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34" name="TextBox 533"/>
          <p:cNvSpPr txBox="1"/>
          <p:nvPr/>
        </p:nvSpPr>
        <p:spPr>
          <a:xfrm rot="18002116">
            <a:off x="6429584" y="687083"/>
            <a:ext cx="1104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  <a:latin typeface="Bookman Old Style" pitchFamily="18" charset="0"/>
              </a:rPr>
              <a:t>у = 2х + 4</a:t>
            </a:r>
            <a:endParaRPr lang="ru-RU" sz="1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cxnSp>
        <p:nvCxnSpPr>
          <p:cNvPr id="536" name="Прямая соединительная линия 535"/>
          <p:cNvCxnSpPr/>
          <p:nvPr/>
        </p:nvCxnSpPr>
        <p:spPr bwMode="auto">
          <a:xfrm rot="5400000" flipH="1" flipV="1">
            <a:off x="5107785" y="2178835"/>
            <a:ext cx="3571900" cy="178595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1" name="Прямая со стрелкой 540"/>
          <p:cNvCxnSpPr>
            <a:endCxn id="544" idx="2"/>
          </p:cNvCxnSpPr>
          <p:nvPr/>
        </p:nvCxnSpPr>
        <p:spPr bwMode="auto">
          <a:xfrm>
            <a:off x="6786578" y="3429000"/>
            <a:ext cx="571504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8000"/>
            </a:solidFill>
            <a:prstDash val="solid"/>
            <a:round/>
            <a:headEnd type="none" w="med" len="lg"/>
            <a:tailEnd type="stealth"/>
          </a:ln>
          <a:effectLst/>
        </p:spPr>
      </p:cxnSp>
      <p:cxnSp>
        <p:nvCxnSpPr>
          <p:cNvPr id="543" name="Прямая со стрелкой 542"/>
          <p:cNvCxnSpPr>
            <a:endCxn id="545" idx="2"/>
          </p:cNvCxnSpPr>
          <p:nvPr/>
        </p:nvCxnSpPr>
        <p:spPr bwMode="auto">
          <a:xfrm>
            <a:off x="7500958" y="2000240"/>
            <a:ext cx="571504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8000"/>
            </a:solidFill>
            <a:prstDash val="solid"/>
            <a:round/>
            <a:headEnd type="none" w="med" len="lg"/>
            <a:tailEnd type="stealth"/>
          </a:ln>
          <a:effectLst/>
        </p:spPr>
      </p:cxnSp>
      <p:sp>
        <p:nvSpPr>
          <p:cNvPr id="544" name="Овал 543"/>
          <p:cNvSpPr/>
          <p:nvPr/>
        </p:nvSpPr>
        <p:spPr bwMode="auto">
          <a:xfrm>
            <a:off x="7358082" y="335756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45" name="Овал 544"/>
          <p:cNvSpPr/>
          <p:nvPr/>
        </p:nvSpPr>
        <p:spPr bwMode="auto">
          <a:xfrm>
            <a:off x="8072462" y="1928802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49" name="TextBox 548"/>
          <p:cNvSpPr txBox="1"/>
          <p:nvPr/>
        </p:nvSpPr>
        <p:spPr>
          <a:xfrm rot="17922752">
            <a:off x="7768578" y="1010173"/>
            <a:ext cx="1139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  <a:latin typeface="Bookman Old Style" pitchFamily="18" charset="0"/>
              </a:rPr>
              <a:t>у = 2х – 4</a:t>
            </a:r>
            <a:endParaRPr lang="ru-RU" sz="1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50" name="TextBox 549"/>
          <p:cNvSpPr txBox="1"/>
          <p:nvPr/>
        </p:nvSpPr>
        <p:spPr>
          <a:xfrm>
            <a:off x="142844" y="1428736"/>
            <a:ext cx="47863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 smtClean="0">
                <a:solidFill>
                  <a:srgbClr val="FF0000"/>
                </a:solidFill>
                <a:latin typeface="Bookman Old Style" pitchFamily="18" charset="0"/>
              </a:rPr>
              <a:t>Вывод: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график функции   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y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=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k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(х – </a:t>
            </a:r>
            <a:r>
              <a:rPr lang="ru-RU" b="1" i="1" dirty="0" err="1" smtClean="0">
                <a:solidFill>
                  <a:srgbClr val="008000"/>
                </a:solidFill>
                <a:latin typeface="Bookman Old Style" pitchFamily="18" charset="0"/>
              </a:rPr>
              <a:t>р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) 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можно получить из   графика       функции 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y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=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k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х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с помощью параллельного переноса вдоль оси 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х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на 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р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единиц вправо, если 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р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&gt;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0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, или на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8000"/>
                </a:solidFill>
                <a:latin typeface="Bookman Old Style" pitchFamily="18" charset="0"/>
              </a:rPr>
              <a:t>|р|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 единиц влево, если 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р</a:t>
            </a:r>
            <a:r>
              <a:rPr lang="en-US" b="1" i="1" dirty="0" smtClean="0">
                <a:solidFill>
                  <a:srgbClr val="008000"/>
                </a:solidFill>
                <a:latin typeface="Bookman Old Style" pitchFamily="18" charset="0"/>
              </a:rPr>
              <a:t>&lt;</a:t>
            </a:r>
            <a:r>
              <a:rPr lang="ru-RU" b="1" i="1" dirty="0" smtClean="0">
                <a:solidFill>
                  <a:srgbClr val="008000"/>
                </a:solidFill>
                <a:latin typeface="Bookman Old Style" pitchFamily="18" charset="0"/>
              </a:rPr>
              <a:t>0</a:t>
            </a:r>
            <a:endParaRPr lang="ru-RU" b="1" i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pic>
        <p:nvPicPr>
          <p:cNvPr id="551" name="Picture 41" descr="janito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2744788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07882 0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07743 -0.0004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823 -0.56829 L 0.12153 0.12477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347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7000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000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7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0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" grpId="0"/>
      <p:bldP spid="508" grpId="1"/>
      <p:bldP spid="509" grpId="0" animBg="1"/>
      <p:bldP spid="510" grpId="0" animBg="1"/>
      <p:bldP spid="511" grpId="0" animBg="1"/>
      <p:bldP spid="512" grpId="0" animBg="1"/>
      <p:bldP spid="533" grpId="0"/>
      <p:bldP spid="534" grpId="0"/>
      <p:bldP spid="544" grpId="0" animBg="1"/>
      <p:bldP spid="545" grpId="0" animBg="1"/>
      <p:bldP spid="5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92867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latin typeface="Bookman Old Style" pitchFamily="18" charset="0"/>
              </a:rPr>
              <a:t> 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Коэффициент</a:t>
            </a:r>
            <a:r>
              <a:rPr lang="en-US" b="1" i="1" dirty="0" smtClean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k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 в уравнении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=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k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х +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называют </a:t>
            </a:r>
            <a:r>
              <a:rPr lang="ru-RU" b="1" i="1" u="sng" dirty="0" smtClean="0">
                <a:solidFill>
                  <a:srgbClr val="000066"/>
                </a:solidFill>
                <a:latin typeface="Bookman Old Style" pitchFamily="18" charset="0"/>
              </a:rPr>
              <a:t>угловым коэффициентом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 этой прямой. </a:t>
            </a:r>
            <a:endParaRPr lang="ru-RU" b="1" i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214554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 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Число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 есть ордината точки пересечения прямой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=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k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х +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с осью 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у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214686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 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Прямые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=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k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х +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и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=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k</a:t>
            </a:r>
            <a:r>
              <a:rPr lang="ru-RU" sz="1000" b="1" i="1" dirty="0" smtClean="0">
                <a:solidFill>
                  <a:srgbClr val="0000FF"/>
                </a:solidFill>
                <a:latin typeface="Bookman Old Style" pitchFamily="18" charset="0"/>
              </a:rPr>
              <a:t>1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х +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ru-RU" sz="1000" b="1" i="1" dirty="0" smtClean="0">
                <a:solidFill>
                  <a:srgbClr val="0000FF"/>
                </a:solidFill>
                <a:latin typeface="Bookman Old Style" pitchFamily="18" charset="0"/>
              </a:rPr>
              <a:t>1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параллельны, если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k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=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 k</a:t>
            </a:r>
            <a:r>
              <a:rPr lang="ru-RU" sz="1000" b="1" i="1" dirty="0" smtClean="0">
                <a:solidFill>
                  <a:srgbClr val="0000FF"/>
                </a:solidFill>
                <a:latin typeface="Bookman Old Style" pitchFamily="18" charset="0"/>
              </a:rPr>
              <a:t>1,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, а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≠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ru-RU" sz="1000" b="1" i="1" dirty="0" smtClean="0">
                <a:solidFill>
                  <a:srgbClr val="0000FF"/>
                </a:solidFill>
                <a:latin typeface="Bookman Old Style" pitchFamily="18" charset="0"/>
              </a:rPr>
              <a:t>1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143512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 Если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k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= 0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, то графиком функции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=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, является прямая параллельная оси 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х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, пересекающая ось 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у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 в точке 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(0;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 b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)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143380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 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Прямые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=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k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х +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и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=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k</a:t>
            </a:r>
            <a:r>
              <a:rPr lang="ru-RU" sz="1000" b="1" i="1" dirty="0" smtClean="0">
                <a:solidFill>
                  <a:srgbClr val="0000FF"/>
                </a:solidFill>
                <a:latin typeface="Bookman Old Style" pitchFamily="18" charset="0"/>
              </a:rPr>
              <a:t>1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х +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ru-RU" sz="1000" b="1" i="1" dirty="0" smtClean="0">
                <a:solidFill>
                  <a:srgbClr val="0000FF"/>
                </a:solidFill>
                <a:latin typeface="Bookman Old Style" pitchFamily="18" charset="0"/>
              </a:rPr>
              <a:t>1 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пересекаются, если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k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≠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 k</a:t>
            </a:r>
            <a:r>
              <a:rPr lang="ru-RU" sz="1000" b="1" i="1" dirty="0" smtClean="0">
                <a:solidFill>
                  <a:srgbClr val="0000FF"/>
                </a:solidFill>
                <a:latin typeface="Bookman Old Style" pitchFamily="18" charset="0"/>
              </a:rPr>
              <a:t>1</a:t>
            </a: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142852"/>
            <a:ext cx="61590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99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Это важно знать.</a:t>
            </a:r>
            <a:endParaRPr lang="ru-RU" sz="4800" b="1" cap="none" spc="0" dirty="0">
              <a:ln w="12700">
                <a:solidFill>
                  <a:srgbClr val="000000"/>
                </a:solidFill>
                <a:prstDash val="solid"/>
              </a:ln>
              <a:solidFill>
                <a:srgbClr val="9900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6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6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6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6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600"/>
                            </p:stCondLst>
                            <p:childTnLst>
                              <p:par>
                                <p:cTn id="5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4152</TotalTime>
  <Words>888</Words>
  <Application>Microsoft Office PowerPoint</Application>
  <PresentationFormat>Экран (4:3)</PresentationFormat>
  <Paragraphs>170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Эскиз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Admin</cp:lastModifiedBy>
  <cp:revision>248</cp:revision>
  <cp:lastPrinted>1601-01-01T00:00:00Z</cp:lastPrinted>
  <dcterms:created xsi:type="dcterms:W3CDTF">1601-01-01T00:00:00Z</dcterms:created>
  <dcterms:modified xsi:type="dcterms:W3CDTF">2010-11-07T12:30:14Z</dcterms:modified>
</cp:coreProperties>
</file>