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  <p:sp>
          <p:nvSpPr>
            <p:cNvPr id="3487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819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8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EEA2772E-D7E7-403F-8F81-34CA400EC1FE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3488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8AA510EA-E2D1-4E80-B861-A1F932C1A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WordArt 13"/>
          <p:cNvSpPr>
            <a:spLocks noChangeArrowheads="1" noChangeShapeType="1" noTextEdit="1"/>
          </p:cNvSpPr>
          <p:nvPr/>
        </p:nvSpPr>
        <p:spPr bwMode="auto">
          <a:xfrm>
            <a:off x="571472" y="928670"/>
            <a:ext cx="7856538" cy="492922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6600" b="1" kern="10" dirty="0" smtClean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Линейная функция</a:t>
            </a:r>
          </a:p>
          <a:p>
            <a:pPr algn="ctr"/>
            <a:r>
              <a:rPr lang="ru-RU" sz="6600" b="1" kern="10" dirty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</a:t>
            </a:r>
            <a:r>
              <a:rPr lang="ru-RU" sz="6600" b="1" kern="10" dirty="0" smtClean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ее график</a:t>
            </a:r>
            <a:endParaRPr lang="ru-RU" sz="6600" b="1" kern="10" dirty="0">
              <a:ln w="6350">
                <a:solidFill>
                  <a:srgbClr val="0000FF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78" name="Group 4"/>
          <p:cNvGrpSpPr>
            <a:grpSpLocks/>
          </p:cNvGrpSpPr>
          <p:nvPr/>
        </p:nvGrpSpPr>
        <p:grpSpPr bwMode="auto">
          <a:xfrm>
            <a:off x="266700" y="279400"/>
            <a:ext cx="8585200" cy="6235700"/>
            <a:chOff x="168" y="176"/>
            <a:chExt cx="5408" cy="3928"/>
          </a:xfrm>
        </p:grpSpPr>
        <p:sp>
          <p:nvSpPr>
            <p:cNvPr id="79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0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1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3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4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5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6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gradFill flip="none" rotWithShape="1">
                <a:gsLst>
                  <a:gs pos="0">
                    <a:srgbClr val="9933FF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400000" scaled="0"/>
                <a:tileRect r="-100000" b="-100000"/>
              </a:gra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3929058" y="521495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Bookman Old Style" pitchFamily="18" charset="0"/>
              </a:rPr>
              <a:t>Учитель математик школы № 92</a:t>
            </a:r>
          </a:p>
          <a:p>
            <a:r>
              <a:rPr lang="ru-RU" sz="1800" b="1" i="1" dirty="0" smtClean="0">
                <a:latin typeface="Bookman Old Style" pitchFamily="18" charset="0"/>
              </a:rPr>
              <a:t>        Павловская Нина Михайловна.</a:t>
            </a:r>
            <a:endParaRPr lang="ru-RU" sz="1800" b="1" i="1" dirty="0">
              <a:latin typeface="Bookman Old Style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72396" y="357166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smtClean="0">
                <a:latin typeface="Bookman Old Style" pitchFamily="18" charset="0"/>
              </a:rPr>
              <a:t>Урок 4</a:t>
            </a:r>
            <a:r>
              <a:rPr lang="ru-RU" sz="1200" b="1" i="1" smtClean="0">
                <a:latin typeface="Bookman Old Style" pitchFamily="18" charset="0"/>
              </a:rPr>
              <a:t>.</a:t>
            </a:r>
            <a:endParaRPr lang="ru-RU" sz="1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87" grpId="0"/>
      <p:bldP spid="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85786" y="1436361"/>
            <a:ext cx="807249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</a:rPr>
              <a:t>п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</a:rPr>
              <a:t>. 6.3 учебника,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</a:rPr>
              <a:t>№518(б, г); 524; 529.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solidFill>
                  <a:srgbClr val="0000FF"/>
                </a:solidFill>
                <a:latin typeface="Bookman Old Style" pitchFamily="18" charset="0"/>
              </a:rPr>
              <a:t>№ 529 -  по желанию.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42910" y="642918"/>
            <a:ext cx="7858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Запишите</a:t>
            </a:r>
            <a:r>
              <a:rPr kumimoji="0" lang="ru-RU" sz="2800" b="1" i="1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 домашнее задание:</a:t>
            </a: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pic>
        <p:nvPicPr>
          <p:cNvPr id="101" name="Picture 3" descr="C:\Documents and Settings\Администратор\Мои документы\Мои рисунки\Коллекция анимашек\book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714752"/>
            <a:ext cx="2786082" cy="212273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3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3044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Bookman Old Style" pitchFamily="18" charset="0"/>
              </a:rPr>
              <a:t>Цели урока: 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2910" y="1071546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систематизировать и расширить знания  по теме линейная функция;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 развивать наблюдательность, умение анализировать, сравнивать и делать выводы, развивать логическое мышление;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1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Calibri" pitchFamily="34" charset="0"/>
              </a:rPr>
              <a:t> провести контроль приобретенных знаний;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 способствовать развитию познавательного интереса.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900"/>
                            </p:stCondLst>
                            <p:childTnLst>
                              <p:par>
                                <p:cTn id="1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900"/>
                            </p:stCondLst>
                            <p:childTnLst>
                              <p:par>
                                <p:cTn id="2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9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643174" y="285728"/>
            <a:ext cx="345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Устная работа: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72" y="857232"/>
            <a:ext cx="718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Какую функцию называют линейной?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472" y="121442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Что называют угловым коэффициентом линейной функции?</a:t>
            </a:r>
            <a:endParaRPr lang="ru-RU" sz="2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192880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При каком условии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у = 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k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 + b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и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у = 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k</a:t>
            </a:r>
            <a:r>
              <a:rPr lang="en-US" sz="1200" b="1" i="1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x + b</a:t>
            </a:r>
            <a:r>
              <a:rPr lang="en-US" sz="1200" b="1" i="1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параллельны?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2714620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Какие из следующих  функций являются  линейными? Назовите </a:t>
            </a:r>
            <a:r>
              <a:rPr lang="en-US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k 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и </a:t>
            </a:r>
            <a:r>
              <a:rPr lang="en-US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b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  в линейных функциях.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    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а) у = 5х – 1;    б) у = 2х² + 3;      г) у = 0,5 – х;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     </a:t>
            </a:r>
            <a:r>
              <a:rPr lang="ru-RU" sz="2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) у = </a:t>
            </a:r>
            <a:r>
              <a:rPr lang="ru-RU" sz="2400" b="1" i="1" u="sng" dirty="0" smtClean="0">
                <a:solidFill>
                  <a:srgbClr val="002060"/>
                </a:solidFill>
                <a:latin typeface="Bookman Old Style" pitchFamily="18" charset="0"/>
              </a:rPr>
              <a:t>5х – 2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;    е) у = </a:t>
            </a:r>
            <a:r>
              <a:rPr lang="ru-RU" sz="2400" b="1" i="1" u="sng" dirty="0" smtClean="0">
                <a:solidFill>
                  <a:srgbClr val="002060"/>
                </a:solidFill>
                <a:latin typeface="Bookman Old Style" pitchFamily="18" charset="0"/>
              </a:rPr>
              <a:t>20 – х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                3                       х</a:t>
            </a:r>
            <a:endParaRPr lang="ru-RU" sz="24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910" y="485776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Какие из функций имеют параллельные графики?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а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) у = 2х – 3;        б) у = 2 + х;           в) у = 4х – 3; 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г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) у = </a:t>
            </a:r>
            <a:r>
              <a:rPr lang="ru-RU" sz="2400" b="1" i="1" u="sng" dirty="0" smtClean="0">
                <a:solidFill>
                  <a:srgbClr val="002060"/>
                </a:solidFill>
                <a:latin typeface="Bookman Old Style" pitchFamily="18" charset="0"/>
              </a:rPr>
              <a:t>4х + 5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;         </a:t>
            </a:r>
            <a:r>
              <a:rPr lang="ru-RU" sz="24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) у = 2х² + 1;       е) у = 2х.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            2</a:t>
            </a:r>
            <a:endParaRPr lang="ru-RU" sz="24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14290"/>
            <a:ext cx="6242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Проверка домашнего задания.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642918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№ 515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071547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 у = – 2х – 1; 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643570" y="785794"/>
            <a:ext cx="3214710" cy="5500750"/>
            <a:chOff x="4929190" y="214290"/>
            <a:chExt cx="3929090" cy="6429420"/>
          </a:xfrm>
        </p:grpSpPr>
        <p:grpSp>
          <p:nvGrpSpPr>
            <p:cNvPr id="6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</p:grpSpPr>
          <p:grpSp>
            <p:nvGrpSpPr>
              <p:cNvPr id="92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5" name="Прямоугольник 24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6" name="Прямоугольник 24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7" name="Прямоугольник 24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3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4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5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20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20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2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3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6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93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7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1" name="Прямоугольник 19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19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8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9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0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1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2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3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4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8" name="Прямоугольник 10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9" name="Прямоугольник 10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7" name="Прямая со стрелкой 6"/>
            <p:cNvCxnSpPr>
              <a:stCxn id="75" idx="1"/>
              <a:endCxn id="44" idx="1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" name="Прямая со стрелкой 7"/>
            <p:cNvCxnSpPr>
              <a:stCxn id="160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43834" y="3429001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72198" y="3429001"/>
              <a:ext cx="777881" cy="359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29256" y="3429000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7950" y="364331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57950" y="471488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7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</p:grpSpPr>
          <p:sp>
            <p:nvSpPr>
              <p:cNvPr id="81" name="Прямоугольник 80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9" name="Прямоугольник 88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0" name="Прямоугольник 89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1" name="Прямоугольник 90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8" name="Прямоугольник 27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61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</p:grpSpPr>
          <p:sp>
            <p:nvSpPr>
              <p:cNvPr id="70" name="Прямоугольник 69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0" name="Прямоугольник 79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29388" y="785795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357948" y="5429263"/>
              <a:ext cx="579442" cy="359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4929190" y="3429001"/>
              <a:ext cx="628654" cy="32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 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357948" y="5072075"/>
              <a:ext cx="492129" cy="359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6429388" y="428604"/>
              <a:ext cx="2857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357948" y="5786456"/>
              <a:ext cx="492129" cy="359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357948" y="6143645"/>
              <a:ext cx="492129" cy="359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aphicFrame>
        <p:nvGraphicFramePr>
          <p:cNvPr id="248" name="Таблица 247"/>
          <p:cNvGraphicFramePr>
            <a:graphicFrameLocks noGrp="1"/>
          </p:cNvGraphicFramePr>
          <p:nvPr/>
        </p:nvGraphicFramePr>
        <p:xfrm>
          <a:off x="3786182" y="1071546"/>
          <a:ext cx="128588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428628"/>
                <a:gridCol w="428628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х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0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2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у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-1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-5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0" name="Прямая соединительная линия 249"/>
          <p:cNvCxnSpPr/>
          <p:nvPr/>
        </p:nvCxnSpPr>
        <p:spPr bwMode="auto">
          <a:xfrm rot="16200000" flipH="1">
            <a:off x="4795322" y="2493016"/>
            <a:ext cx="4356000" cy="2088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4" name="Овал 253"/>
          <p:cNvSpPr/>
          <p:nvPr/>
        </p:nvSpPr>
        <p:spPr bwMode="auto">
          <a:xfrm>
            <a:off x="7072330" y="3786190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5" name="Овал 254"/>
          <p:cNvSpPr/>
          <p:nvPr/>
        </p:nvSpPr>
        <p:spPr bwMode="auto">
          <a:xfrm>
            <a:off x="7643834" y="5000636"/>
            <a:ext cx="142876" cy="14287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214282" y="1500174"/>
            <a:ext cx="54292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а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)</a:t>
            </a:r>
          </a:p>
          <a:p>
            <a:r>
              <a:rPr lang="ru-RU" sz="2400" b="1" i="1" dirty="0">
                <a:solidFill>
                  <a:srgbClr val="990099"/>
                </a:solidFill>
                <a:latin typeface="Bookman Old Style" pitchFamily="18" charset="0"/>
              </a:rPr>
              <a:t>б</a:t>
            </a:r>
            <a:r>
              <a:rPr lang="ru-RU" sz="2400" b="1" i="1" dirty="0" smtClean="0">
                <a:solidFill>
                  <a:srgbClr val="990099"/>
                </a:solidFill>
                <a:latin typeface="Bookman Old Style" pitchFamily="18" charset="0"/>
              </a:rPr>
              <a:t>) </a:t>
            </a:r>
            <a:r>
              <a:rPr lang="en-US" sz="2400" b="1" i="1" dirty="0" smtClean="0">
                <a:solidFill>
                  <a:srgbClr val="990099"/>
                </a:solidFill>
                <a:latin typeface="Bookman Old Style" pitchFamily="18" charset="0"/>
              </a:rPr>
              <a:t>II, III, IV</a:t>
            </a:r>
            <a:r>
              <a:rPr lang="ru-RU" sz="2400" b="1" i="1" dirty="0" smtClean="0">
                <a:solidFill>
                  <a:srgbClr val="990099"/>
                </a:solidFill>
                <a:latin typeface="Bookman Old Style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) у(2) = –5;  у(–3) = 5; у(0,5) = –2;</a:t>
            </a:r>
          </a:p>
          <a:p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у(0,3) = – 1,6.</a:t>
            </a:r>
          </a:p>
          <a:p>
            <a:r>
              <a:rPr lang="ru-RU" sz="2400" b="1" i="1" dirty="0">
                <a:solidFill>
                  <a:srgbClr val="990099"/>
                </a:solidFill>
                <a:latin typeface="Bookman Old Style" pitchFamily="18" charset="0"/>
              </a:rPr>
              <a:t>г</a:t>
            </a:r>
            <a:r>
              <a:rPr lang="ru-RU" sz="2400" b="1" i="1" dirty="0" smtClean="0">
                <a:solidFill>
                  <a:srgbClr val="990099"/>
                </a:solidFill>
                <a:latin typeface="Bookman Old Style" pitchFamily="18" charset="0"/>
              </a:rPr>
              <a:t>) у&gt;0, при х&lt; – 0,5;</a:t>
            </a:r>
          </a:p>
          <a:p>
            <a:r>
              <a:rPr lang="ru-RU" sz="2400" b="1" i="1" dirty="0">
                <a:solidFill>
                  <a:srgbClr val="990099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990099"/>
                </a:solidFill>
                <a:latin typeface="Bookman Old Style" pitchFamily="18" charset="0"/>
              </a:rPr>
              <a:t>  у&lt;0, при х&gt; – 0,5;</a:t>
            </a:r>
          </a:p>
          <a:p>
            <a:r>
              <a:rPr lang="ru-RU" sz="2400" b="1" i="1" dirty="0">
                <a:solidFill>
                  <a:srgbClr val="990099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990099"/>
                </a:solidFill>
                <a:latin typeface="Bookman Old Style" pitchFamily="18" charset="0"/>
              </a:rPr>
              <a:t>  у&gt;1, при х&lt; – 1;</a:t>
            </a:r>
          </a:p>
          <a:p>
            <a:r>
              <a:rPr lang="ru-RU" sz="2400" b="1" i="1" dirty="0">
                <a:solidFill>
                  <a:srgbClr val="990099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990099"/>
                </a:solidFill>
                <a:latin typeface="Bookman Old Style" pitchFamily="18" charset="0"/>
              </a:rPr>
              <a:t>  у&lt;1, при х&gt; – 1.</a:t>
            </a:r>
          </a:p>
          <a:p>
            <a:r>
              <a:rPr lang="ru-RU" sz="2400" b="1" i="1" dirty="0" err="1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д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) у(х) = 3, при х = – 2;</a:t>
            </a:r>
          </a:p>
          <a:p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 у(х) = – 1, при х = – 1;</a:t>
            </a:r>
          </a:p>
          <a:p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 у(х) = 2,5, при х ≈ – 1,7;</a:t>
            </a:r>
          </a:p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  у(х) = 0, при х = –1.</a:t>
            </a:r>
          </a:p>
          <a:p>
            <a:r>
              <a:rPr lang="ru-RU" sz="2400" b="1" i="1" dirty="0">
                <a:solidFill>
                  <a:srgbClr val="990099"/>
                </a:solidFill>
                <a:latin typeface="Bookman Old Style" pitchFamily="18" charset="0"/>
              </a:rPr>
              <a:t>е</a:t>
            </a:r>
            <a:r>
              <a:rPr lang="ru-RU" sz="2400" b="1" i="1" dirty="0" smtClean="0">
                <a:solidFill>
                  <a:srgbClr val="990099"/>
                </a:solidFill>
                <a:latin typeface="Bookman Old Style" pitchFamily="18" charset="0"/>
              </a:rPr>
              <a:t>) если х увеличить на1, то у уменьшиться на 2.</a:t>
            </a:r>
          </a:p>
        </p:txBody>
      </p:sp>
      <p:pic>
        <p:nvPicPr>
          <p:cNvPr id="257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500174"/>
            <a:ext cx="1214446" cy="57150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254" grpId="0" animBg="1"/>
      <p:bldP spid="255" grpId="0" animBg="1"/>
      <p:bldP spid="2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929190" y="214290"/>
            <a:ext cx="3929090" cy="6429420"/>
            <a:chOff x="4929190" y="214290"/>
            <a:chExt cx="3929090" cy="6429420"/>
          </a:xfrm>
        </p:grpSpPr>
        <p:grpSp>
          <p:nvGrpSpPr>
            <p:cNvPr id="3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</p:grpSpPr>
          <p:grpSp>
            <p:nvGrpSpPr>
              <p:cNvPr id="89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0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1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12" name="Прямоугольник 21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3" name="Прямоугольник 21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2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</p:grpSpPr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3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90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1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4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5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6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7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8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9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0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1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</p:grpSpPr>
            <p:sp>
              <p:nvSpPr>
                <p:cNvPr id="102" name="Прямоугольник 10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3" name="Прямоугольник 10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8" name="Прямоугольник 10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9" name="Прямоугольник 10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4" name="Прямая со стрелкой 3"/>
            <p:cNvCxnSpPr>
              <a:stCxn id="72" idx="1"/>
              <a:endCxn id="41" idx="1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" name="Прямая со стрелкой 4"/>
            <p:cNvCxnSpPr>
              <a:stCxn id="157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43834" y="3429001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2198" y="3429001"/>
              <a:ext cx="499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29256" y="3429000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7950" y="364331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7950" y="4714884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4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</p:grpSpPr>
          <p:sp>
            <p:nvSpPr>
              <p:cNvPr id="78" name="Прямоугольник 77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0" name="Прямоугольник 79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1" name="Прямоугольник 80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58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</p:grpSpPr>
          <p:sp>
            <p:nvSpPr>
              <p:cNvPr id="67" name="Прямоугольник 66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9" name="Прямоугольник 68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29388" y="785795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6357950" y="5429264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072066" y="3429001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357950" y="5072075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429388" y="428604"/>
              <a:ext cx="2857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357950" y="5786455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357950" y="6143645"/>
              <a:ext cx="3571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285720" y="285728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№ 519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71472" y="92867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Bookman Old Style" pitchFamily="18" charset="0"/>
              </a:rPr>
              <a:t>б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) у = х – 2;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571472" y="157161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00B0F0"/>
                </a:solidFill>
                <a:latin typeface="Bookman Old Style" pitchFamily="18" charset="0"/>
              </a:rPr>
              <a:t>д</a:t>
            </a:r>
            <a:r>
              <a:rPr lang="ru-RU" sz="2400" b="1" i="1" dirty="0" smtClean="0">
                <a:solidFill>
                  <a:srgbClr val="00B0F0"/>
                </a:solidFill>
                <a:latin typeface="Bookman Old Style" pitchFamily="18" charset="0"/>
              </a:rPr>
              <a:t>) у = – х;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571472" y="221455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з) у = х – 1;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571472" y="285749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л) у = </a:t>
            </a: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3</a:t>
            </a: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– х;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571472" y="3571876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о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) у = 1,5х </a:t>
            </a: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4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1 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.</a:t>
            </a:r>
          </a:p>
          <a:p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                  3</a:t>
            </a:r>
          </a:p>
          <a:p>
            <a:r>
              <a:rPr lang="ru-RU" sz="2400" b="1" i="1" u="sng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4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     </a:t>
            </a:r>
            <a:endParaRPr lang="ru-RU" sz="2400" b="1" i="1" dirty="0" smtClean="0">
              <a:solidFill>
                <a:srgbClr val="7030A0"/>
              </a:solidFill>
              <a:latin typeface="Bookman Old Style" pitchFamily="18" charset="0"/>
            </a:endParaRPr>
          </a:p>
        </p:txBody>
      </p:sp>
      <p:cxnSp>
        <p:nvCxnSpPr>
          <p:cNvPr id="254" name="Прямая соединительная линия 253"/>
          <p:cNvCxnSpPr/>
          <p:nvPr/>
        </p:nvCxnSpPr>
        <p:spPr bwMode="auto">
          <a:xfrm rot="5400000" flipH="1" flipV="1">
            <a:off x="5286380" y="2357430"/>
            <a:ext cx="3214710" cy="32147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6" name="Прямая соединительная линия 255"/>
          <p:cNvCxnSpPr/>
          <p:nvPr/>
        </p:nvCxnSpPr>
        <p:spPr bwMode="auto">
          <a:xfrm rot="16200000" flipH="1">
            <a:off x="5286380" y="2000240"/>
            <a:ext cx="3429024" cy="3429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8" name="Прямая соединительная линия 257"/>
          <p:cNvCxnSpPr/>
          <p:nvPr/>
        </p:nvCxnSpPr>
        <p:spPr bwMode="auto">
          <a:xfrm rot="5400000" flipH="1" flipV="1">
            <a:off x="5286380" y="2000240"/>
            <a:ext cx="3214710" cy="32147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0" name="Прямая соединительная линия 259"/>
          <p:cNvCxnSpPr/>
          <p:nvPr/>
        </p:nvCxnSpPr>
        <p:spPr bwMode="auto">
          <a:xfrm>
            <a:off x="5286380" y="928670"/>
            <a:ext cx="3429024" cy="33575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4" name="Прямая соединительная линия 263"/>
          <p:cNvCxnSpPr>
            <a:endCxn id="104" idx="1"/>
          </p:cNvCxnSpPr>
          <p:nvPr/>
        </p:nvCxnSpPr>
        <p:spPr bwMode="auto">
          <a:xfrm rot="5400000">
            <a:off x="4481735" y="1447563"/>
            <a:ext cx="4824000" cy="32147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/>
      <p:bldP spid="246" grpId="0"/>
      <p:bldP spid="247" grpId="0"/>
      <p:bldP spid="248" grpId="0"/>
      <p:bldP spid="249" grpId="0"/>
      <p:bldP spid="2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1. Какой из графиков, приведенных на рисунке, является графиком функции: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14348" y="1785926"/>
            <a:ext cx="1571636" cy="2500330"/>
            <a:chOff x="4929190" y="214290"/>
            <a:chExt cx="3929090" cy="6429420"/>
          </a:xfrm>
          <a:noFill/>
        </p:grpSpPr>
        <p:grpSp>
          <p:nvGrpSpPr>
            <p:cNvPr id="4" name="Группа 3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90" name="Группа 89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5" name="Прямоугольник 24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1" name="Группа 90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2" name="Группа 91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13" name="Прямоугольник 21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3" name="Группа 9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20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20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20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20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21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2" name="Прямоугольник 21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4" name="Группа 93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91" name="Прямоугольник 19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19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19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19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9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5" name="Группа 94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6" name="Группа 95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7" name="Группа 96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8" name="Группа 97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0" name="Группа 99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1" name="Группа 100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2" name="Группа 101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03" name="Прямоугольник 10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4" name="Прямоугольник 10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5" name="Прямоугольник 10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6" name="Прямоугольник 10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7" name="Прямоугольник 10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8" name="Прямоугольник 10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9" name="Прямоугольник 10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0" name="Прямоугольник 10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1" name="Прямоугольник 11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2" name="Прямоугольник 11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5" name="Прямая со стрелкой 4"/>
            <p:cNvCxnSpPr/>
            <p:nvPr/>
          </p:nvCxnSpPr>
          <p:spPr bwMode="auto">
            <a:xfrm rot="10800000">
              <a:off x="6762765" y="214290"/>
              <a:ext cx="1588" cy="6072230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" name="Прямая со стрелкой 5"/>
            <p:cNvCxnSpPr>
              <a:stCxn id="158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" name="TextBox 5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9" name="TextBox 7"/>
            <p:cNvSpPr txBox="1"/>
            <p:nvPr/>
          </p:nvSpPr>
          <p:spPr>
            <a:xfrm>
              <a:off x="6369856" y="3071810"/>
              <a:ext cx="320921" cy="30777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6369855" y="3357563"/>
              <a:ext cx="1833575" cy="7914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 1 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5845978" y="3500437"/>
              <a:ext cx="2488425" cy="7914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- 1 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79" name="Прямоугольник 78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0" name="Прямоугольник 79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1" name="Прямоугольник 80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9" name="Прямоугольник 88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6" name="Прямоугольник 25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59" name="Группа 58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68" name="Прямоугольник 67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9" name="Прямоугольник 68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</p:grpSp>
      <p:grpSp>
        <p:nvGrpSpPr>
          <p:cNvPr id="246" name="Группа 245"/>
          <p:cNvGrpSpPr/>
          <p:nvPr/>
        </p:nvGrpSpPr>
        <p:grpSpPr>
          <a:xfrm>
            <a:off x="2714612" y="1785926"/>
            <a:ext cx="1571636" cy="2500330"/>
            <a:chOff x="4929190" y="214290"/>
            <a:chExt cx="3929090" cy="6429420"/>
          </a:xfrm>
          <a:noFill/>
        </p:grpSpPr>
        <p:grpSp>
          <p:nvGrpSpPr>
            <p:cNvPr id="247" name="Группа 246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311" name="Группа 89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56" name="Прямоугольник 45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7" name="Прямоугольник 45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8" name="Прямоугольник 45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9" name="Прямоугольник 45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0" name="Прямоугольник 45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1" name="Прямоугольник 46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2" name="Прямоугольник 46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3" name="Прямоугольник 46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4" name="Прямоугольник 46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5" name="Прямоугольник 46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66" name="Прямоугольник 46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12" name="Группа 90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45" name="Прямоугольник 44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6" name="Прямоугольник 44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7" name="Прямоугольник 44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8" name="Прямоугольник 44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9" name="Прямоугольник 44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0" name="Прямоугольник 44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1" name="Прямоугольник 45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2" name="Прямоугольник 45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3" name="Прямоугольник 45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4" name="Прямоугольник 45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55" name="Прямоугольник 45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13" name="Группа 91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34" name="Прямоугольник 43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5" name="Прямоугольник 43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6" name="Прямоугольник 43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7" name="Прямоугольник 43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8" name="Прямоугольник 43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9" name="Прямоугольник 43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0" name="Прямоугольник 43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1" name="Прямоугольник 44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2" name="Прямоугольник 44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3" name="Прямоугольник 44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44" name="Прямоугольник 44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14" name="Группа 9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23" name="Прямоугольник 42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4" name="Прямоугольник 42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5" name="Прямоугольник 42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6" name="Прямоугольник 42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7" name="Прямоугольник 42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8" name="Прямоугольник 42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9" name="Прямоугольник 42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0" name="Прямоугольник 42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1" name="Прямоугольник 43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2" name="Прямоугольник 43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33" name="Прямоугольник 43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15" name="Группа 93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12" name="Прямоугольник 41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3" name="Прямоугольник 41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4" name="Прямоугольник 41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5" name="Прямоугольник 41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6" name="Прямоугольник 41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7" name="Прямоугольник 41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8" name="Прямоугольник 41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9" name="Прямоугольник 41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0" name="Прямоугольник 41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1" name="Прямоугольник 42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22" name="Прямоугольник 42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16" name="Группа 94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401" name="Прямоугольник 40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2" name="Прямоугольник 40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3" name="Прямоугольник 40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4" name="Прямоугольник 40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5" name="Прямоугольник 40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6" name="Прямоугольник 40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7" name="Прямоугольник 40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8" name="Прямоугольник 40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9" name="Прямоугольник 40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0" name="Прямоугольник 40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11" name="Прямоугольник 41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17" name="Группа 95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90" name="Прямоугольник 38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1" name="Прямоугольник 39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2" name="Прямоугольник 39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3" name="Прямоугольник 39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4" name="Прямоугольник 39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5" name="Прямоугольник 39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6" name="Прямоугольник 39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7" name="Прямоугольник 39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8" name="Прямоугольник 39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99" name="Прямоугольник 39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400" name="Прямоугольник 39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18" name="Группа 96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79" name="Прямоугольник 37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0" name="Прямоугольник 37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1" name="Прямоугольник 38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2" name="Прямоугольник 38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3" name="Прямоугольник 38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4" name="Прямоугольник 38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5" name="Прямоугольник 38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6" name="Прямоугольник 38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7" name="Прямоугольник 38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8" name="Прямоугольник 38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89" name="Прямоугольник 38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19" name="Группа 97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68" name="Прямоугольник 36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9" name="Прямоугольник 36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0" name="Прямоугольник 36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1" name="Прямоугольник 37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2" name="Прямоугольник 37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3" name="Прямоугольник 37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4" name="Прямоугольник 37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5" name="Прямоугольник 37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6" name="Прямоугольник 37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7" name="Прямоугольник 37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8" name="Прямоугольник 37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20" name="Группа 98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57" name="Прямоугольник 35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8" name="Прямоугольник 35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9" name="Прямоугольник 35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0" name="Прямоугольник 35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1" name="Прямоугольник 36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2" name="Прямоугольник 36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3" name="Прямоугольник 36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4" name="Прямоугольник 36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5" name="Прямоугольник 36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6" name="Прямоугольник 36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67" name="Прямоугольник 36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21" name="Группа 99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46" name="Прямоугольник 34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7" name="Прямоугольник 34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8" name="Прямоугольник 34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9" name="Прямоугольник 34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0" name="Прямоугольник 34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1" name="Прямоугольник 35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2" name="Прямоугольник 35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3" name="Прямоугольник 35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4" name="Прямоугольник 35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5" name="Прямоугольник 35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56" name="Прямоугольник 35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22" name="Группа 100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35" name="Прямоугольник 33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6" name="Прямоугольник 33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7" name="Прямоугольник 33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8" name="Прямоугольник 33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9" name="Прямоугольник 33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0" name="Прямоугольник 33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1" name="Прямоугольник 34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2" name="Прямоугольник 34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3" name="Прямоугольник 34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4" name="Прямоугольник 34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5" name="Прямоугольник 34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323" name="Группа 101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324" name="Прямоугольник 32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25" name="Прямоугольник 32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26" name="Прямоугольник 32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27" name="Прямоугольник 32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28" name="Прямоугольник 32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29" name="Прямоугольник 32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0" name="Прямоугольник 32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1" name="Прямоугольник 33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2" name="Прямоугольник 33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3" name="Прямоугольник 33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34" name="Прямоугольник 33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248" name="Прямая со стрелкой 247"/>
            <p:cNvCxnSpPr/>
            <p:nvPr/>
          </p:nvCxnSpPr>
          <p:spPr bwMode="auto">
            <a:xfrm rot="10800000">
              <a:off x="6762765" y="214290"/>
              <a:ext cx="1588" cy="6072230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49" name="Прямая со стрелкой 248"/>
            <p:cNvCxnSpPr>
              <a:stCxn id="379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50" name="TextBox 5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51" name="TextBox 6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52" name="TextBox 7"/>
            <p:cNvSpPr txBox="1"/>
            <p:nvPr/>
          </p:nvSpPr>
          <p:spPr>
            <a:xfrm>
              <a:off x="6369856" y="3071810"/>
              <a:ext cx="320921" cy="30777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53" name="TextBox 8"/>
            <p:cNvSpPr txBox="1"/>
            <p:nvPr/>
          </p:nvSpPr>
          <p:spPr>
            <a:xfrm>
              <a:off x="6369855" y="3357563"/>
              <a:ext cx="1833575" cy="7914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 1 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54" name="TextBox 19"/>
            <p:cNvSpPr txBox="1"/>
            <p:nvPr/>
          </p:nvSpPr>
          <p:spPr>
            <a:xfrm>
              <a:off x="5845978" y="3500437"/>
              <a:ext cx="2488425" cy="7914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- 1 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255" name="Группа 2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300" name="Прямоугольник 299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1" name="Прямоугольник 300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2" name="Прямоугольник 301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3" name="Прямоугольник 302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4" name="Прямоугольник 303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5" name="Прямоугольник 304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6" name="Прямоугольник 305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7" name="Прямоугольник 306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8" name="Прямоугольник 307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9" name="Прямоугольник 308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10" name="Прямоугольник 309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56" name="Прямоугольник 255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57" name="Прямоугольник 256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58" name="Прямоугольник 257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59" name="Прямоугольник 258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0" name="Прямоугольник 259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1" name="Прямоугольник 260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2" name="Прямоугольник 261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3" name="Прямоугольник 262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4" name="Прямоугольник 263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5" name="Прямоугольник 264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6" name="Прямоугольник 265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7" name="Прямоугольник 266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8" name="Прямоугольник 267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69" name="Прямоугольник 268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0" name="Прямоугольник 269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1" name="Прямоугольник 270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2" name="Прямоугольник 271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3" name="Прямоугольник 272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4" name="Прямоугольник 273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5" name="Прямоугольник 274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6" name="Прямоугольник 275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7" name="Прямоугольник 276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8" name="Прямоугольник 277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79" name="Прямоугольник 278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0" name="Прямоугольник 279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1" name="Прямоугольник 280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2" name="Прямоугольник 281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3" name="Прямоугольник 282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4" name="Прямоугольник 283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5" name="Прямоугольник 284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6" name="Прямоугольник 285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7" name="Прямоугольник 286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288" name="Группа 58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289" name="Прямоугольник 288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0" name="Прямоугольник 289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1" name="Прямоугольник 290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2" name="Прямоугольник 291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3" name="Прямоугольник 292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4" name="Прямоугольник 293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5" name="Прямоугольник 294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6" name="Прямоугольник 295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7" name="Прямоугольник 296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8" name="Прямоугольник 297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99" name="Прямоугольник 298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</p:grpSp>
      <p:grpSp>
        <p:nvGrpSpPr>
          <p:cNvPr id="467" name="Группа 466"/>
          <p:cNvGrpSpPr/>
          <p:nvPr/>
        </p:nvGrpSpPr>
        <p:grpSpPr>
          <a:xfrm>
            <a:off x="4857752" y="1785926"/>
            <a:ext cx="1571636" cy="2500330"/>
            <a:chOff x="4929190" y="214290"/>
            <a:chExt cx="3929090" cy="6429420"/>
          </a:xfrm>
          <a:noFill/>
        </p:grpSpPr>
        <p:grpSp>
          <p:nvGrpSpPr>
            <p:cNvPr id="468" name="Группа 467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532" name="Группа 89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677" name="Прямоугольник 67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8" name="Прямоугольник 67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9" name="Прямоугольник 67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0" name="Прямоугольник 67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1" name="Прямоугольник 68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2" name="Прямоугольник 68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3" name="Прямоугольник 68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4" name="Прямоугольник 68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5" name="Прямоугольник 68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6" name="Прямоугольник 68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87" name="Прямоугольник 68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33" name="Группа 90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666" name="Прямоугольник 66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7" name="Прямоугольник 66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8" name="Прямоугольник 66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9" name="Прямоугольник 66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0" name="Прямоугольник 66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1" name="Прямоугольник 67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2" name="Прямоугольник 67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3" name="Прямоугольник 67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4" name="Прямоугольник 67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5" name="Прямоугольник 67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76" name="Прямоугольник 67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34" name="Группа 91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655" name="Прямоугольник 65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6" name="Прямоугольник 65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7" name="Прямоугольник 65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8" name="Прямоугольник 65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9" name="Прямоугольник 65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0" name="Прямоугольник 65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1" name="Прямоугольник 66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2" name="Прямоугольник 66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3" name="Прямоугольник 66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4" name="Прямоугольник 66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65" name="Прямоугольник 66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35" name="Группа 9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644" name="Прямоугольник 64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5" name="Прямоугольник 64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6" name="Прямоугольник 64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7" name="Прямоугольник 64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8" name="Прямоугольник 64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9" name="Прямоугольник 64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0" name="Прямоугольник 64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1" name="Прямоугольник 65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2" name="Прямоугольник 65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3" name="Прямоугольник 65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54" name="Прямоугольник 65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36" name="Группа 93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633" name="Прямоугольник 63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4" name="Прямоугольник 63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5" name="Прямоугольник 63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6" name="Прямоугольник 63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7" name="Прямоугольник 63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8" name="Прямоугольник 63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9" name="Прямоугольник 63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0" name="Прямоугольник 63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1" name="Прямоугольник 64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2" name="Прямоугольник 64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43" name="Прямоугольник 64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37" name="Группа 94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622" name="Прямоугольник 62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3" name="Прямоугольник 62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4" name="Прямоугольник 62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5" name="Прямоугольник 62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6" name="Прямоугольник 62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7" name="Прямоугольник 62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8" name="Прямоугольник 62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9" name="Прямоугольник 62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0" name="Прямоугольник 62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1" name="Прямоугольник 63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32" name="Прямоугольник 63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38" name="Группа 95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611" name="Прямоугольник 61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2" name="Прямоугольник 61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3" name="Прямоугольник 61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4" name="Прямоугольник 61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5" name="Прямоугольник 61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6" name="Прямоугольник 61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7" name="Прямоугольник 61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8" name="Прямоугольник 61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9" name="Прямоугольник 61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0" name="Прямоугольник 61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21" name="Прямоугольник 62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39" name="Группа 96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600" name="Прямоугольник 59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1" name="Прямоугольник 60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2" name="Прямоугольник 60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3" name="Прямоугольник 60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4" name="Прямоугольник 60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5" name="Прямоугольник 60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6" name="Прямоугольник 60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7" name="Прямоугольник 60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8" name="Прямоугольник 60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09" name="Прямоугольник 60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610" name="Прямоугольник 60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40" name="Группа 97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589" name="Прямоугольник 58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0" name="Прямоугольник 58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1" name="Прямоугольник 59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2" name="Прямоугольник 59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3" name="Прямоугольник 59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4" name="Прямоугольник 59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5" name="Прямоугольник 59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6" name="Прямоугольник 59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7" name="Прямоугольник 59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8" name="Прямоугольник 59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99" name="Прямоугольник 59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41" name="Группа 98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578" name="Прямоугольник 57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9" name="Прямоугольник 57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0" name="Прямоугольник 57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1" name="Прямоугольник 58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2" name="Прямоугольник 58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3" name="Прямоугольник 58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4" name="Прямоугольник 58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5" name="Прямоугольник 58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6" name="Прямоугольник 58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7" name="Прямоугольник 58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88" name="Прямоугольник 58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42" name="Группа 99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567" name="Прямоугольник 56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8" name="Прямоугольник 56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9" name="Прямоугольник 56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0" name="Прямоугольник 56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1" name="Прямоугольник 57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2" name="Прямоугольник 57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3" name="Прямоугольник 57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4" name="Прямоугольник 57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5" name="Прямоугольник 57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6" name="Прямоугольник 57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77" name="Прямоугольник 57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43" name="Группа 100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556" name="Прямоугольник 55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7" name="Прямоугольник 55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8" name="Прямоугольник 55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9" name="Прямоугольник 55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0" name="Прямоугольник 55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1" name="Прямоугольник 56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2" name="Прямоугольник 56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3" name="Прямоугольник 56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4" name="Прямоугольник 56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5" name="Прямоугольник 56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66" name="Прямоугольник 56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544" name="Группа 101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545" name="Прямоугольник 54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46" name="Прямоугольник 54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47" name="Прямоугольник 54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48" name="Прямоугольник 54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49" name="Прямоугольник 54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0" name="Прямоугольник 54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1" name="Прямоугольник 55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2" name="Прямоугольник 55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3" name="Прямоугольник 55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4" name="Прямоугольник 55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555" name="Прямоугольник 55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469" name="Прямая со стрелкой 468"/>
            <p:cNvCxnSpPr/>
            <p:nvPr/>
          </p:nvCxnSpPr>
          <p:spPr bwMode="auto">
            <a:xfrm rot="10800000">
              <a:off x="6762765" y="214290"/>
              <a:ext cx="1588" cy="6072230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70" name="Прямая со стрелкой 469"/>
            <p:cNvCxnSpPr>
              <a:stCxn id="600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71" name="TextBox 5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72" name="TextBox 6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73" name="TextBox 7"/>
            <p:cNvSpPr txBox="1"/>
            <p:nvPr/>
          </p:nvSpPr>
          <p:spPr>
            <a:xfrm>
              <a:off x="6369856" y="3071810"/>
              <a:ext cx="320921" cy="30777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74" name="TextBox 8"/>
            <p:cNvSpPr txBox="1"/>
            <p:nvPr/>
          </p:nvSpPr>
          <p:spPr>
            <a:xfrm>
              <a:off x="6369855" y="3357563"/>
              <a:ext cx="1833575" cy="7914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 1 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75" name="TextBox 19"/>
            <p:cNvSpPr txBox="1"/>
            <p:nvPr/>
          </p:nvSpPr>
          <p:spPr>
            <a:xfrm>
              <a:off x="5845978" y="3500437"/>
              <a:ext cx="2488425" cy="7914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- 1 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476" name="Группа 2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521" name="Прямоугольник 520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2" name="Прямоугольник 521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3" name="Прямоугольник 522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4" name="Прямоугольник 523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5" name="Прямоугольник 524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6" name="Прямоугольник 525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7" name="Прямоугольник 526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8" name="Прямоугольник 527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9" name="Прямоугольник 528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30" name="Прямоугольник 529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31" name="Прямоугольник 530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477" name="Прямоугольник 476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8" name="Прямоугольник 477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9" name="Прямоугольник 478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0" name="Прямоугольник 479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1" name="Прямоугольник 480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2" name="Прямоугольник 481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3" name="Прямоугольник 482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4" name="Прямоугольник 483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5" name="Прямоугольник 484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6" name="Прямоугольник 485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7" name="Прямоугольник 486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8" name="Прямоугольник 487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9" name="Прямоугольник 488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0" name="Прямоугольник 489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1" name="Прямоугольник 490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2" name="Прямоугольник 491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3" name="Прямоугольник 492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4" name="Прямоугольник 493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5" name="Прямоугольник 494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6" name="Прямоугольник 495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7" name="Прямоугольник 496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8" name="Прямоугольник 497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9" name="Прямоугольник 498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0" name="Прямоугольник 499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1" name="Прямоугольник 500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2" name="Прямоугольник 501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3" name="Прямоугольник 502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4" name="Прямоугольник 503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5" name="Прямоугольник 504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6" name="Прямоугольник 505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7" name="Прямоугольник 506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8" name="Прямоугольник 507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509" name="Группа 58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510" name="Прямоугольник 509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1" name="Прямоугольник 510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2" name="Прямоугольник 511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3" name="Прямоугольник 512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4" name="Прямоугольник 513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5" name="Прямоугольник 514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6" name="Прямоугольник 515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7" name="Прямоугольник 516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8" name="Прямоугольник 517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9" name="Прямоугольник 518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20" name="Прямоугольник 519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</p:grpSp>
      <p:grpSp>
        <p:nvGrpSpPr>
          <p:cNvPr id="688" name="Группа 687"/>
          <p:cNvGrpSpPr/>
          <p:nvPr/>
        </p:nvGrpSpPr>
        <p:grpSpPr>
          <a:xfrm>
            <a:off x="7000892" y="1785926"/>
            <a:ext cx="1571636" cy="2500330"/>
            <a:chOff x="4929190" y="214290"/>
            <a:chExt cx="3929090" cy="6429420"/>
          </a:xfrm>
          <a:noFill/>
        </p:grpSpPr>
        <p:grpSp>
          <p:nvGrpSpPr>
            <p:cNvPr id="689" name="Группа 688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753" name="Группа 89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98" name="Прямоугольник 89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9" name="Прямоугольник 89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0" name="Прямоугольник 89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1" name="Прямоугольник 90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2" name="Прямоугольник 90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3" name="Прямоугольник 90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4" name="Прямоугольник 90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5" name="Прямоугольник 90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6" name="Прямоугольник 90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7" name="Прямоугольник 90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08" name="Прямоугольник 90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54" name="Группа 90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87" name="Прямоугольник 88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8" name="Прямоугольник 88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9" name="Прямоугольник 88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0" name="Прямоугольник 88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1" name="Прямоугольник 89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2" name="Прямоугольник 89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3" name="Прямоугольник 89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4" name="Прямоугольник 89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5" name="Прямоугольник 89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6" name="Прямоугольник 89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97" name="Прямоугольник 89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55" name="Группа 91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76" name="Прямоугольник 87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7" name="Прямоугольник 87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8" name="Прямоугольник 87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9" name="Прямоугольник 87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0" name="Прямоугольник 87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1" name="Прямоугольник 88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2" name="Прямоугольник 88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3" name="Прямоугольник 88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4" name="Прямоугольник 88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5" name="Прямоугольник 88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86" name="Прямоугольник 88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56" name="Группа 9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65" name="Прямоугольник 86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6" name="Прямоугольник 86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7" name="Прямоугольник 86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8" name="Прямоугольник 86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9" name="Прямоугольник 86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0" name="Прямоугольник 86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1" name="Прямоугольник 87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2" name="Прямоугольник 87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3" name="Прямоугольник 87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4" name="Прямоугольник 87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5" name="Прямоугольник 87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57" name="Группа 93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54" name="Прямоугольник 85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5" name="Прямоугольник 85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6" name="Прямоугольник 85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7" name="Прямоугольник 85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8" name="Прямоугольник 85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9" name="Прямоугольник 85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0" name="Прямоугольник 85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1" name="Прямоугольник 86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2" name="Прямоугольник 86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3" name="Прямоугольник 86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64" name="Прямоугольник 86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58" name="Группа 94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43" name="Прямоугольник 84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4" name="Прямоугольник 84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5" name="Прямоугольник 84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6" name="Прямоугольник 84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7" name="Прямоугольник 84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8" name="Прямоугольник 84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9" name="Прямоугольник 84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0" name="Прямоугольник 84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1" name="Прямоугольник 85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2" name="Прямоугольник 85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53" name="Прямоугольник 85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59" name="Группа 95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32" name="Прямоугольник 83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3" name="Прямоугольник 83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4" name="Прямоугольник 83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5" name="Прямоугольник 83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6" name="Прямоугольник 83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7" name="Прямоугольник 83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8" name="Прямоугольник 83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9" name="Прямоугольник 83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0" name="Прямоугольник 83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1" name="Прямоугольник 84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42" name="Прямоугольник 84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60" name="Группа 96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21" name="Прямоугольник 82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2" name="Прямоугольник 82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3" name="Прямоугольник 82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4" name="Прямоугольник 82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5" name="Прямоугольник 82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6" name="Прямоугольник 82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7" name="Прямоугольник 82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8" name="Прямоугольник 82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9" name="Прямоугольник 82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0" name="Прямоугольник 82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31" name="Прямоугольник 83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61" name="Группа 97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810" name="Прямоугольник 80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1" name="Прямоугольник 81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2" name="Прямоугольник 81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3" name="Прямоугольник 81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4" name="Прямоугольник 81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5" name="Прямоугольник 81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6" name="Прямоугольник 81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7" name="Прямоугольник 81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8" name="Прямоугольник 81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19" name="Прямоугольник 81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20" name="Прямоугольник 81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62" name="Группа 98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799" name="Прямоугольник 79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0" name="Прямоугольник 79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1" name="Прямоугольник 80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2" name="Прямоугольник 80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3" name="Прямоугольник 80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4" name="Прямоугольник 80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5" name="Прямоугольник 80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6" name="Прямоугольник 80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7" name="Прямоугольник 80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8" name="Прямоугольник 80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09" name="Прямоугольник 80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63" name="Группа 99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788" name="Прямоугольник 78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9" name="Прямоугольник 78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0" name="Прямоугольник 78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1" name="Прямоугольник 79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2" name="Прямоугольник 79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3" name="Прямоугольник 79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4" name="Прямоугольник 79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5" name="Прямоугольник 79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6" name="Прямоугольник 79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7" name="Прямоугольник 79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8" name="Прямоугольник 79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64" name="Группа 100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777" name="Прямоугольник 77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8" name="Прямоугольник 77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9" name="Прямоугольник 77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0" name="Прямоугольник 77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1" name="Прямоугольник 78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2" name="Прямоугольник 78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3" name="Прямоугольник 78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4" name="Прямоугольник 78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5" name="Прямоугольник 78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6" name="Прямоугольник 78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87" name="Прямоугольник 78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765" name="Группа 101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766" name="Прямоугольник 76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67" name="Прямоугольник 76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68" name="Прямоугольник 76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69" name="Прямоугольник 76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0" name="Прямоугольник 76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1" name="Прямоугольник 77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2" name="Прямоугольник 77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3" name="Прямоугольник 77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4" name="Прямоугольник 77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5" name="Прямоугольник 77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76" name="Прямоугольник 77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690" name="Прямая со стрелкой 689"/>
            <p:cNvCxnSpPr/>
            <p:nvPr/>
          </p:nvCxnSpPr>
          <p:spPr bwMode="auto">
            <a:xfrm rot="10800000">
              <a:off x="6762765" y="214290"/>
              <a:ext cx="1588" cy="6072230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91" name="Прямая со стрелкой 690"/>
            <p:cNvCxnSpPr>
              <a:stCxn id="821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92" name="TextBox 5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93" name="TextBox 6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94" name="TextBox 7"/>
            <p:cNvSpPr txBox="1"/>
            <p:nvPr/>
          </p:nvSpPr>
          <p:spPr>
            <a:xfrm>
              <a:off x="6369856" y="3071810"/>
              <a:ext cx="320921" cy="30777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95" name="TextBox 8"/>
            <p:cNvSpPr txBox="1"/>
            <p:nvPr/>
          </p:nvSpPr>
          <p:spPr>
            <a:xfrm>
              <a:off x="6369855" y="3357563"/>
              <a:ext cx="1833575" cy="7914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 1 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96" name="TextBox 19"/>
            <p:cNvSpPr txBox="1"/>
            <p:nvPr/>
          </p:nvSpPr>
          <p:spPr>
            <a:xfrm>
              <a:off x="5845978" y="3500437"/>
              <a:ext cx="2488425" cy="7914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- 1 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697" name="Группа 2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742" name="Прямоугольник 741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3" name="Прямоугольник 742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4" name="Прямоугольник 743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5" name="Прямоугольник 744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6" name="Прямоугольник 745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7" name="Прямоугольник 746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8" name="Прямоугольник 747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9" name="Прямоугольник 748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0" name="Прямоугольник 749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1" name="Прямоугольник 750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52" name="Прямоугольник 751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698" name="Прямоугольник 697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99" name="Прямоугольник 698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0" name="Прямоугольник 699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1" name="Прямоугольник 700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2" name="Прямоугольник 701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3" name="Прямоугольник 702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4" name="Прямоугольник 703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5" name="Прямоугольник 704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6" name="Прямоугольник 705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7" name="Прямоугольник 706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8" name="Прямоугольник 707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9" name="Прямоугольник 708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0" name="Прямоугольник 709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1" name="Прямоугольник 710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2" name="Прямоугольник 711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3" name="Прямоугольник 712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4" name="Прямоугольник 713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5" name="Прямоугольник 714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6" name="Прямоугольник 715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7" name="Прямоугольник 716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8" name="Прямоугольник 717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9" name="Прямоугольник 718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0" name="Прямоугольник 719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1" name="Прямоугольник 720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2" name="Прямоугольник 721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3" name="Прямоугольник 722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4" name="Прямоугольник 723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5" name="Прямоугольник 724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6" name="Прямоугольник 725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7" name="Прямоугольник 726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8" name="Прямоугольник 727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9" name="Прямоугольник 728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730" name="Группа 58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731" name="Прямоугольник 730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2" name="Прямоугольник 731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3" name="Прямоугольник 732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4" name="Прямоугольник 733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5" name="Прямоугольник 734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6" name="Прямоугольник 735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7" name="Прямоугольник 736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8" name="Прямоугольник 737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39" name="Прямоугольник 738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0" name="Прямоугольник 739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41" name="Прямоугольник 740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</p:grpSp>
      <p:cxnSp>
        <p:nvCxnSpPr>
          <p:cNvPr id="912" name="Прямая соединительная линия 911"/>
          <p:cNvCxnSpPr>
            <a:stCxn id="191" idx="0"/>
            <a:endCxn id="201" idx="0"/>
          </p:cNvCxnSpPr>
          <p:nvPr/>
        </p:nvCxnSpPr>
        <p:spPr bwMode="auto">
          <a:xfrm rot="5400000" flipH="1" flipV="1">
            <a:off x="1500166" y="1904989"/>
            <a:ext cx="1588" cy="14287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16" name="Прямая соединительная линия 915"/>
          <p:cNvCxnSpPr>
            <a:stCxn id="265" idx="1"/>
            <a:endCxn id="280" idx="1"/>
          </p:cNvCxnSpPr>
          <p:nvPr/>
        </p:nvCxnSpPr>
        <p:spPr bwMode="auto">
          <a:xfrm rot="10800000" flipV="1">
            <a:off x="3000364" y="1994286"/>
            <a:ext cx="1000132" cy="2083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5" name="Прямая соединительная линия 924"/>
          <p:cNvCxnSpPr>
            <a:stCxn id="699" idx="2"/>
            <a:endCxn id="798" idx="0"/>
          </p:cNvCxnSpPr>
          <p:nvPr/>
        </p:nvCxnSpPr>
        <p:spPr bwMode="auto">
          <a:xfrm rot="16200000" flipH="1">
            <a:off x="7163612" y="2115334"/>
            <a:ext cx="1389072" cy="1285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7" name="Прямая соединительная линия 926"/>
          <p:cNvCxnSpPr>
            <a:stCxn id="490" idx="2"/>
            <a:endCxn id="528" idx="1"/>
          </p:cNvCxnSpPr>
          <p:nvPr/>
        </p:nvCxnSpPr>
        <p:spPr bwMode="auto">
          <a:xfrm rot="16200000" flipH="1">
            <a:off x="4529336" y="2610439"/>
            <a:ext cx="2014155" cy="6429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29" name="Прямоугольник 928"/>
          <p:cNvSpPr/>
          <p:nvPr/>
        </p:nvSpPr>
        <p:spPr>
          <a:xfrm>
            <a:off x="500034" y="1142984"/>
            <a:ext cx="1976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а) у = 2х – 1; 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931" name="Прямоугольник 930"/>
          <p:cNvSpPr/>
          <p:nvPr/>
        </p:nvSpPr>
        <p:spPr>
          <a:xfrm>
            <a:off x="2571736" y="1142984"/>
            <a:ext cx="20249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б) у = – х + 3; 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932" name="Прямоугольник 931"/>
          <p:cNvSpPr/>
          <p:nvPr/>
        </p:nvSpPr>
        <p:spPr>
          <a:xfrm>
            <a:off x="4786314" y="1142984"/>
            <a:ext cx="1404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в)  у = 5; 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933" name="Прямоугольник 932"/>
          <p:cNvSpPr/>
          <p:nvPr/>
        </p:nvSpPr>
        <p:spPr>
          <a:xfrm>
            <a:off x="6429388" y="1142984"/>
            <a:ext cx="1481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г) у =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–3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х;</a:t>
            </a:r>
          </a:p>
        </p:txBody>
      </p:sp>
      <p:sp>
        <p:nvSpPr>
          <p:cNvPr id="934" name="Прямоугольник 933"/>
          <p:cNvSpPr/>
          <p:nvPr/>
        </p:nvSpPr>
        <p:spPr>
          <a:xfrm>
            <a:off x="6715140" y="1785926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35" name="Прямоугольник 934"/>
          <p:cNvSpPr/>
          <p:nvPr/>
        </p:nvSpPr>
        <p:spPr>
          <a:xfrm>
            <a:off x="4500562" y="1785926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36" name="Прямоугольник 935"/>
          <p:cNvSpPr/>
          <p:nvPr/>
        </p:nvSpPr>
        <p:spPr>
          <a:xfrm>
            <a:off x="2357422" y="1785926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37" name="Прямоугольник 936"/>
          <p:cNvSpPr/>
          <p:nvPr/>
        </p:nvSpPr>
        <p:spPr>
          <a:xfrm>
            <a:off x="357158" y="178592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</a:t>
            </a:r>
          </a:p>
        </p:txBody>
      </p:sp>
      <p:sp>
        <p:nvSpPr>
          <p:cNvPr id="938" name="Прямоугольник 937"/>
          <p:cNvSpPr/>
          <p:nvPr/>
        </p:nvSpPr>
        <p:spPr>
          <a:xfrm>
            <a:off x="285720" y="4857760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2.  №514,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№518(а),    №518(б) + </a:t>
            </a:r>
          </a:p>
          <a:p>
            <a:pPr lvl="0" algn="just"/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. Определите </a:t>
            </a:r>
            <a:r>
              <a:rPr lang="ru-RU" sz="2400" b="1" i="1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без построения,  координаты точки </a:t>
            </a:r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 пересечения  графиков        функций       </a:t>
            </a:r>
            <a:r>
              <a:rPr lang="ru-RU" sz="2400" b="1" i="1" dirty="0">
                <a:solidFill>
                  <a:srgbClr val="0000FF"/>
                </a:solidFill>
                <a:latin typeface="Bookman Old Style" pitchFamily="18" charset="0"/>
              </a:rPr>
              <a:t>у = 3х </a:t>
            </a:r>
            <a:r>
              <a:rPr lang="ru-RU" sz="2400" b="1" i="1" dirty="0" smtClean="0">
                <a:solidFill>
                  <a:srgbClr val="0000FF"/>
                </a:solidFill>
                <a:latin typeface="Bookman Old Style" pitchFamily="18" charset="0"/>
              </a:rPr>
              <a:t>  и   у </a:t>
            </a:r>
            <a:r>
              <a:rPr lang="ru-RU" sz="2400" b="1" i="1" dirty="0">
                <a:solidFill>
                  <a:srgbClr val="0000FF"/>
                </a:solidFill>
                <a:latin typeface="Bookman Old Style" pitchFamily="18" charset="0"/>
              </a:rPr>
              <a:t>=  – 2х + 15</a:t>
            </a:r>
            <a:r>
              <a:rPr lang="ru-RU" sz="2400" b="1" i="1" dirty="0" smtClean="0">
                <a:solidFill>
                  <a:srgbClr val="0000FF"/>
                </a:solidFill>
                <a:latin typeface="Bookman Old Style" pitchFamily="18" charset="0"/>
              </a:rPr>
              <a:t>.</a:t>
            </a:r>
            <a:endParaRPr lang="ru-RU" sz="24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45677 0.472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82 0.03125 L 0.2191 0.472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34 0.03125 L -0.1816 0.47223 " pathEditMode="relative" ptsTypes="AA">
                                      <p:cBhvr>
                                        <p:cTn id="14" dur="20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6 0.03125 L 0.47014 0.472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" grpId="0"/>
      <p:bldP spid="931" grpId="0"/>
      <p:bldP spid="932" grpId="0"/>
      <p:bldP spid="933" grpId="0"/>
      <p:bldP spid="9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214290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Самостоятельная работа.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642918"/>
            <a:ext cx="43577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Вариант 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2.</a:t>
            </a:r>
          </a:p>
          <a:p>
            <a:pPr algn="just"/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1.Постройте 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график функции </a:t>
            </a:r>
            <a:r>
              <a:rPr lang="ru-RU" sz="2000" b="1" i="1" dirty="0">
                <a:solidFill>
                  <a:srgbClr val="0000FF"/>
                </a:solidFill>
                <a:latin typeface="Bookman Old Style" pitchFamily="18" charset="0"/>
              </a:rPr>
              <a:t>у = 3х </a:t>
            </a:r>
            <a:r>
              <a:rPr lang="ru-RU" sz="2000" b="1" i="1" dirty="0" smtClean="0">
                <a:solidFill>
                  <a:srgbClr val="0000FF"/>
                </a:solidFill>
                <a:latin typeface="Bookman Old Style" pitchFamily="18" charset="0"/>
              </a:rPr>
              <a:t>– 2.</a:t>
            </a:r>
          </a:p>
          <a:p>
            <a:pPr algn="just"/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2.Определите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, принадлежит ли 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 графику         функции </a:t>
            </a:r>
            <a:r>
              <a:rPr lang="ru-RU" sz="2000" b="1" i="1" dirty="0">
                <a:solidFill>
                  <a:srgbClr val="0000FF"/>
                </a:solidFill>
                <a:latin typeface="Bookman Old Style" pitchFamily="18" charset="0"/>
              </a:rPr>
              <a:t>у = 3х – 2  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точка:</a:t>
            </a:r>
          </a:p>
          <a:p>
            <a:r>
              <a:rPr lang="ru-RU" sz="2000" b="1" i="1" dirty="0" smtClean="0">
                <a:solidFill>
                  <a:srgbClr val="0000FF"/>
                </a:solidFill>
                <a:latin typeface="Bookman Old Style" pitchFamily="18" charset="0"/>
              </a:rPr>
              <a:t>    а</a:t>
            </a:r>
            <a:r>
              <a:rPr lang="ru-RU" sz="2000" b="1" i="1" dirty="0">
                <a:solidFill>
                  <a:srgbClr val="0000FF"/>
                </a:solidFill>
                <a:latin typeface="Bookman Old Style" pitchFamily="18" charset="0"/>
              </a:rPr>
              <a:t>) А(33; – 97);   б) </a:t>
            </a:r>
            <a:r>
              <a:rPr lang="ru-RU" sz="2000" b="1" i="1" dirty="0" smtClean="0">
                <a:solidFill>
                  <a:srgbClr val="0000FF"/>
                </a:solidFill>
                <a:latin typeface="Bookman Old Style" pitchFamily="18" charset="0"/>
              </a:rPr>
              <a:t>В(100;298)</a:t>
            </a:r>
            <a:endParaRPr lang="ru-RU" sz="2000" b="1" i="1" dirty="0">
              <a:solidFill>
                <a:srgbClr val="0000FF"/>
              </a:solidFill>
              <a:latin typeface="Bookman Old Style" pitchFamily="18" charset="0"/>
            </a:endParaRPr>
          </a:p>
          <a:p>
            <a:pPr lvl="0">
              <a:buFont typeface="+mj-lt"/>
              <a:buAutoNum type="arabicPeriod" startAt="3"/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Дан график линейной функции у =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k</a:t>
            </a:r>
            <a:r>
              <a:rPr lang="ru-RU" sz="20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х+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b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(см. рис. 2). Определите числа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k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и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b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endParaRPr lang="ru-RU" sz="2000" b="1" i="1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sz="2000" b="1" i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                      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рис. 2 </a:t>
            </a:r>
          </a:p>
          <a:p>
            <a:endParaRPr lang="ru-RU" sz="2000" b="1" i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                      </a:t>
            </a:r>
            <a:endParaRPr lang="ru-RU" sz="2000" b="1" i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4.Определите 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координаты точки пересечения    графиков     функций      </a:t>
            </a:r>
            <a:endParaRPr lang="ru-RU" sz="2000" b="1" i="1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dirty="0">
                <a:solidFill>
                  <a:srgbClr val="0000FF"/>
                </a:solidFill>
                <a:latin typeface="Bookman Old Style" pitchFamily="18" charset="0"/>
              </a:rPr>
              <a:t>у = 4х – 20 и у = 5х – 30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2000" b="1" i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642918"/>
            <a:ext cx="44291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Вариант 1.</a:t>
            </a:r>
          </a:p>
          <a:p>
            <a:pPr indent="180000" algn="just">
              <a:buAutoNum type="arabicPeriod"/>
            </a:pPr>
            <a:r>
              <a:rPr lang="ru-RU" sz="2000" b="1" i="1" dirty="0" smtClean="0">
                <a:latin typeface="Bookman Old Style" pitchFamily="18" charset="0"/>
              </a:rPr>
              <a:t>Постройте график функции  </a:t>
            </a:r>
            <a:r>
              <a:rPr lang="ru-RU" sz="2000" b="1" i="1" dirty="0" smtClean="0">
                <a:solidFill>
                  <a:srgbClr val="0000FF"/>
                </a:solidFill>
                <a:latin typeface="Bookman Old Style" pitchFamily="18" charset="0"/>
              </a:rPr>
              <a:t>у = 0,5х + 1.</a:t>
            </a:r>
          </a:p>
          <a:p>
            <a:pPr indent="180000">
              <a:buAutoNum type="arabicPeriod"/>
            </a:pPr>
            <a:r>
              <a:rPr lang="ru-RU" sz="2000" b="1" i="1" dirty="0" smtClean="0">
                <a:latin typeface="Bookman Old Style" pitchFamily="18" charset="0"/>
              </a:rPr>
              <a:t>Определите, принадлежит ли   графику            функции</a:t>
            </a:r>
            <a:r>
              <a:rPr lang="ru-RU" sz="2000" b="1" i="1" dirty="0" smtClean="0">
                <a:solidFill>
                  <a:srgbClr val="0000FF"/>
                </a:solidFill>
                <a:latin typeface="Bookman Old Style" pitchFamily="18" charset="0"/>
              </a:rPr>
              <a:t> у = 0,5х + 1.</a:t>
            </a:r>
            <a:r>
              <a:rPr lang="ru-RU" sz="2000" b="1" i="1" dirty="0" smtClean="0">
                <a:latin typeface="Bookman Old Style" pitchFamily="18" charset="0"/>
              </a:rPr>
              <a:t> точка:</a:t>
            </a:r>
          </a:p>
          <a:p>
            <a:pPr marL="360000" lvl="1" indent="1800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</a:rPr>
              <a:t>а) А(100;50);   б) В(80;41).</a:t>
            </a:r>
          </a:p>
          <a:p>
            <a:pPr lvl="0" indent="1800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Дан график линейной функции у =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k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х+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b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 (см. рис. 1). Определите числа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 и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b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                  </a:t>
            </a:r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рис. 1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Bookman Old Style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noProof="1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noProof="1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                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  <a:p>
            <a:pPr marL="0"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4.Определите координаты точки пересечения    графиков     функций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</a:rPr>
              <a:t>у = 5х – 20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Bookman Old Style" pitchFamily="18" charset="0"/>
              </a:rPr>
              <a:t>и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</a:rPr>
              <a:t>у = 10х – 70.</a:t>
            </a:r>
          </a:p>
        </p:txBody>
      </p:sp>
      <p:grpSp>
        <p:nvGrpSpPr>
          <p:cNvPr id="338" name="Группа 337"/>
          <p:cNvGrpSpPr/>
          <p:nvPr/>
        </p:nvGrpSpPr>
        <p:grpSpPr>
          <a:xfrm>
            <a:off x="4857752" y="3643314"/>
            <a:ext cx="1785950" cy="1571636"/>
            <a:chOff x="5929322" y="1928802"/>
            <a:chExt cx="1785950" cy="1571636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5929322" y="2000240"/>
              <a:ext cx="1714512" cy="1500198"/>
              <a:chOff x="1857356" y="1285860"/>
              <a:chExt cx="1714512" cy="1500198"/>
            </a:xfrm>
          </p:grpSpPr>
          <p:grpSp>
            <p:nvGrpSpPr>
              <p:cNvPr id="80" name="Группа 79"/>
              <p:cNvGrpSpPr/>
              <p:nvPr/>
            </p:nvGrpSpPr>
            <p:grpSpPr>
              <a:xfrm>
                <a:off x="1857356" y="1285860"/>
                <a:ext cx="857256" cy="1500198"/>
                <a:chOff x="1857356" y="1285860"/>
                <a:chExt cx="857256" cy="1500198"/>
              </a:xfrm>
            </p:grpSpPr>
            <p:grpSp>
              <p:nvGrpSpPr>
                <p:cNvPr id="117" name="Группа 116"/>
                <p:cNvGrpSpPr/>
                <p:nvPr/>
              </p:nvGrpSpPr>
              <p:grpSpPr>
                <a:xfrm>
                  <a:off x="1857356" y="128586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48" name="Прямоугольник 147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50" name="Прямоугольник 149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8" name="Группа 117"/>
                <p:cNvGrpSpPr/>
                <p:nvPr/>
              </p:nvGrpSpPr>
              <p:grpSpPr>
                <a:xfrm>
                  <a:off x="1857356" y="1714488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44" name="Прямоугольник 143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45" name="Прямоугольник 144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46" name="Прямоугольник 145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47" name="Прямоугольник 146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9" name="Группа 118"/>
                <p:cNvGrpSpPr/>
                <p:nvPr/>
              </p:nvGrpSpPr>
              <p:grpSpPr>
                <a:xfrm>
                  <a:off x="1857356" y="150017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40" name="Прямоугольник 139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41" name="Прямоугольник 140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42" name="Прямоугольник 141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43" name="Прямоугольник 142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20" name="Группа 119"/>
                <p:cNvGrpSpPr/>
                <p:nvPr/>
              </p:nvGrpSpPr>
              <p:grpSpPr>
                <a:xfrm>
                  <a:off x="1857356" y="1928802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36" name="Прямоугольник 135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37" name="Прямоугольник 136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38" name="Прямоугольник 137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39" name="Прямоугольник 138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21" name="Группа 120"/>
                <p:cNvGrpSpPr/>
                <p:nvPr/>
              </p:nvGrpSpPr>
              <p:grpSpPr>
                <a:xfrm>
                  <a:off x="1857356" y="2143116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32" name="Прямоугольник 131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33" name="Прямоугольник 132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34" name="Прямоугольник 133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35" name="Прямоугольник 134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22" name="Группа 121"/>
                <p:cNvGrpSpPr/>
                <p:nvPr/>
              </p:nvGrpSpPr>
              <p:grpSpPr>
                <a:xfrm>
                  <a:off x="1857356" y="235743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28" name="Прямоугольник 127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29" name="Прямоугольник 128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30" name="Прямоугольник 129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31" name="Прямоугольник 130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23" name="Группа 122"/>
                <p:cNvGrpSpPr/>
                <p:nvPr/>
              </p:nvGrpSpPr>
              <p:grpSpPr>
                <a:xfrm>
                  <a:off x="1857356" y="257174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24" name="Прямоугольник 123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25" name="Прямоугольник 124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26" name="Прямоугольник 125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27" name="Прямоугольник 126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1" name="Группа 80"/>
              <p:cNvGrpSpPr/>
              <p:nvPr/>
            </p:nvGrpSpPr>
            <p:grpSpPr>
              <a:xfrm>
                <a:off x="2714612" y="1285860"/>
                <a:ext cx="857256" cy="1500198"/>
                <a:chOff x="1857356" y="1285860"/>
                <a:chExt cx="857256" cy="1500198"/>
              </a:xfrm>
            </p:grpSpPr>
            <p:grpSp>
              <p:nvGrpSpPr>
                <p:cNvPr id="82" name="Группа 81"/>
                <p:cNvGrpSpPr/>
                <p:nvPr/>
              </p:nvGrpSpPr>
              <p:grpSpPr>
                <a:xfrm>
                  <a:off x="1857356" y="128586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13" name="Прямоугольник 112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14" name="Прямоугольник 113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15" name="Прямоугольник 114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16" name="Прямоугольник 115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3" name="Группа 82"/>
                <p:cNvGrpSpPr/>
                <p:nvPr/>
              </p:nvGrpSpPr>
              <p:grpSpPr>
                <a:xfrm>
                  <a:off x="1857356" y="1714488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09" name="Прямоугольник 108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10" name="Прямоугольник 109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11" name="Прямоугольник 110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12" name="Прямоугольник 111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4" name="Группа 83"/>
                <p:cNvGrpSpPr/>
                <p:nvPr/>
              </p:nvGrpSpPr>
              <p:grpSpPr>
                <a:xfrm>
                  <a:off x="1857356" y="150017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05" name="Прямоугольник 104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06" name="Прямоугольник 105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07" name="Прямоугольник 106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08" name="Прямоугольник 107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5" name="Группа 84"/>
                <p:cNvGrpSpPr/>
                <p:nvPr/>
              </p:nvGrpSpPr>
              <p:grpSpPr>
                <a:xfrm>
                  <a:off x="1857356" y="1928802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101" name="Прямоугольник 100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02" name="Прямоугольник 101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03" name="Прямоугольник 102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04" name="Прямоугольник 103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6" name="Группа 85"/>
                <p:cNvGrpSpPr/>
                <p:nvPr/>
              </p:nvGrpSpPr>
              <p:grpSpPr>
                <a:xfrm>
                  <a:off x="1857356" y="2143116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97" name="Прямоугольник 96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98" name="Прямоугольник 97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99" name="Прямоугольник 98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7" name="Группа 86"/>
                <p:cNvGrpSpPr/>
                <p:nvPr/>
              </p:nvGrpSpPr>
              <p:grpSpPr>
                <a:xfrm>
                  <a:off x="1857356" y="235743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93" name="Прямоугольник 92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94" name="Прямоугольник 93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95" name="Прямоугольник 94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96" name="Прямоугольник 95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8" name="Группа 87"/>
                <p:cNvGrpSpPr/>
                <p:nvPr/>
              </p:nvGrpSpPr>
              <p:grpSpPr>
                <a:xfrm>
                  <a:off x="1857356" y="257174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89" name="Прямоугольник 88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90" name="Прямоугольник 89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91" name="Прямоугольник 90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92" name="Прямоугольник 91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</p:grpSp>
        </p:grpSp>
        <p:cxnSp>
          <p:nvCxnSpPr>
            <p:cNvPr id="153" name="Прямая со стрелкой 152"/>
            <p:cNvCxnSpPr/>
            <p:nvPr/>
          </p:nvCxnSpPr>
          <p:spPr bwMode="auto">
            <a:xfrm rot="10800000">
              <a:off x="7000892" y="2000240"/>
              <a:ext cx="1588" cy="12858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25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5" name="Прямая со стрелкой 154"/>
            <p:cNvCxnSpPr/>
            <p:nvPr/>
          </p:nvCxnSpPr>
          <p:spPr bwMode="auto">
            <a:xfrm rot="5400000" flipH="1" flipV="1">
              <a:off x="6786578" y="2321711"/>
              <a:ext cx="1588" cy="150019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25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7" name="Прямая соединительная линия 156"/>
            <p:cNvCxnSpPr>
              <a:stCxn id="125" idx="0"/>
              <a:endCxn id="115" idx="0"/>
            </p:cNvCxnSpPr>
            <p:nvPr/>
          </p:nvCxnSpPr>
          <p:spPr bwMode="auto">
            <a:xfrm rot="5400000" flipH="1" flipV="1">
              <a:off x="6143636" y="2321711"/>
              <a:ext cx="1285884" cy="6429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2" name="TextBox 231"/>
            <p:cNvSpPr txBox="1"/>
            <p:nvPr/>
          </p:nvSpPr>
          <p:spPr>
            <a:xfrm>
              <a:off x="6643702" y="1928802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latin typeface="Bookman Old Style" pitchFamily="18" charset="0"/>
                </a:rPr>
                <a:t>у</a:t>
              </a: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7358082" y="2714620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х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6786578" y="3000372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latin typeface="Bookman Old Style" pitchFamily="18" charset="0"/>
                </a:rPr>
                <a:t>0</a:t>
              </a: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6929454" y="3000372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solidFill>
                    <a:srgbClr val="002060"/>
                  </a:solidFill>
                  <a:latin typeface="Bookman Old Style" pitchFamily="18" charset="0"/>
                </a:rPr>
                <a:t> 1</a:t>
              </a:r>
              <a:endParaRPr lang="ru-RU" sz="1600" b="1" i="1" dirty="0">
                <a:solidFill>
                  <a:srgbClr val="002060"/>
                </a:solidFill>
                <a:latin typeface="Bookman Old Style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6786578" y="2071678"/>
              <a:ext cx="5715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  4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286512" y="3000372"/>
              <a:ext cx="85725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-</a:t>
              </a:r>
              <a:r>
                <a:rPr lang="ru-RU" sz="1600" b="1" i="1" dirty="0" smtClean="0">
                  <a:solidFill>
                    <a:srgbClr val="002060"/>
                  </a:solidFill>
                  <a:latin typeface="Bookman Old Style" pitchFamily="18" charset="0"/>
                </a:rPr>
                <a:t> 2</a:t>
              </a:r>
              <a:endParaRPr lang="ru-RU" sz="1600" b="1" i="1" dirty="0">
                <a:solidFill>
                  <a:srgbClr val="00206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357158" y="3643314"/>
            <a:ext cx="1785950" cy="1571636"/>
            <a:chOff x="5429256" y="3571876"/>
            <a:chExt cx="1785950" cy="1571636"/>
          </a:xfrm>
        </p:grpSpPr>
        <p:grpSp>
          <p:nvGrpSpPr>
            <p:cNvPr id="240" name="Группа 78"/>
            <p:cNvGrpSpPr/>
            <p:nvPr/>
          </p:nvGrpSpPr>
          <p:grpSpPr>
            <a:xfrm>
              <a:off x="5429256" y="3643314"/>
              <a:ext cx="1714512" cy="1500198"/>
              <a:chOff x="1857356" y="1285860"/>
              <a:chExt cx="1714512" cy="1500198"/>
            </a:xfrm>
          </p:grpSpPr>
          <p:grpSp>
            <p:nvGrpSpPr>
              <p:cNvPr id="250" name="Группа 79"/>
              <p:cNvGrpSpPr/>
              <p:nvPr/>
            </p:nvGrpSpPr>
            <p:grpSpPr>
              <a:xfrm>
                <a:off x="1857356" y="1285860"/>
                <a:ext cx="857256" cy="1500198"/>
                <a:chOff x="1857356" y="1285860"/>
                <a:chExt cx="857256" cy="1500198"/>
              </a:xfrm>
            </p:grpSpPr>
            <p:grpSp>
              <p:nvGrpSpPr>
                <p:cNvPr id="287" name="Группа 116"/>
                <p:cNvGrpSpPr/>
                <p:nvPr/>
              </p:nvGrpSpPr>
              <p:grpSpPr>
                <a:xfrm>
                  <a:off x="1857356" y="128586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318" name="Прямоугольник 317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19" name="Прямоугольник 318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20" name="Прямоугольник 319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21" name="Прямоугольник 320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88" name="Группа 117"/>
                <p:cNvGrpSpPr/>
                <p:nvPr/>
              </p:nvGrpSpPr>
              <p:grpSpPr>
                <a:xfrm>
                  <a:off x="1857356" y="1714488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314" name="Прямоугольник 313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15" name="Прямоугольник 314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16" name="Прямоугольник 315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17" name="Прямоугольник 316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89" name="Группа 118"/>
                <p:cNvGrpSpPr/>
                <p:nvPr/>
              </p:nvGrpSpPr>
              <p:grpSpPr>
                <a:xfrm>
                  <a:off x="1857356" y="150017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310" name="Прямоугольник 309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11" name="Прямоугольник 310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12" name="Прямоугольник 311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13" name="Прямоугольник 312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90" name="Группа 119"/>
                <p:cNvGrpSpPr/>
                <p:nvPr/>
              </p:nvGrpSpPr>
              <p:grpSpPr>
                <a:xfrm>
                  <a:off x="1857356" y="1928802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306" name="Прямоугольник 305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07" name="Прямоугольник 306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08" name="Прямоугольник 307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09" name="Прямоугольник 308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91" name="Группа 120"/>
                <p:cNvGrpSpPr/>
                <p:nvPr/>
              </p:nvGrpSpPr>
              <p:grpSpPr>
                <a:xfrm>
                  <a:off x="1857356" y="2143116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302" name="Прямоугольник 301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03" name="Прямоугольник 302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04" name="Прямоугольник 303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05" name="Прямоугольник 304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92" name="Группа 121"/>
                <p:cNvGrpSpPr/>
                <p:nvPr/>
              </p:nvGrpSpPr>
              <p:grpSpPr>
                <a:xfrm>
                  <a:off x="1857356" y="235743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98" name="Прямоугольник 297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99" name="Прямоугольник 298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00" name="Прямоугольник 299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301" name="Прямоугольник 300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93" name="Группа 122"/>
                <p:cNvGrpSpPr/>
                <p:nvPr/>
              </p:nvGrpSpPr>
              <p:grpSpPr>
                <a:xfrm>
                  <a:off x="1857356" y="257174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94" name="Прямоугольник 293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95" name="Прямоугольник 294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96" name="Прямоугольник 295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97" name="Прямоугольник 296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51" name="Группа 80"/>
              <p:cNvGrpSpPr/>
              <p:nvPr/>
            </p:nvGrpSpPr>
            <p:grpSpPr>
              <a:xfrm>
                <a:off x="2714612" y="1285860"/>
                <a:ext cx="857256" cy="1500198"/>
                <a:chOff x="1857356" y="1285860"/>
                <a:chExt cx="857256" cy="1500198"/>
              </a:xfrm>
            </p:grpSpPr>
            <p:grpSp>
              <p:nvGrpSpPr>
                <p:cNvPr id="252" name="Группа 81"/>
                <p:cNvGrpSpPr/>
                <p:nvPr/>
              </p:nvGrpSpPr>
              <p:grpSpPr>
                <a:xfrm>
                  <a:off x="1857356" y="128586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83" name="Прямоугольник 282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84" name="Прямоугольник 283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85" name="Прямоугольник 284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86" name="Прямоугольник 285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3" name="Группа 82"/>
                <p:cNvGrpSpPr/>
                <p:nvPr/>
              </p:nvGrpSpPr>
              <p:grpSpPr>
                <a:xfrm>
                  <a:off x="1857356" y="1714488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79" name="Прямоугольник 278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80" name="Прямоугольник 279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81" name="Прямоугольник 280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82" name="Прямоугольник 281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4" name="Группа 83"/>
                <p:cNvGrpSpPr/>
                <p:nvPr/>
              </p:nvGrpSpPr>
              <p:grpSpPr>
                <a:xfrm>
                  <a:off x="1857356" y="150017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75" name="Прямоугольник 274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76" name="Прямоугольник 275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77" name="Прямоугольник 276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78" name="Прямоугольник 277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5" name="Группа 84"/>
                <p:cNvGrpSpPr/>
                <p:nvPr/>
              </p:nvGrpSpPr>
              <p:grpSpPr>
                <a:xfrm>
                  <a:off x="1857356" y="1928802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71" name="Прямоугольник 270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72" name="Прямоугольник 271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73" name="Прямоугольник 272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74" name="Прямоугольник 273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6" name="Группа 85"/>
                <p:cNvGrpSpPr/>
                <p:nvPr/>
              </p:nvGrpSpPr>
              <p:grpSpPr>
                <a:xfrm>
                  <a:off x="1857356" y="2143116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67" name="Прямоугольник 266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68" name="Прямоугольник 267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69" name="Прямоугольник 268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70" name="Прямоугольник 269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7" name="Группа 86"/>
                <p:cNvGrpSpPr/>
                <p:nvPr/>
              </p:nvGrpSpPr>
              <p:grpSpPr>
                <a:xfrm>
                  <a:off x="1857356" y="235743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63" name="Прямоугольник 262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64" name="Прямоугольник 263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65" name="Прямоугольник 264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66" name="Прямоугольник 265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8" name="Группа 87"/>
                <p:cNvGrpSpPr/>
                <p:nvPr/>
              </p:nvGrpSpPr>
              <p:grpSpPr>
                <a:xfrm>
                  <a:off x="1857356" y="257174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259" name="Прямоугольник 258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60" name="Прямоугольник 259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61" name="Прямоугольник 260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262" name="Прямоугольник 261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</p:grpSp>
        </p:grpSp>
        <p:cxnSp>
          <p:nvCxnSpPr>
            <p:cNvPr id="241" name="Прямая со стрелкой 240"/>
            <p:cNvCxnSpPr/>
            <p:nvPr/>
          </p:nvCxnSpPr>
          <p:spPr bwMode="auto">
            <a:xfrm rot="10800000">
              <a:off x="5857884" y="3714752"/>
              <a:ext cx="1588" cy="12858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25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2" name="Прямая со стрелкой 241"/>
            <p:cNvCxnSpPr>
              <a:stCxn id="298" idx="0"/>
              <a:endCxn id="266" idx="0"/>
            </p:cNvCxnSpPr>
            <p:nvPr/>
          </p:nvCxnSpPr>
          <p:spPr bwMode="auto">
            <a:xfrm rot="5400000" flipH="1" flipV="1">
              <a:off x="6286512" y="3964785"/>
              <a:ext cx="1588" cy="150019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25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3" name="Прямая соединительная линия 242"/>
            <p:cNvCxnSpPr/>
            <p:nvPr/>
          </p:nvCxnSpPr>
          <p:spPr bwMode="auto">
            <a:xfrm rot="10800000">
              <a:off x="5572132" y="4143380"/>
              <a:ext cx="1428760" cy="71438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4" name="TextBox 243"/>
            <p:cNvSpPr txBox="1"/>
            <p:nvPr/>
          </p:nvSpPr>
          <p:spPr>
            <a:xfrm>
              <a:off x="5857884" y="3571876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latin typeface="Bookman Old Style" pitchFamily="18" charset="0"/>
                </a:rPr>
                <a:t>у</a:t>
              </a: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6858016" y="4357694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х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5572132" y="4643446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latin typeface="Bookman Old Style" pitchFamily="18" charset="0"/>
                </a:rPr>
                <a:t>0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857884" y="4643446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1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6429388" y="4643446"/>
              <a:ext cx="5715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  4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786446" y="4143380"/>
              <a:ext cx="857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2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</p:grpSp>
      <p:cxnSp>
        <p:nvCxnSpPr>
          <p:cNvPr id="340" name="Прямая соединительная линия 339"/>
          <p:cNvCxnSpPr/>
          <p:nvPr/>
        </p:nvCxnSpPr>
        <p:spPr bwMode="auto">
          <a:xfrm rot="5400000">
            <a:off x="1679555" y="3821909"/>
            <a:ext cx="5785684" cy="7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noProof="1" smtClean="0">
                <a:solidFill>
                  <a:srgbClr val="7030A0"/>
                </a:solidFill>
                <a:latin typeface="Bookman Old Style" pitchFamily="18" charset="0"/>
              </a:rPr>
              <a:t>Проверка: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571480"/>
            <a:ext cx="328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1.     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 = 0,5х + 1 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  </a:t>
            </a:r>
            <a:endParaRPr lang="ru-RU" sz="2000" dirty="0"/>
          </a:p>
        </p:txBody>
      </p:sp>
      <p:grpSp>
        <p:nvGrpSpPr>
          <p:cNvPr id="536" name="Группа 535"/>
          <p:cNvGrpSpPr/>
          <p:nvPr/>
        </p:nvGrpSpPr>
        <p:grpSpPr>
          <a:xfrm>
            <a:off x="642910" y="857232"/>
            <a:ext cx="2214578" cy="2214578"/>
            <a:chOff x="4857752" y="3643314"/>
            <a:chExt cx="1785950" cy="1571636"/>
          </a:xfrm>
        </p:grpSpPr>
        <p:grpSp>
          <p:nvGrpSpPr>
            <p:cNvPr id="452" name="Группа 78"/>
            <p:cNvGrpSpPr/>
            <p:nvPr/>
          </p:nvGrpSpPr>
          <p:grpSpPr>
            <a:xfrm>
              <a:off x="4857752" y="3714752"/>
              <a:ext cx="1714512" cy="1500198"/>
              <a:chOff x="1857356" y="1285860"/>
              <a:chExt cx="1714512" cy="1500198"/>
            </a:xfrm>
          </p:grpSpPr>
          <p:grpSp>
            <p:nvGrpSpPr>
              <p:cNvPr id="462" name="Группа 79"/>
              <p:cNvGrpSpPr/>
              <p:nvPr/>
            </p:nvGrpSpPr>
            <p:grpSpPr>
              <a:xfrm>
                <a:off x="1857356" y="1285860"/>
                <a:ext cx="857256" cy="1500198"/>
                <a:chOff x="1857356" y="1285860"/>
                <a:chExt cx="857256" cy="1500198"/>
              </a:xfrm>
            </p:grpSpPr>
            <p:grpSp>
              <p:nvGrpSpPr>
                <p:cNvPr id="499" name="Группа 116"/>
                <p:cNvGrpSpPr/>
                <p:nvPr/>
              </p:nvGrpSpPr>
              <p:grpSpPr>
                <a:xfrm>
                  <a:off x="1857356" y="128586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30" name="Прямоугольник 529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31" name="Прямоугольник 530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32" name="Прямоугольник 531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33" name="Прямоугольник 532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00" name="Группа 117"/>
                <p:cNvGrpSpPr/>
                <p:nvPr/>
              </p:nvGrpSpPr>
              <p:grpSpPr>
                <a:xfrm>
                  <a:off x="1857356" y="1714488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26" name="Прямоугольник 525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27" name="Прямоугольник 526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28" name="Прямоугольник 527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29" name="Прямоугольник 528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01" name="Группа 118"/>
                <p:cNvGrpSpPr/>
                <p:nvPr/>
              </p:nvGrpSpPr>
              <p:grpSpPr>
                <a:xfrm>
                  <a:off x="1857356" y="150017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22" name="Прямоугольник 521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23" name="Прямоугольник 522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24" name="Прямоугольник 523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25" name="Прямоугольник 524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02" name="Группа 119"/>
                <p:cNvGrpSpPr/>
                <p:nvPr/>
              </p:nvGrpSpPr>
              <p:grpSpPr>
                <a:xfrm>
                  <a:off x="1857356" y="1928802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18" name="Прямоугольник 517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19" name="Прямоугольник 518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20" name="Прямоугольник 519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21" name="Прямоугольник 520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03" name="Группа 120"/>
                <p:cNvGrpSpPr/>
                <p:nvPr/>
              </p:nvGrpSpPr>
              <p:grpSpPr>
                <a:xfrm>
                  <a:off x="1857356" y="2143116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14" name="Прямоугольник 513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15" name="Прямоугольник 514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16" name="Прямоугольник 515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17" name="Прямоугольник 516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04" name="Группа 121"/>
                <p:cNvGrpSpPr/>
                <p:nvPr/>
              </p:nvGrpSpPr>
              <p:grpSpPr>
                <a:xfrm>
                  <a:off x="1857356" y="235743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10" name="Прямоугольник 509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11" name="Прямоугольник 510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12" name="Прямоугольник 511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13" name="Прямоугольник 512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05" name="Группа 122"/>
                <p:cNvGrpSpPr/>
                <p:nvPr/>
              </p:nvGrpSpPr>
              <p:grpSpPr>
                <a:xfrm>
                  <a:off x="1857356" y="257174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06" name="Прямоугольник 505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07" name="Прямоугольник 506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08" name="Прямоугольник 507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09" name="Прямоугольник 508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463" name="Группа 80"/>
              <p:cNvGrpSpPr/>
              <p:nvPr/>
            </p:nvGrpSpPr>
            <p:grpSpPr>
              <a:xfrm>
                <a:off x="2714612" y="1285860"/>
                <a:ext cx="857256" cy="1500198"/>
                <a:chOff x="1857356" y="1285860"/>
                <a:chExt cx="857256" cy="1500198"/>
              </a:xfrm>
            </p:grpSpPr>
            <p:grpSp>
              <p:nvGrpSpPr>
                <p:cNvPr id="464" name="Группа 81"/>
                <p:cNvGrpSpPr/>
                <p:nvPr/>
              </p:nvGrpSpPr>
              <p:grpSpPr>
                <a:xfrm>
                  <a:off x="1857356" y="128586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495" name="Прямоугольник 494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96" name="Прямоугольник 495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97" name="Прямоугольник 496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98" name="Прямоугольник 497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65" name="Группа 82"/>
                <p:cNvGrpSpPr/>
                <p:nvPr/>
              </p:nvGrpSpPr>
              <p:grpSpPr>
                <a:xfrm>
                  <a:off x="1857356" y="1714488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491" name="Прямоугольник 490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92" name="Прямоугольник 491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93" name="Прямоугольник 492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94" name="Прямоугольник 493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66" name="Группа 83"/>
                <p:cNvGrpSpPr/>
                <p:nvPr/>
              </p:nvGrpSpPr>
              <p:grpSpPr>
                <a:xfrm>
                  <a:off x="1857356" y="150017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487" name="Прямоугольник 486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88" name="Прямоугольник 487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89" name="Прямоугольник 488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90" name="Прямоугольник 489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67" name="Группа 84"/>
                <p:cNvGrpSpPr/>
                <p:nvPr/>
              </p:nvGrpSpPr>
              <p:grpSpPr>
                <a:xfrm>
                  <a:off x="1857356" y="1928802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483" name="Прямоугольник 482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84" name="Прямоугольник 483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85" name="Прямоугольник 484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86" name="Прямоугольник 485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68" name="Группа 85"/>
                <p:cNvGrpSpPr/>
                <p:nvPr/>
              </p:nvGrpSpPr>
              <p:grpSpPr>
                <a:xfrm>
                  <a:off x="1857356" y="2143116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479" name="Прямоугольник 478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80" name="Прямоугольник 479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81" name="Прямоугольник 480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82" name="Прямоугольник 481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69" name="Группа 86"/>
                <p:cNvGrpSpPr/>
                <p:nvPr/>
              </p:nvGrpSpPr>
              <p:grpSpPr>
                <a:xfrm>
                  <a:off x="1857356" y="235743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475" name="Прямоугольник 474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76" name="Прямоугольник 475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77" name="Прямоугольник 476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78" name="Прямоугольник 477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70" name="Группа 87"/>
                <p:cNvGrpSpPr/>
                <p:nvPr/>
              </p:nvGrpSpPr>
              <p:grpSpPr>
                <a:xfrm>
                  <a:off x="1857356" y="257174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471" name="Прямоугольник 470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72" name="Прямоугольник 471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73" name="Прямоугольник 472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474" name="Прямоугольник 473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</p:grpSp>
        </p:grpSp>
        <p:cxnSp>
          <p:nvCxnSpPr>
            <p:cNvPr id="453" name="Прямая со стрелкой 452"/>
            <p:cNvCxnSpPr/>
            <p:nvPr/>
          </p:nvCxnSpPr>
          <p:spPr bwMode="auto">
            <a:xfrm rot="10800000">
              <a:off x="5929322" y="3714752"/>
              <a:ext cx="1588" cy="12858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25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4" name="Прямая со стрелкой 453"/>
            <p:cNvCxnSpPr/>
            <p:nvPr/>
          </p:nvCxnSpPr>
          <p:spPr bwMode="auto">
            <a:xfrm rot="5400000" flipH="1" flipV="1">
              <a:off x="5715008" y="4036223"/>
              <a:ext cx="1588" cy="150019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25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5" name="Прямая соединительная линия 454"/>
            <p:cNvCxnSpPr/>
            <p:nvPr/>
          </p:nvCxnSpPr>
          <p:spPr bwMode="auto">
            <a:xfrm flipV="1">
              <a:off x="5000629" y="4286257"/>
              <a:ext cx="1548000" cy="756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6" name="TextBox 455"/>
            <p:cNvSpPr txBox="1"/>
            <p:nvPr/>
          </p:nvSpPr>
          <p:spPr>
            <a:xfrm>
              <a:off x="5572132" y="3643314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latin typeface="Bookman Old Style" pitchFamily="18" charset="0"/>
                </a:rPr>
                <a:t>у</a:t>
              </a:r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6286512" y="4429132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х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5715008" y="4714884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latin typeface="Bookman Old Style" pitchFamily="18" charset="0"/>
                </a:rPr>
                <a:t>0</a:t>
              </a:r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5857884" y="4714884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solidFill>
                    <a:srgbClr val="002060"/>
                  </a:solidFill>
                  <a:latin typeface="Bookman Old Style" pitchFamily="18" charset="0"/>
                </a:rPr>
                <a:t> 1</a:t>
              </a:r>
              <a:endParaRPr lang="ru-RU" sz="1600" b="1" i="1" dirty="0">
                <a:solidFill>
                  <a:srgbClr val="002060"/>
                </a:solidFill>
                <a:latin typeface="Bookman Old Style" pitchFamily="18" charset="0"/>
              </a:endParaRPr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5715008" y="3786190"/>
              <a:ext cx="5715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  4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5214942" y="4714884"/>
              <a:ext cx="85725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-</a:t>
              </a:r>
              <a:r>
                <a:rPr lang="ru-RU" sz="1600" b="1" i="1" dirty="0" smtClean="0">
                  <a:solidFill>
                    <a:srgbClr val="002060"/>
                  </a:solidFill>
                  <a:latin typeface="Bookman Old Style" pitchFamily="18" charset="0"/>
                </a:rPr>
                <a:t> 2</a:t>
              </a:r>
              <a:endParaRPr lang="ru-RU" sz="1600" b="1" i="1" dirty="0">
                <a:solidFill>
                  <a:srgbClr val="00206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537" name="Прямоугольник 536"/>
          <p:cNvSpPr/>
          <p:nvPr/>
        </p:nvSpPr>
        <p:spPr>
          <a:xfrm>
            <a:off x="214282" y="3071811"/>
            <a:ext cx="4286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2. </a:t>
            </a:r>
          </a:p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а) А(100;50) 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 у = 0,5х + 1;</a:t>
            </a:r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 </a:t>
            </a:r>
          </a:p>
          <a:p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б) В(80;41)     у = 0,5х + 1.</a:t>
            </a:r>
            <a:endParaRPr kumimoji="0" lang="ru-RU" sz="2000" b="1" i="1" u="none" strike="noStrike" cap="none" normalizeH="0" baseline="0" noProof="1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pic>
        <p:nvPicPr>
          <p:cNvPr id="538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372" r="29412"/>
          <a:stretch>
            <a:fillRect/>
          </a:stretch>
        </p:blipFill>
        <p:spPr bwMode="auto">
          <a:xfrm>
            <a:off x="1928794" y="3429000"/>
            <a:ext cx="357190" cy="428628"/>
          </a:xfrm>
          <a:prstGeom prst="rect">
            <a:avLst/>
          </a:prstGeom>
          <a:noFill/>
        </p:spPr>
      </p:pic>
      <p:pic>
        <p:nvPicPr>
          <p:cNvPr id="539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372" r="29412"/>
          <a:stretch>
            <a:fillRect/>
          </a:stretch>
        </p:blipFill>
        <p:spPr bwMode="auto">
          <a:xfrm>
            <a:off x="1714480" y="3714752"/>
            <a:ext cx="357190" cy="428628"/>
          </a:xfrm>
          <a:prstGeom prst="rect">
            <a:avLst/>
          </a:prstGeom>
          <a:noFill/>
        </p:spPr>
      </p:pic>
      <p:cxnSp>
        <p:nvCxnSpPr>
          <p:cNvPr id="541" name="Прямая соединительная линия 540"/>
          <p:cNvCxnSpPr/>
          <p:nvPr/>
        </p:nvCxnSpPr>
        <p:spPr bwMode="auto">
          <a:xfrm rot="16200000" flipH="1" flipV="1">
            <a:off x="1660901" y="3839769"/>
            <a:ext cx="357190" cy="1071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3" name="Прямоугольник 542"/>
          <p:cNvSpPr/>
          <p:nvPr/>
        </p:nvSpPr>
        <p:spPr>
          <a:xfrm>
            <a:off x="214282" y="4000504"/>
            <a:ext cx="4357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3. </a:t>
            </a:r>
          </a:p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Точки (0;2)</a:t>
            </a:r>
            <a:r>
              <a:rPr kumimoji="0" lang="ru-RU" sz="2000" b="1" i="1" u="none" strike="noStrike" cap="none" normalizeH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 и (4;0)    у = </a:t>
            </a:r>
            <a:r>
              <a:rPr kumimoji="0" lang="en-US" sz="2000" b="1" i="1" u="none" strike="noStrike" cap="none" normalizeH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kx + b</a:t>
            </a:r>
            <a:r>
              <a:rPr kumimoji="0" lang="ru-RU" sz="2000" b="1" i="1" u="none" strike="noStrike" cap="none" normalizeH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,</a:t>
            </a:r>
          </a:p>
          <a:p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</a:t>
            </a:r>
            <a:r>
              <a:rPr lang="en-US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b = 2; </a:t>
            </a:r>
            <a:r>
              <a:rPr lang="ru-RU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  </a:t>
            </a:r>
            <a:r>
              <a:rPr lang="en-US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4k + 2 = 0;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k = – 0</a:t>
            </a:r>
            <a:r>
              <a:rPr lang="ru-RU" sz="2000" b="1" i="1" noProof="1">
                <a:solidFill>
                  <a:srgbClr val="C00000"/>
                </a:solidFill>
                <a:latin typeface="Bookman Old Style" pitchFamily="18" charset="0"/>
              </a:rPr>
              <a:t>,</a:t>
            </a:r>
            <a:r>
              <a:rPr lang="en-US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5</a:t>
            </a:r>
            <a:r>
              <a:rPr lang="ru-RU" sz="2000" b="1" i="1" noProof="1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kumimoji="0" lang="ru-RU" sz="2000" b="1" i="1" u="none" strike="noStrike" cap="none" normalizeH="0" baseline="0" noProof="1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pic>
        <p:nvPicPr>
          <p:cNvPr id="544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372" r="29412"/>
          <a:stretch>
            <a:fillRect/>
          </a:stretch>
        </p:blipFill>
        <p:spPr bwMode="auto">
          <a:xfrm>
            <a:off x="2714612" y="4357694"/>
            <a:ext cx="357190" cy="428628"/>
          </a:xfrm>
          <a:prstGeom prst="rect">
            <a:avLst/>
          </a:prstGeom>
          <a:noFill/>
        </p:spPr>
      </p:pic>
      <p:sp>
        <p:nvSpPr>
          <p:cNvPr id="546" name="Прямоугольник 545"/>
          <p:cNvSpPr/>
          <p:nvPr/>
        </p:nvSpPr>
        <p:spPr>
          <a:xfrm>
            <a:off x="285720" y="5000636"/>
            <a:ext cx="4286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ru-RU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4. </a:t>
            </a:r>
            <a:r>
              <a:rPr kumimoji="0" lang="ru-RU" b="1" i="1" u="none" strike="noStrike" cap="none" normalizeH="0" baseline="0" noProof="1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у</a:t>
            </a:r>
            <a:r>
              <a:rPr kumimoji="0" lang="ru-RU" b="1" i="1" u="none" strike="noStrike" cap="none" normalizeH="0" noProof="1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 = 5х – 20     у = 10х – 70, значит  5х – 20 = 10х – 70,</a:t>
            </a:r>
          </a:p>
          <a:p>
            <a:pPr algn="just"/>
            <a:r>
              <a:rPr lang="ru-RU" b="1" i="1" baseline="0" noProof="1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baseline="0" noProof="1" smtClean="0">
                <a:solidFill>
                  <a:srgbClr val="002060"/>
                </a:solidFill>
                <a:latin typeface="Bookman Old Style" pitchFamily="18" charset="0"/>
              </a:rPr>
              <a:t>              5х = 50,</a:t>
            </a:r>
          </a:p>
          <a:p>
            <a:pPr algn="just"/>
            <a:r>
              <a:rPr kumimoji="0" lang="ru-RU" b="1" i="1" u="none" strike="noStrike" cap="none" normalizeH="0" noProof="1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 </a:t>
            </a:r>
            <a:r>
              <a:rPr kumimoji="0" lang="ru-RU" b="1" i="1" u="none" strike="noStrike" cap="none" normalizeH="0" noProof="1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              х = 10.</a:t>
            </a:r>
          </a:p>
          <a:p>
            <a:pPr algn="just"/>
            <a:r>
              <a:rPr kumimoji="0" lang="ru-RU" b="1" i="1" u="none" strike="noStrike" cap="none" normalizeH="0" noProof="1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 </a:t>
            </a:r>
            <a:r>
              <a:rPr kumimoji="0" lang="ru-RU" b="1" i="1" u="none" strike="noStrike" cap="none" normalizeH="0" noProof="1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у = 50 – 20;   у = 30. </a:t>
            </a:r>
          </a:p>
          <a:p>
            <a:pPr algn="just"/>
            <a:r>
              <a:rPr lang="ru-RU" b="1" i="1" noProof="1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noProof="1" smtClean="0">
                <a:solidFill>
                  <a:srgbClr val="002060"/>
                </a:solidFill>
                <a:latin typeface="Bookman Old Style" pitchFamily="18" charset="0"/>
              </a:rPr>
              <a:t>                           </a:t>
            </a:r>
            <a:r>
              <a:rPr kumimoji="0" lang="ru-RU" b="1" i="1" u="sng" strike="noStrike" cap="none" normalizeH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Ответ: (10;30)</a:t>
            </a:r>
            <a:endParaRPr kumimoji="0" lang="ru-RU" b="1" i="1" u="sng" strike="noStrike" cap="none" normalizeH="0" baseline="0" noProof="1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547" name="Полилиния 546"/>
          <p:cNvSpPr/>
          <p:nvPr/>
        </p:nvSpPr>
        <p:spPr bwMode="auto">
          <a:xfrm>
            <a:off x="2571736" y="5143512"/>
            <a:ext cx="142876" cy="214314"/>
          </a:xfrm>
          <a:custGeom>
            <a:avLst/>
            <a:gdLst>
              <a:gd name="connsiteX0" fmla="*/ 0 w 124690"/>
              <a:gd name="connsiteY0" fmla="*/ 290946 h 290946"/>
              <a:gd name="connsiteX1" fmla="*/ 27709 w 124690"/>
              <a:gd name="connsiteY1" fmla="*/ 41564 h 290946"/>
              <a:gd name="connsiteX2" fmla="*/ 110836 w 124690"/>
              <a:gd name="connsiteY2" fmla="*/ 41564 h 290946"/>
              <a:gd name="connsiteX3" fmla="*/ 110836 w 124690"/>
              <a:gd name="connsiteY3" fmla="*/ 277091 h 290946"/>
              <a:gd name="connsiteX4" fmla="*/ 110836 w 124690"/>
              <a:gd name="connsiteY4" fmla="*/ 277091 h 29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0" h="290946">
                <a:moveTo>
                  <a:pt x="0" y="290946"/>
                </a:moveTo>
                <a:cubicBezTo>
                  <a:pt x="4618" y="187037"/>
                  <a:pt x="9236" y="83128"/>
                  <a:pt x="27709" y="41564"/>
                </a:cubicBezTo>
                <a:cubicBezTo>
                  <a:pt x="46182" y="0"/>
                  <a:pt x="96982" y="2310"/>
                  <a:pt x="110836" y="41564"/>
                </a:cubicBezTo>
                <a:cubicBezTo>
                  <a:pt x="124690" y="80818"/>
                  <a:pt x="110836" y="277091"/>
                  <a:pt x="110836" y="277091"/>
                </a:cubicBezTo>
                <a:lnTo>
                  <a:pt x="110836" y="277091"/>
                </a:lnTo>
              </a:path>
            </a:pathLst>
          </a:custGeom>
          <a:noFill/>
          <a:ln w="2857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48" name="Прямоугольник 547"/>
          <p:cNvSpPr/>
          <p:nvPr/>
        </p:nvSpPr>
        <p:spPr>
          <a:xfrm>
            <a:off x="4572000" y="642918"/>
            <a:ext cx="328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1.     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 = 3х – 2  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  </a:t>
            </a:r>
            <a:endParaRPr lang="ru-RU" sz="2000" dirty="0"/>
          </a:p>
        </p:txBody>
      </p:sp>
      <p:sp>
        <p:nvSpPr>
          <p:cNvPr id="549" name="Прямоугольник 548"/>
          <p:cNvSpPr/>
          <p:nvPr/>
        </p:nvSpPr>
        <p:spPr>
          <a:xfrm>
            <a:off x="4643438" y="3071810"/>
            <a:ext cx="4286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2. </a:t>
            </a:r>
          </a:p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а) А(33;–97) 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 у = 3х – 2;</a:t>
            </a:r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 </a:t>
            </a:r>
          </a:p>
          <a:p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б) В(100;298)     у = 3х – 2.</a:t>
            </a:r>
            <a:endParaRPr kumimoji="0" lang="ru-RU" sz="2000" b="1" i="1" u="none" strike="noStrike" cap="none" normalizeH="0" baseline="0" noProof="1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550" name="Прямоугольник 549"/>
          <p:cNvSpPr/>
          <p:nvPr/>
        </p:nvSpPr>
        <p:spPr>
          <a:xfrm>
            <a:off x="4572000" y="4000504"/>
            <a:ext cx="4357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3. </a:t>
            </a:r>
          </a:p>
          <a:p>
            <a:r>
              <a:rPr kumimoji="0" lang="ru-RU" sz="2000" b="1" i="1" u="none" strike="noStrike" cap="none" normalizeH="0" baseline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Точки (0;4)</a:t>
            </a:r>
            <a:r>
              <a:rPr kumimoji="0" lang="ru-RU" sz="2000" b="1" i="1" u="none" strike="noStrike" cap="none" normalizeH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 и (–2;0)   у = </a:t>
            </a:r>
            <a:r>
              <a:rPr kumimoji="0" lang="en-US" sz="2000" b="1" i="1" u="none" strike="noStrike" cap="none" normalizeH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kx + b</a:t>
            </a:r>
            <a:r>
              <a:rPr kumimoji="0" lang="ru-RU" sz="2000" b="1" i="1" u="none" strike="noStrike" cap="none" normalizeH="0" noProof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man Old Style" pitchFamily="18" charset="0"/>
              </a:rPr>
              <a:t>,</a:t>
            </a:r>
          </a:p>
          <a:p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</a:t>
            </a:r>
            <a:r>
              <a:rPr lang="en-US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b = </a:t>
            </a:r>
            <a:r>
              <a:rPr lang="ru-RU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r>
              <a:rPr lang="en-US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; </a:t>
            </a:r>
            <a:r>
              <a:rPr lang="ru-RU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– 2</a:t>
            </a:r>
            <a:r>
              <a:rPr lang="en-US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k + 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4</a:t>
            </a:r>
            <a:r>
              <a:rPr lang="en-US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= 0;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noProof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</a:t>
            </a:r>
            <a:r>
              <a:rPr lang="en-US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k = </a:t>
            </a:r>
            <a:r>
              <a:rPr lang="ru-RU" sz="2000" b="1" i="1" noProof="1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2000" b="1" i="1" noProof="1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kumimoji="0" lang="ru-RU" sz="2000" b="1" i="1" u="none" strike="noStrike" cap="none" normalizeH="0" baseline="0" noProof="1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551" name="Прямоугольник 550"/>
          <p:cNvSpPr/>
          <p:nvPr/>
        </p:nvSpPr>
        <p:spPr>
          <a:xfrm>
            <a:off x="4572000" y="5000636"/>
            <a:ext cx="4357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ru-RU" b="1" i="1" u="none" strike="noStrike" cap="none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№ 4. </a:t>
            </a:r>
            <a:r>
              <a:rPr kumimoji="0" lang="ru-RU" b="1" i="1" u="none" strike="noStrike" cap="none" normalizeH="0" baseline="0" noProof="1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у</a:t>
            </a:r>
            <a:r>
              <a:rPr kumimoji="0" lang="ru-RU" b="1" i="1" u="none" strike="noStrike" cap="none" normalizeH="0" noProof="1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 = 4х – 20     у = 5х – 30, значит  4х – 20 = 5х – 30,</a:t>
            </a:r>
          </a:p>
          <a:p>
            <a:pPr algn="just"/>
            <a:r>
              <a:rPr kumimoji="0" lang="ru-RU" b="1" i="1" u="none" strike="noStrike" cap="none" normalizeH="0" noProof="1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               х = 10.</a:t>
            </a:r>
          </a:p>
          <a:p>
            <a:pPr algn="just"/>
            <a:endParaRPr kumimoji="0" lang="ru-RU" b="1" i="1" u="none" strike="noStrike" cap="none" normalizeH="0" noProof="1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algn="just"/>
            <a:r>
              <a:rPr kumimoji="0" lang="ru-RU" b="1" i="1" u="none" strike="noStrike" cap="none" normalizeH="0" noProof="1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 </a:t>
            </a:r>
            <a:r>
              <a:rPr kumimoji="0" lang="ru-RU" b="1" i="1" u="none" strike="noStrike" cap="none" normalizeH="0" noProof="1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у = 40 – 20;    у = 20.  </a:t>
            </a:r>
          </a:p>
          <a:p>
            <a:pPr algn="just"/>
            <a:r>
              <a:rPr lang="ru-RU" b="1" i="1" noProof="1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i="1" noProof="1" smtClean="0">
                <a:solidFill>
                  <a:srgbClr val="002060"/>
                </a:solidFill>
                <a:latin typeface="Bookman Old Style" pitchFamily="18" charset="0"/>
              </a:rPr>
              <a:t>                           </a:t>
            </a:r>
            <a:r>
              <a:rPr kumimoji="0" lang="ru-RU" b="1" i="1" u="sng" strike="noStrike" cap="none" normalizeH="0" noProof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</a:rPr>
              <a:t>Ответ: (10;20)</a:t>
            </a:r>
            <a:endParaRPr kumimoji="0" lang="ru-RU" b="1" i="1" u="sng" strike="noStrike" cap="none" normalizeH="0" baseline="0" noProof="1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cxnSp>
        <p:nvCxnSpPr>
          <p:cNvPr id="553" name="Прямая соединительная линия 552"/>
          <p:cNvCxnSpPr/>
          <p:nvPr/>
        </p:nvCxnSpPr>
        <p:spPr bwMode="auto">
          <a:xfrm rot="5400000">
            <a:off x="1678761" y="3750471"/>
            <a:ext cx="5786478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554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372" r="29412"/>
          <a:stretch>
            <a:fillRect/>
          </a:stretch>
        </p:blipFill>
        <p:spPr bwMode="auto">
          <a:xfrm>
            <a:off x="6429388" y="3714752"/>
            <a:ext cx="357190" cy="428628"/>
          </a:xfrm>
          <a:prstGeom prst="rect">
            <a:avLst/>
          </a:prstGeom>
          <a:noFill/>
        </p:spPr>
      </p:pic>
      <p:cxnSp>
        <p:nvCxnSpPr>
          <p:cNvPr id="556" name="Прямая соединительная линия 555"/>
          <p:cNvCxnSpPr/>
          <p:nvPr/>
        </p:nvCxnSpPr>
        <p:spPr bwMode="auto">
          <a:xfrm rot="16200000" flipH="1" flipV="1">
            <a:off x="6304372" y="3482579"/>
            <a:ext cx="357190" cy="1071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557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372" r="29412"/>
          <a:stretch>
            <a:fillRect/>
          </a:stretch>
        </p:blipFill>
        <p:spPr bwMode="auto">
          <a:xfrm>
            <a:off x="6357950" y="3357562"/>
            <a:ext cx="357190" cy="428628"/>
          </a:xfrm>
          <a:prstGeom prst="rect">
            <a:avLst/>
          </a:prstGeom>
          <a:noFill/>
        </p:spPr>
      </p:pic>
      <p:pic>
        <p:nvPicPr>
          <p:cNvPr id="558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372" r="29412"/>
          <a:stretch>
            <a:fillRect/>
          </a:stretch>
        </p:blipFill>
        <p:spPr bwMode="auto">
          <a:xfrm>
            <a:off x="7215206" y="4357694"/>
            <a:ext cx="357190" cy="428628"/>
          </a:xfrm>
          <a:prstGeom prst="rect">
            <a:avLst/>
          </a:prstGeom>
          <a:noFill/>
        </p:spPr>
      </p:pic>
      <p:grpSp>
        <p:nvGrpSpPr>
          <p:cNvPr id="560" name="Группа 559"/>
          <p:cNvGrpSpPr/>
          <p:nvPr/>
        </p:nvGrpSpPr>
        <p:grpSpPr>
          <a:xfrm>
            <a:off x="6500826" y="928670"/>
            <a:ext cx="2371742" cy="2362302"/>
            <a:chOff x="3786182" y="2066830"/>
            <a:chExt cx="2371742" cy="2362302"/>
          </a:xfrm>
        </p:grpSpPr>
        <p:grpSp>
          <p:nvGrpSpPr>
            <p:cNvPr id="561" name="Группа 78"/>
            <p:cNvGrpSpPr/>
            <p:nvPr/>
          </p:nvGrpSpPr>
          <p:grpSpPr>
            <a:xfrm>
              <a:off x="3786182" y="2100903"/>
              <a:ext cx="2286016" cy="2328229"/>
              <a:chOff x="1857356" y="1285860"/>
              <a:chExt cx="1714512" cy="1500198"/>
            </a:xfrm>
          </p:grpSpPr>
          <p:grpSp>
            <p:nvGrpSpPr>
              <p:cNvPr id="571" name="Группа 79"/>
              <p:cNvGrpSpPr/>
              <p:nvPr/>
            </p:nvGrpSpPr>
            <p:grpSpPr>
              <a:xfrm>
                <a:off x="1857356" y="1285860"/>
                <a:ext cx="857256" cy="1500198"/>
                <a:chOff x="1857356" y="1285860"/>
                <a:chExt cx="857256" cy="1500198"/>
              </a:xfrm>
            </p:grpSpPr>
            <p:grpSp>
              <p:nvGrpSpPr>
                <p:cNvPr id="608" name="Группа 116"/>
                <p:cNvGrpSpPr/>
                <p:nvPr/>
              </p:nvGrpSpPr>
              <p:grpSpPr>
                <a:xfrm>
                  <a:off x="1857356" y="128586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39" name="Прямоугольник 638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40" name="Прямоугольник 639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41" name="Прямоугольник 640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42" name="Прямоугольник 641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09" name="Группа 117"/>
                <p:cNvGrpSpPr/>
                <p:nvPr/>
              </p:nvGrpSpPr>
              <p:grpSpPr>
                <a:xfrm>
                  <a:off x="1857356" y="1714488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35" name="Прямоугольник 634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36" name="Прямоугольник 635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37" name="Прямоугольник 636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38" name="Прямоугольник 637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10" name="Группа 118"/>
                <p:cNvGrpSpPr/>
                <p:nvPr/>
              </p:nvGrpSpPr>
              <p:grpSpPr>
                <a:xfrm>
                  <a:off x="1857356" y="150017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31" name="Прямоугольник 630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32" name="Прямоугольник 631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33" name="Прямоугольник 632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34" name="Прямоугольник 633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11" name="Группа 119"/>
                <p:cNvGrpSpPr/>
                <p:nvPr/>
              </p:nvGrpSpPr>
              <p:grpSpPr>
                <a:xfrm>
                  <a:off x="1857356" y="1928802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27" name="Прямоугольник 626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28" name="Прямоугольник 627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29" name="Прямоугольник 628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30" name="Прямоугольник 629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12" name="Группа 120"/>
                <p:cNvGrpSpPr/>
                <p:nvPr/>
              </p:nvGrpSpPr>
              <p:grpSpPr>
                <a:xfrm>
                  <a:off x="1857356" y="2143116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23" name="Прямоугольник 622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24" name="Прямоугольник 623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25" name="Прямоугольник 624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26" name="Прямоугольник 625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13" name="Группа 121"/>
                <p:cNvGrpSpPr/>
                <p:nvPr/>
              </p:nvGrpSpPr>
              <p:grpSpPr>
                <a:xfrm>
                  <a:off x="1857356" y="235743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19" name="Прямоугольник 618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20" name="Прямоугольник 619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21" name="Прямоугольник 620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22" name="Прямоугольник 621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14" name="Группа 122"/>
                <p:cNvGrpSpPr/>
                <p:nvPr/>
              </p:nvGrpSpPr>
              <p:grpSpPr>
                <a:xfrm>
                  <a:off x="1857356" y="257174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15" name="Прямоугольник 614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16" name="Прямоугольник 615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17" name="Прямоугольник 616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18" name="Прямоугольник 617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572" name="Группа 80"/>
              <p:cNvGrpSpPr/>
              <p:nvPr/>
            </p:nvGrpSpPr>
            <p:grpSpPr>
              <a:xfrm>
                <a:off x="2714612" y="1285860"/>
                <a:ext cx="857256" cy="1500198"/>
                <a:chOff x="1857356" y="1285860"/>
                <a:chExt cx="857256" cy="1500198"/>
              </a:xfrm>
            </p:grpSpPr>
            <p:grpSp>
              <p:nvGrpSpPr>
                <p:cNvPr id="573" name="Группа 81"/>
                <p:cNvGrpSpPr/>
                <p:nvPr/>
              </p:nvGrpSpPr>
              <p:grpSpPr>
                <a:xfrm>
                  <a:off x="1857356" y="128586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04" name="Прямоугольник 603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05" name="Прямоугольник 604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06" name="Прямоугольник 605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07" name="Прямоугольник 606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74" name="Группа 82"/>
                <p:cNvGrpSpPr/>
                <p:nvPr/>
              </p:nvGrpSpPr>
              <p:grpSpPr>
                <a:xfrm>
                  <a:off x="1857356" y="1714488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600" name="Прямоугольник 599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01" name="Прямоугольник 600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02" name="Прямоугольник 601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603" name="Прямоугольник 602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75" name="Группа 83"/>
                <p:cNvGrpSpPr/>
                <p:nvPr/>
              </p:nvGrpSpPr>
              <p:grpSpPr>
                <a:xfrm>
                  <a:off x="1857356" y="150017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96" name="Прямоугольник 595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97" name="Прямоугольник 596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98" name="Прямоугольник 597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99" name="Прямоугольник 598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76" name="Группа 84"/>
                <p:cNvGrpSpPr/>
                <p:nvPr/>
              </p:nvGrpSpPr>
              <p:grpSpPr>
                <a:xfrm>
                  <a:off x="1857356" y="1928802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92" name="Прямоугольник 591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93" name="Прямоугольник 592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94" name="Прямоугольник 593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95" name="Прямоугольник 594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77" name="Группа 85"/>
                <p:cNvGrpSpPr/>
                <p:nvPr/>
              </p:nvGrpSpPr>
              <p:grpSpPr>
                <a:xfrm>
                  <a:off x="1857356" y="2143116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88" name="Прямоугольник 587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89" name="Прямоугольник 588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90" name="Прямоугольник 589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91" name="Прямоугольник 590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78" name="Группа 86"/>
                <p:cNvGrpSpPr/>
                <p:nvPr/>
              </p:nvGrpSpPr>
              <p:grpSpPr>
                <a:xfrm>
                  <a:off x="1857356" y="2357430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84" name="Прямоугольник 583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85" name="Прямоугольник 584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86" name="Прямоугольник 585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87" name="Прямоугольник 586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79" name="Группа 87"/>
                <p:cNvGrpSpPr/>
                <p:nvPr/>
              </p:nvGrpSpPr>
              <p:grpSpPr>
                <a:xfrm>
                  <a:off x="1857356" y="2571744"/>
                  <a:ext cx="857256" cy="214314"/>
                  <a:chOff x="1857356" y="1285860"/>
                  <a:chExt cx="857256" cy="214314"/>
                </a:xfrm>
              </p:grpSpPr>
              <p:sp>
                <p:nvSpPr>
                  <p:cNvPr id="580" name="Прямоугольник 579"/>
                  <p:cNvSpPr/>
                  <p:nvPr/>
                </p:nvSpPr>
                <p:spPr>
                  <a:xfrm>
                    <a:off x="1857356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81" name="Прямоугольник 580"/>
                  <p:cNvSpPr/>
                  <p:nvPr/>
                </p:nvSpPr>
                <p:spPr>
                  <a:xfrm>
                    <a:off x="2285984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82" name="Прямоугольник 581"/>
                  <p:cNvSpPr/>
                  <p:nvPr/>
                </p:nvSpPr>
                <p:spPr>
                  <a:xfrm>
                    <a:off x="2071670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  <p:sp>
                <p:nvSpPr>
                  <p:cNvPr id="583" name="Прямоугольник 582"/>
                  <p:cNvSpPr/>
                  <p:nvPr/>
                </p:nvSpPr>
                <p:spPr>
                  <a:xfrm>
                    <a:off x="2500298" y="1285860"/>
                    <a:ext cx="214314" cy="21431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ru-RU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ru-RU"/>
                  </a:p>
                </p:txBody>
              </p:sp>
            </p:grpSp>
          </p:grpSp>
        </p:grpSp>
        <p:cxnSp>
          <p:nvCxnSpPr>
            <p:cNvPr id="562" name="Прямая со стрелкой 561"/>
            <p:cNvCxnSpPr>
              <a:stCxn id="580" idx="1"/>
            </p:cNvCxnSpPr>
            <p:nvPr/>
          </p:nvCxnSpPr>
          <p:spPr bwMode="auto">
            <a:xfrm rot="10800000">
              <a:off x="4929190" y="2143116"/>
              <a:ext cx="1588" cy="211971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25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3" name="Прямая со стрелкой 562"/>
            <p:cNvCxnSpPr>
              <a:stCxn id="623" idx="0"/>
            </p:cNvCxnSpPr>
            <p:nvPr/>
          </p:nvCxnSpPr>
          <p:spPr bwMode="auto">
            <a:xfrm rot="5400000" flipH="1" flipV="1">
              <a:off x="4968749" y="2389309"/>
              <a:ext cx="2320" cy="208170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25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4" name="Прямая соединительная линия 563"/>
            <p:cNvCxnSpPr>
              <a:stCxn id="580" idx="1"/>
            </p:cNvCxnSpPr>
            <p:nvPr/>
          </p:nvCxnSpPr>
          <p:spPr bwMode="auto">
            <a:xfrm rot="10800000" flipH="1">
              <a:off x="4888694" y="2066830"/>
              <a:ext cx="612000" cy="2196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65" name="TextBox 564"/>
            <p:cNvSpPr txBox="1"/>
            <p:nvPr/>
          </p:nvSpPr>
          <p:spPr>
            <a:xfrm>
              <a:off x="4572000" y="2071678"/>
              <a:ext cx="442916" cy="47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>
                  <a:latin typeface="Bookman Old Style" pitchFamily="18" charset="0"/>
                </a:rPr>
                <a:t>у</a:t>
              </a:r>
            </a:p>
          </p:txBody>
        </p:sp>
        <p:sp>
          <p:nvSpPr>
            <p:cNvPr id="566" name="TextBox 565"/>
            <p:cNvSpPr txBox="1"/>
            <p:nvPr/>
          </p:nvSpPr>
          <p:spPr>
            <a:xfrm>
              <a:off x="5715008" y="3143248"/>
              <a:ext cx="442916" cy="47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х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567" name="TextBox 566"/>
            <p:cNvSpPr txBox="1"/>
            <p:nvPr/>
          </p:nvSpPr>
          <p:spPr>
            <a:xfrm>
              <a:off x="4500562" y="3357562"/>
              <a:ext cx="8715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     0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568" name="TextBox 567"/>
            <p:cNvSpPr txBox="1"/>
            <p:nvPr/>
          </p:nvSpPr>
          <p:spPr>
            <a:xfrm>
              <a:off x="5000628" y="3357562"/>
              <a:ext cx="620082" cy="47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solidFill>
                    <a:srgbClr val="002060"/>
                  </a:solidFill>
                  <a:latin typeface="Bookman Old Style" pitchFamily="18" charset="0"/>
                </a:rPr>
                <a:t> 1</a:t>
              </a:r>
              <a:endParaRPr lang="ru-RU" sz="1600" b="1" i="1" dirty="0">
                <a:solidFill>
                  <a:srgbClr val="002060"/>
                </a:solidFill>
                <a:latin typeface="Bookman Old Style" pitchFamily="18" charset="0"/>
              </a:endParaRPr>
            </a:p>
          </p:txBody>
        </p:sp>
        <p:sp>
          <p:nvSpPr>
            <p:cNvPr id="569" name="TextBox 568"/>
            <p:cNvSpPr txBox="1"/>
            <p:nvPr/>
          </p:nvSpPr>
          <p:spPr>
            <a:xfrm>
              <a:off x="4714876" y="2071678"/>
              <a:ext cx="708665" cy="47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  4</a:t>
              </a:r>
              <a:endParaRPr lang="ru-RU" sz="1600" b="1" i="1" dirty="0">
                <a:latin typeface="Bookman Old Style" pitchFamily="18" charset="0"/>
              </a:endParaRPr>
            </a:p>
          </p:txBody>
        </p:sp>
        <p:sp>
          <p:nvSpPr>
            <p:cNvPr id="570" name="TextBox 569"/>
            <p:cNvSpPr txBox="1"/>
            <p:nvPr/>
          </p:nvSpPr>
          <p:spPr>
            <a:xfrm>
              <a:off x="4357686" y="3929066"/>
              <a:ext cx="106299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600" b="1" i="1" dirty="0" smtClean="0">
                  <a:latin typeface="Bookman Old Style" pitchFamily="18" charset="0"/>
                </a:rPr>
                <a:t>   -</a:t>
              </a:r>
              <a:r>
                <a:rPr lang="ru-RU" sz="1600" b="1" i="1" dirty="0" smtClean="0">
                  <a:solidFill>
                    <a:srgbClr val="002060"/>
                  </a:solidFill>
                  <a:latin typeface="Bookman Old Style" pitchFamily="18" charset="0"/>
                </a:rPr>
                <a:t> 2</a:t>
              </a:r>
              <a:endParaRPr lang="ru-RU" sz="1600" b="1" i="1" dirty="0">
                <a:solidFill>
                  <a:srgbClr val="00206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734121"/>
            <a:ext cx="857256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оценивания: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   выполнены   задания  1  и 2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 выполнены  задания  1, 2 и 3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 выполнены задания 1,2,3 и 4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3. Функция у = кх + в</Template>
  <TotalTime>341</TotalTime>
  <Words>1100</Words>
  <Application>Microsoft Office PowerPoint</Application>
  <PresentationFormat>Экран (4:3)</PresentationFormat>
  <Paragraphs>224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Эскиз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Admin</cp:lastModifiedBy>
  <cp:revision>39</cp:revision>
  <dcterms:created xsi:type="dcterms:W3CDTF">2010-05-10T15:11:11Z</dcterms:created>
  <dcterms:modified xsi:type="dcterms:W3CDTF">2010-11-07T07:48:47Z</dcterms:modified>
</cp:coreProperties>
</file>