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38"/>
  </p:notesMasterIdLst>
  <p:sldIdLst>
    <p:sldId id="256" r:id="rId2"/>
    <p:sldId id="293" r:id="rId3"/>
    <p:sldId id="291" r:id="rId4"/>
    <p:sldId id="257" r:id="rId5"/>
    <p:sldId id="29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8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0" r:id="rId35"/>
    <p:sldId id="286" r:id="rId36"/>
    <p:sldId id="294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4500"/>
    <a:srgbClr val="0000CC"/>
    <a:srgbClr val="0000FF"/>
    <a:srgbClr val="000099"/>
    <a:srgbClr val="FF00FF"/>
    <a:srgbClr val="00CCFF"/>
    <a:srgbClr val="6600FF"/>
    <a:srgbClr val="006600"/>
    <a:srgbClr val="6600CC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B3CE5-41F2-45B8-8E4B-CDE097B2688A}" type="datetimeFigureOut">
              <a:rPr lang="ru-RU" smtClean="0"/>
              <a:pPr/>
              <a:t>09.11.2010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3CD5A-9675-4484-8F3F-0629975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3CD5A-9675-4484-8F3F-06299750E8B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3CD5A-9675-4484-8F3F-06299750E8B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3CD5A-9675-4484-8F3F-06299750E8B3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925CA-4239-4E6C-83B4-B0E73A01BC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FE347-9E2C-49E1-85D2-EB5405FD6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E1009B-265F-4860-86BB-1856B7109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36D1AE7-8CF8-48BC-B13B-4B80A9228A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36897-1A71-4188-AC86-149F34D90A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AE731-B789-49B8-B460-C7D17FEDA0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84480-0F99-4141-B1B0-41889FA6FE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771B5-FEFE-40D0-AFFB-F0B935D9FB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70BAA-72C2-42D6-B71B-79BF41A85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0FC88-3876-4B59-9CE0-AE6951C0B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611A89-D745-4D2A-925B-BE6AE4F31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14C036-D51E-4F7F-9F94-860CC354CA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6DBF15-32CE-4287-9985-C28BD25042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84497.html" TargetMode="Externa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s7.rimg.info/1c172b5ebbd8dbc18537164383c7adbc.gif" TargetMode="External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82670.html" TargetMode="External"/><Relationship Id="rId2" Type="http://schemas.openxmlformats.org/officeDocument/2006/relationships/slide" Target="slide30.xml"/><Relationship Id="rId1" Type="http://schemas.openxmlformats.org/officeDocument/2006/relationships/slideLayout" Target="../slideLayouts/slideLayout12.xml"/><Relationship Id="rId5" Type="http://schemas.openxmlformats.org/officeDocument/2006/relationships/image" Target="http://s7.rimg.info/26b279c4abd0c1857c2a89ce6dd4adcb.gif" TargetMode="External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1096.html" TargetMode="External"/><Relationship Id="rId2" Type="http://schemas.openxmlformats.org/officeDocument/2006/relationships/slide" Target="slide31.xml"/><Relationship Id="rId1" Type="http://schemas.openxmlformats.org/officeDocument/2006/relationships/slideLayout" Target="../slideLayouts/slideLayout12.xml"/><Relationship Id="rId5" Type="http://schemas.openxmlformats.org/officeDocument/2006/relationships/image" Target="http://s10.rimg.info/e4790f6ac2cef166f7b09baa8b8b861e.gif" TargetMode="External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82675.html" TargetMode="External"/><Relationship Id="rId2" Type="http://schemas.openxmlformats.org/officeDocument/2006/relationships/slide" Target="slide33.xml"/><Relationship Id="rId1" Type="http://schemas.openxmlformats.org/officeDocument/2006/relationships/slideLayout" Target="../slideLayouts/slideLayout12.xml"/><Relationship Id="rId5" Type="http://schemas.openxmlformats.org/officeDocument/2006/relationships/image" Target="http://s7.rimg.info/3a77458eb14169f718d18328d06127d3.gif" TargetMode="External"/><Relationship Id="rId4" Type="http://schemas.openxmlformats.org/officeDocument/2006/relationships/image" Target="../media/image17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82672.html" TargetMode="Externa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s7.rimg.info/e6f5f8a077faff27ce30ddfd10a9ade9.gif" TargetMode="Externa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82659.html" TargetMode="External"/><Relationship Id="rId2" Type="http://schemas.openxmlformats.org/officeDocument/2006/relationships/slide" Target="slide2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99435.html" TargetMode="Externa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s10.rimg.info/96fdfffc8a7af6013401d6b511c8c8b4.gif" TargetMode="Externa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5365832" y="5488560"/>
            <a:ext cx="31486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ru-RU" sz="2400" b="1" i="1" dirty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Автор: </a:t>
            </a:r>
            <a:r>
              <a:rPr lang="ru-RU" sz="2400" b="1" i="1" dirty="0" smtClean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Павловская Н.М.</a:t>
            </a:r>
          </a:p>
          <a:p>
            <a:pPr algn="r"/>
            <a:r>
              <a:rPr lang="ru-RU" sz="2400" b="1" i="1" dirty="0" smtClean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учитель математики</a:t>
            </a: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r"/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Monotype Corsiva" pitchFamily="66" charset="0"/>
              </a:rPr>
              <a:t>школы № 92 г. Кемерово</a:t>
            </a:r>
            <a:endParaRPr lang="ru-RU" sz="2400" b="1" dirty="0">
              <a:solidFill>
                <a:schemeClr val="bg1">
                  <a:lumMod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785794"/>
            <a:ext cx="6429420" cy="4214842"/>
          </a:xfrm>
          <a:prstGeom prst="rect">
            <a:avLst/>
          </a:prstGeom>
          <a:noFill/>
        </p:spPr>
        <p:txBody>
          <a:bodyPr wrap="none" lIns="91440" tIns="45720" rIns="91440" bIns="45720" anchor="ctr" anchorCtr="0">
            <a:prstTxWarp prst="textPlain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9600" b="1" i="1" spc="150" dirty="0" smtClean="0">
                <a:ln w="38100">
                  <a:solidFill>
                    <a:srgbClr val="6845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Своя</a:t>
            </a:r>
          </a:p>
          <a:p>
            <a:pPr algn="ctr"/>
            <a:r>
              <a:rPr lang="ru-RU" sz="9600" b="1" i="1" spc="150" dirty="0" smtClean="0">
                <a:ln w="38100">
                  <a:solidFill>
                    <a:srgbClr val="6845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ookman Old Style" pitchFamily="18" charset="0"/>
              </a:rPr>
              <a:t>игра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86710" y="21429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  <a:latin typeface="Bookman Old Style" pitchFamily="18" charset="0"/>
              </a:rPr>
              <a:t>урок 5</a:t>
            </a:r>
            <a:endParaRPr lang="ru-RU" b="1" i="1" dirty="0">
              <a:solidFill>
                <a:schemeClr val="bg1">
                  <a:lumMod val="1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3" presetClass="emph" presetSubtype="0" fill="remove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/>
      <p:bldP spid="7" grpId="0"/>
      <p:bldP spid="7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11" name="Picture 7" descr="Рисунок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221163"/>
            <a:ext cx="1916112" cy="23495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00100" y="285728"/>
            <a:ext cx="1779070" cy="11430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Б.300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928662" y="1214422"/>
            <a:ext cx="8001056" cy="3214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В каком случае графики 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   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функций     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 y</a:t>
            </a:r>
            <a:r>
              <a:rPr lang="en-US" sz="20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1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=k</a:t>
            </a:r>
            <a:r>
              <a:rPr lang="en-US" sz="20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1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x+b</a:t>
            </a:r>
            <a:r>
              <a:rPr lang="en-US" sz="20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1 </a:t>
            </a:r>
            <a:r>
              <a:rPr lang="ru-RU" sz="20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   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и  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y</a:t>
            </a:r>
            <a:r>
              <a:rPr lang="ru-RU" sz="20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2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=k</a:t>
            </a:r>
            <a:r>
              <a:rPr lang="ru-RU" sz="20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2</a:t>
            </a:r>
            <a:r>
              <a:rPr lang="en-US" sz="4800" b="1" i="1" dirty="0" err="1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x+b</a:t>
            </a:r>
            <a:r>
              <a:rPr lang="ru-RU" sz="20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2 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 параллельны?</a:t>
            </a:r>
            <a:r>
              <a:rPr lang="en-US" sz="20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Управляющая кнопка: настраиваемая 12">
            <a:hlinkClick r:id="rId3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9" name="Picture 7" descr="Рисунок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149725"/>
            <a:ext cx="1855788" cy="2276475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00100" y="142852"/>
            <a:ext cx="1779070" cy="11430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Б.400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idx="1"/>
          </p:nvPr>
        </p:nvSpPr>
        <p:spPr>
          <a:xfrm>
            <a:off x="1000100" y="1214422"/>
            <a:ext cx="7715304" cy="321471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Графиком прямой пропорциональности является прямая, проходящая через точку А (3;– 6). Задайте формулой эту функцию.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7" name="Picture 7" descr="05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643314"/>
            <a:ext cx="2135187" cy="2989263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00100" y="214290"/>
            <a:ext cx="1779070" cy="11430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В.100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idx="1"/>
          </p:nvPr>
        </p:nvSpPr>
        <p:spPr>
          <a:xfrm>
            <a:off x="1000100" y="1214422"/>
            <a:ext cx="7715304" cy="3214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Какова область определения линейной функции?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00100" y="214290"/>
            <a:ext cx="1707632" cy="11430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В.200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000100" y="1357298"/>
            <a:ext cx="7715304" cy="3214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Какой угол с осью х образует   прямая    у = 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kx + b 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 при 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k&lt;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0? 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Управляющая кнопка: настраиваемая 12">
            <a:hlinkClick r:id="rId2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6" name="Picture 10" descr="http://s7.rimg.info/1c172b5ebbd8dbc18537164383c7adbc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00892" y="3643314"/>
            <a:ext cx="1643074" cy="296105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00100" y="285728"/>
            <a:ext cx="1857388" cy="11430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В.300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3" name="Содержимое 9"/>
          <p:cNvSpPr>
            <a:spLocks noGrp="1"/>
          </p:cNvSpPr>
          <p:nvPr>
            <p:ph idx="1"/>
          </p:nvPr>
        </p:nvSpPr>
        <p:spPr>
          <a:xfrm>
            <a:off x="1000100" y="1142984"/>
            <a:ext cx="7715304" cy="3214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Расшифруйте слова и назовите лишнее.</a:t>
            </a:r>
          </a:p>
          <a:p>
            <a:pPr marL="0" indent="0" algn="ctr">
              <a:buNone/>
            </a:pPr>
            <a:r>
              <a:rPr lang="ru-RU" sz="48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раяпмя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, </a:t>
            </a:r>
            <a:r>
              <a:rPr lang="ru-RU" sz="48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цуфняик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медиатр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, </a:t>
            </a:r>
            <a:r>
              <a:rPr lang="ru-RU" sz="48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гунтмеар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.</a:t>
            </a:r>
            <a:endParaRPr lang="ru-RU" sz="4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Управляющая кнопка: настраиваемая 15">
            <a:hlinkClick r:id="rId2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6" name="Picture 28" descr="http://s7.rimg.info/26b279c4abd0c1857c2a89ce6dd4adcb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643702" y="4357694"/>
            <a:ext cx="2228850" cy="219868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0100" y="357166"/>
            <a:ext cx="1952612" cy="11430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В.400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3" name="Содержимое 9"/>
          <p:cNvSpPr>
            <a:spLocks noGrp="1"/>
          </p:cNvSpPr>
          <p:nvPr>
            <p:ph idx="1"/>
          </p:nvPr>
        </p:nvSpPr>
        <p:spPr>
          <a:xfrm>
            <a:off x="1000100" y="1357298"/>
            <a:ext cx="7715304" cy="321471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График функции  вида у = 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k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х – 0,5 параллелен графику     функции     у = – 0,5х. Найдите 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k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. 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Управляющая кнопка: настраиваемая 15">
            <a:hlinkClick r:id="rId2" action="ppaction://hlinksldjump" highlightClick="1"/>
          </p:cNvPr>
          <p:cNvSpPr/>
          <p:nvPr/>
        </p:nvSpPr>
        <p:spPr>
          <a:xfrm>
            <a:off x="3143240" y="5214950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5" name="Picture 27" descr="http://s10.rimg.info/e4790f6ac2cef166f7b09baa8b8b861e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00892" y="4111876"/>
            <a:ext cx="1571636" cy="27461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808" name="Picture 16" descr="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636"/>
            <a:ext cx="3527425" cy="1533525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00100" y="142852"/>
            <a:ext cx="1850508" cy="11430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Г.100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idx="1"/>
          </p:nvPr>
        </p:nvSpPr>
        <p:spPr>
          <a:xfrm>
            <a:off x="1000100" y="1357298"/>
            <a:ext cx="7715304" cy="321471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В каких координатных четвертях расположен график      функции      у = 1, 5х. 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>
            <a:spLocks noGrp="1" noChangeArrowheads="1"/>
          </p:cNvSpPr>
          <p:nvPr>
            <p:ph type="title"/>
          </p:nvPr>
        </p:nvSpPr>
        <p:spPr>
          <a:xfrm>
            <a:off x="857224" y="357166"/>
            <a:ext cx="2000264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Г.200</a:t>
            </a:r>
            <a:r>
              <a:rPr lang="ru-RU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одержимое 9"/>
          <p:cNvSpPr>
            <a:spLocks noGrp="1"/>
          </p:cNvSpPr>
          <p:nvPr>
            <p:ph idx="1"/>
          </p:nvPr>
        </p:nvSpPr>
        <p:spPr>
          <a:xfrm>
            <a:off x="1000100" y="1285860"/>
            <a:ext cx="7715304" cy="371477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Определите без построения, какие из графиков данных функций пересекаются:</a:t>
            </a: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ru-RU" sz="4200" b="1" i="1" dirty="0" smtClean="0">
                <a:solidFill>
                  <a:srgbClr val="C00000"/>
                </a:solidFill>
                <a:latin typeface="Bookman Old Style" pitchFamily="18" charset="0"/>
              </a:rPr>
              <a:t>у = 5х; у = 5 – 5х; у = – 5 + 5х  </a:t>
            </a:r>
            <a:endParaRPr lang="ru-RU" sz="4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Управляющая кнопка: настраиваемая 15">
            <a:hlinkClick r:id="rId2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5" name="Picture 25" descr="http://s7.rimg.info/3a77458eb14169f718d18328d06127d3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643702" y="4143380"/>
            <a:ext cx="2028825" cy="24288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"/>
          <p:cNvSpPr>
            <a:spLocks noGrp="1" noChangeArrowheads="1"/>
          </p:cNvSpPr>
          <p:nvPr>
            <p:ph type="title"/>
          </p:nvPr>
        </p:nvSpPr>
        <p:spPr>
          <a:xfrm>
            <a:off x="857224" y="357166"/>
            <a:ext cx="2000264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Г.300</a:t>
            </a:r>
            <a:r>
              <a:rPr lang="ru-RU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714876" y="285728"/>
            <a:ext cx="3929090" cy="6429420"/>
            <a:chOff x="4929190" y="214290"/>
            <a:chExt cx="3929090" cy="6429420"/>
          </a:xfrm>
          <a:noFill/>
        </p:grpSpPr>
        <p:grpSp>
          <p:nvGrpSpPr>
            <p:cNvPr id="21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107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52" name="Прямоугольник 25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3" name="Прямоугольник 25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4" name="Прямоугольник 25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5" name="Прямоугольник 25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6" name="Прямоугольник 25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7" name="Прямоугольник 25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9" name="Прямоугольник 25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0" name="Прямоугольник 25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1" name="Прямоугольник 26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62" name="Прямоугольник 26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8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5" name="Прямоугольник 24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6" name="Прямоугольник 24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7" name="Прямоугольник 24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8" name="Прямоугольник 24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9" name="Прямоугольник 24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0" name="Прямоугольник 24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1" name="Прямоугольник 25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9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0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19" name="Прямоугольник 21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21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22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22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4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5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6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1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08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2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3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Прямоугольник 21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21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21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2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97" name="Прямоугольник 19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1" name="Прямоугольник 20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2" name="Прямоугольник 20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20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20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20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3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0" name="Прямоугольник 18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1" name="Прямоугольник 19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2" name="Прямоугольник 19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19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19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19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4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5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7" name="Прямоугольник 16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6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7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8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31" name="Прямоугольник 130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9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22" name="Прямая со стрелкой 21"/>
            <p:cNvCxnSpPr>
              <a:stCxn id="90" idx="1"/>
              <a:endCxn id="58" idx="3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Прямая со стрелкой 22"/>
            <p:cNvCxnSpPr>
              <a:stCxn id="175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43702" y="3429000"/>
              <a:ext cx="320922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2945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8664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43834" y="3429001"/>
              <a:ext cx="35719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72198" y="3429001"/>
              <a:ext cx="499064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8644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2925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29388" y="257174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29388" y="292893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29388" y="221455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29388" y="185736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429388" y="150017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57950" y="364331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357950" y="400050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357950" y="435769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57950" y="471488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42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96" name="Прямоугольник 95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7" name="Прямоугольник 96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8" name="Прямоугольник 97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00" name="Прямоугольник 99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01" name="Прямоугольник 100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02" name="Прямоугольник 101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03" name="Прямоугольник 102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04" name="Прямоугольник 103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05" name="Прямоугольник 104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06" name="Прямоугольник 105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43" name="Прямоугольник 42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1" name="Прямоугольник 70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76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85" name="Прямоугольник 84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9" name="Прямоугольник 88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0" name="Прямоугольник 89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1" name="Прямоугольник 90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3" name="Прямоугольник 92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4" name="Прямоугольник 93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5" name="Прямоугольник 94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6429388" y="114298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429388" y="785795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6357950" y="5429264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5072066" y="3429001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357950" y="507207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429388" y="428604"/>
              <a:ext cx="285752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57950" y="578645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357950" y="614364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cxnSp>
        <p:nvCxnSpPr>
          <p:cNvPr id="264" name="Прямая со стрелкой 263"/>
          <p:cNvCxnSpPr>
            <a:stCxn id="90" idx="1"/>
            <a:endCxn id="59" idx="1"/>
          </p:cNvCxnSpPr>
          <p:nvPr/>
        </p:nvCxnSpPr>
        <p:spPr>
          <a:xfrm rot="10800000">
            <a:off x="6500826" y="464323"/>
            <a:ext cx="1588" cy="6072230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Прямая соединительная линия 267"/>
          <p:cNvCxnSpPr/>
          <p:nvPr/>
        </p:nvCxnSpPr>
        <p:spPr>
          <a:xfrm rot="16200000" flipV="1">
            <a:off x="3643306" y="2071678"/>
            <a:ext cx="5715040" cy="28575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Овал 276"/>
          <p:cNvSpPr/>
          <p:nvPr/>
        </p:nvSpPr>
        <p:spPr>
          <a:xfrm>
            <a:off x="5715008" y="2000240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Овал 277"/>
          <p:cNvSpPr/>
          <p:nvPr/>
        </p:nvSpPr>
        <p:spPr>
          <a:xfrm>
            <a:off x="7143768" y="4857760"/>
            <a:ext cx="133352" cy="133352"/>
          </a:xfrm>
          <a:prstGeom prst="ellipse">
            <a:avLst/>
          </a:prstGeom>
          <a:solidFill>
            <a:srgbClr val="C00000"/>
          </a:solidFill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Содержимое 9"/>
          <p:cNvSpPr>
            <a:spLocks noGrp="1"/>
          </p:cNvSpPr>
          <p:nvPr>
            <p:ph idx="1"/>
          </p:nvPr>
        </p:nvSpPr>
        <p:spPr>
          <a:xfrm>
            <a:off x="857224" y="1357298"/>
            <a:ext cx="3714776" cy="321471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Каким уравнением задается данная функция? 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82" name="Управляющая кнопка: настраиваемая 281">
            <a:hlinkClick r:id="rId2" action="ppaction://hlinksldjump" highlightClick="1"/>
          </p:cNvPr>
          <p:cNvSpPr/>
          <p:nvPr/>
        </p:nvSpPr>
        <p:spPr>
          <a:xfrm>
            <a:off x="1428728" y="5429264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 animBg="1"/>
      <p:bldP spid="2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4714876" y="285728"/>
            <a:ext cx="3929090" cy="6429420"/>
            <a:chOff x="4929190" y="214290"/>
            <a:chExt cx="3929090" cy="6429420"/>
          </a:xfrm>
          <a:noFill/>
        </p:grpSpPr>
        <p:grpSp>
          <p:nvGrpSpPr>
            <p:cNvPr id="14" name="Группа 202"/>
            <p:cNvGrpSpPr/>
            <p:nvPr/>
          </p:nvGrpSpPr>
          <p:grpSpPr>
            <a:xfrm>
              <a:off x="4929190" y="928670"/>
              <a:ext cx="3929090" cy="4643470"/>
              <a:chOff x="4857752" y="571480"/>
              <a:chExt cx="3929090" cy="4643470"/>
            </a:xfrm>
            <a:grpFill/>
          </p:grpSpPr>
          <p:grpSp>
            <p:nvGrpSpPr>
              <p:cNvPr id="100" name="Группа 55"/>
              <p:cNvGrpSpPr/>
              <p:nvPr/>
            </p:nvGrpSpPr>
            <p:grpSpPr>
              <a:xfrm>
                <a:off x="4857752" y="5714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45" name="Прямоугольник 24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6" name="Прямоугольник 24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7" name="Прямоугольник 24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8" name="Прямоугольник 24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9" name="Прямоугольник 24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0" name="Прямоугольник 24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1" name="Прямоугольник 25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2" name="Прямоугольник 25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3" name="Прямоугольник 25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4" name="Прямоугольник 25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5" name="Прямоугольник 25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1" name="Группа 57"/>
              <p:cNvGrpSpPr/>
              <p:nvPr/>
            </p:nvGrpSpPr>
            <p:grpSpPr>
              <a:xfrm>
                <a:off x="4857752" y="9286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34" name="Прямоугольник 23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6" name="Прямоугольник 23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7" name="Прямоугольник 23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8" name="Прямоугольник 23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0" name="Прямоугольник 23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1" name="Прямоугольник 24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2" name="Прямоугольник 24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44" name="Прямоугольник 24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2" name="Группа 69"/>
              <p:cNvGrpSpPr/>
              <p:nvPr/>
            </p:nvGrpSpPr>
            <p:grpSpPr>
              <a:xfrm>
                <a:off x="4857752" y="12858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23" name="Прямоугольник 22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4" name="Прямоугольник 22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5" name="Прямоугольник 22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6" name="Прямоугольник 22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8" name="Прямоугольник 22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9" name="Прямоугольник 22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0" name="Прямоугольник 22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1" name="Прямоугольник 23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2" name="Прямоугольник 23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33" name="Прямоугольник 23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3" name="Группа 82"/>
              <p:cNvGrpSpPr/>
              <p:nvPr/>
            </p:nvGrpSpPr>
            <p:grpSpPr>
              <a:xfrm>
                <a:off x="4857752" y="164305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12" name="Прямоугольник 211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3" name="Прямоугольник 212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Прямоугольник 213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5" name="Прямоугольник 214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6" name="Прямоугольник 215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Прямоугольник 8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8" name="Прямоугольник 8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9" name="Прямоугольник 9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Прямоугольник 9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1" name="Прямоугольник 9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2" name="Прямоугольник 9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4" name="Группа 94"/>
              <p:cNvGrpSpPr/>
              <p:nvPr/>
            </p:nvGrpSpPr>
            <p:grpSpPr>
              <a:xfrm>
                <a:off x="4857752" y="200024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201" name="Прямоугольник 9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2" name="Прямоугольник 9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3" name="Прямоугольник 9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4" name="Прямоугольник 9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5" name="Прямоугольник 9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6" name="Прямоугольник 10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7" name="Прямоугольник 206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Прямоугольник 207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9" name="Прямоугольник 208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0" name="Прямоугольник 209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Прямоугольник 210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5" name="Группа 106"/>
              <p:cNvGrpSpPr/>
              <p:nvPr/>
            </p:nvGrpSpPr>
            <p:grpSpPr>
              <a:xfrm>
                <a:off x="4857752" y="235743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90" name="Прямоугольник 189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1" name="Прямоугольник 190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2" name="Прямоугольник 191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3" name="Прямоугольник 192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4" name="Прямоугольник 193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5" name="Прямоугольник 194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7" name="Прямоугольник 196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8" name="Прямоугольник 197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9" name="Прямоугольник 198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0" name="Прямоугольник 199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6" name="Группа 118"/>
              <p:cNvGrpSpPr/>
              <p:nvPr/>
            </p:nvGrpSpPr>
            <p:grpSpPr>
              <a:xfrm>
                <a:off x="4857752" y="271462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79" name="Прямоугольник 178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0" name="Прямоугольник 179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1" name="Прямоугольник 180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2" name="Прямоугольник 181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3" name="Прямоугольник 182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4" name="Прямоугольник 183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5" name="Прямоугольник 184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6" name="Прямоугольник 185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7" name="Прямоугольник 186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8" name="Прямоугольник 187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9" name="Прямоугольник 188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7" name="Группа 130"/>
              <p:cNvGrpSpPr/>
              <p:nvPr/>
            </p:nvGrpSpPr>
            <p:grpSpPr>
              <a:xfrm>
                <a:off x="4857752" y="307181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68" name="Прямоугольник 167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Прямоугольник 168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0" name="Прямоугольник 169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1" name="Прямоугольник 170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Прямоугольник 171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3" name="Прямоугольник 172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4" name="Прямоугольник 173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5" name="Прямоугольник 174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6" name="Прямоугольник 175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7" name="Прямоугольник 176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8" name="Прямоугольник 177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8" name="Группа 142"/>
              <p:cNvGrpSpPr/>
              <p:nvPr/>
            </p:nvGrpSpPr>
            <p:grpSpPr>
              <a:xfrm>
                <a:off x="4857752" y="342900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57" name="Прямоугольник 156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8" name="Прямоугольник 157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9" name="Прямоугольник 158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Прямоугольник 159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1" name="Прямоугольник 160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2" name="Прямоугольник 161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Прямоугольник 162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4" name="Прямоугольник 163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5" name="Прямоугольник 164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7" name="Прямоугольник 166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09" name="Группа 154"/>
              <p:cNvGrpSpPr/>
              <p:nvPr/>
            </p:nvGrpSpPr>
            <p:grpSpPr>
              <a:xfrm>
                <a:off x="4857752" y="378619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46" name="Прямоугольник 145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7" name="Прямоугольник 146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8" name="Прямоугольник 147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9" name="Прямоугольник 148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0" name="Прямоугольник 149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1" name="Прямоугольник 150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2" name="Прямоугольник 151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3" name="Прямоугольник 152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4" name="Прямоугольник 153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5" name="Прямоугольник 154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6" name="Прямоугольник 155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0" name="Группа 166"/>
              <p:cNvGrpSpPr/>
              <p:nvPr/>
            </p:nvGrpSpPr>
            <p:grpSpPr>
              <a:xfrm>
                <a:off x="4857752" y="414338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35" name="Прямоугольник 134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6" name="Прямоугольник 135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7" name="Прямоугольник 136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8" name="Прямоугольник 137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9" name="Прямоугольник 138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0" name="Прямоугольник 139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1" name="Прямоугольник 140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2" name="Прямоугольник 141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3" name="Прямоугольник 142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4" name="Прямоугольник 143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45" name="Прямоугольник 144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1" name="Группа 178"/>
              <p:cNvGrpSpPr/>
              <p:nvPr/>
            </p:nvGrpSpPr>
            <p:grpSpPr>
              <a:xfrm>
                <a:off x="4857752" y="450057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24" name="Прямоугольник 123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5" name="Прямоугольник 124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6" name="Прямоугольник 125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7" name="Прямоугольник 126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8" name="Прямоугольник 127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9" name="Прямоугольник 128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0" name="Прямоугольник 129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1" name="Прямоугольник 130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Прямоугольник 131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3" name="Прямоугольник 132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4" name="Прямоугольник 133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  <p:grpSp>
            <p:nvGrpSpPr>
              <p:cNvPr id="112" name="Группа 190"/>
              <p:cNvGrpSpPr/>
              <p:nvPr/>
            </p:nvGrpSpPr>
            <p:grpSpPr>
              <a:xfrm>
                <a:off x="4857752" y="4857760"/>
                <a:ext cx="3929090" cy="357190"/>
                <a:chOff x="4857752" y="571480"/>
                <a:chExt cx="3929090" cy="357190"/>
              </a:xfrm>
              <a:grpFill/>
            </p:grpSpPr>
            <p:sp>
              <p:nvSpPr>
                <p:cNvPr id="113" name="Прямоугольник 112"/>
                <p:cNvSpPr/>
                <p:nvPr/>
              </p:nvSpPr>
              <p:spPr bwMode="auto">
                <a:xfrm>
                  <a:off x="48577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4" name="Прямоугольник 113"/>
                <p:cNvSpPr/>
                <p:nvPr/>
              </p:nvSpPr>
              <p:spPr bwMode="auto">
                <a:xfrm>
                  <a:off x="592932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5" name="Прямоугольник 114"/>
                <p:cNvSpPr/>
                <p:nvPr/>
              </p:nvSpPr>
              <p:spPr bwMode="auto">
                <a:xfrm>
                  <a:off x="521494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6" name="Прямоугольник 115"/>
                <p:cNvSpPr/>
                <p:nvPr/>
              </p:nvSpPr>
              <p:spPr bwMode="auto">
                <a:xfrm>
                  <a:off x="628651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7" name="Прямоугольник 116"/>
                <p:cNvSpPr/>
                <p:nvPr/>
              </p:nvSpPr>
              <p:spPr bwMode="auto">
                <a:xfrm>
                  <a:off x="557213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8" name="Прямоугольник 117"/>
                <p:cNvSpPr/>
                <p:nvPr/>
              </p:nvSpPr>
              <p:spPr bwMode="auto">
                <a:xfrm>
                  <a:off x="771527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 bwMode="auto">
                <a:xfrm>
                  <a:off x="735808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0" name="Прямоугольник 119"/>
                <p:cNvSpPr/>
                <p:nvPr/>
              </p:nvSpPr>
              <p:spPr bwMode="auto">
                <a:xfrm>
                  <a:off x="700089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1" name="Прямоугольник 120"/>
                <p:cNvSpPr/>
                <p:nvPr/>
              </p:nvSpPr>
              <p:spPr bwMode="auto">
                <a:xfrm>
                  <a:off x="664370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2" name="Прямоугольник 121"/>
                <p:cNvSpPr/>
                <p:nvPr/>
              </p:nvSpPr>
              <p:spPr bwMode="auto">
                <a:xfrm>
                  <a:off x="807246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23" name="Прямоугольник 122"/>
                <p:cNvSpPr/>
                <p:nvPr/>
              </p:nvSpPr>
              <p:spPr bwMode="auto">
                <a:xfrm>
                  <a:off x="8429652" y="571480"/>
                  <a:ext cx="357190" cy="35719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</p:grpSp>
        </p:grpSp>
        <p:cxnSp>
          <p:nvCxnSpPr>
            <p:cNvPr id="15" name="Прямая со стрелкой 14"/>
            <p:cNvCxnSpPr>
              <a:stCxn id="83" idx="1"/>
              <a:endCxn id="51" idx="3"/>
            </p:cNvCxnSpPr>
            <p:nvPr/>
          </p:nvCxnSpPr>
          <p:spPr bwMode="auto">
            <a:xfrm rot="10800000">
              <a:off x="6715140" y="392885"/>
              <a:ext cx="1588" cy="6072230"/>
            </a:xfrm>
            <a:prstGeom prst="straightConnector1">
              <a:avLst/>
            </a:prstGeom>
            <a:grpFill/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Прямая со стрелкой 15"/>
            <p:cNvCxnSpPr>
              <a:stCxn id="168" idx="0"/>
            </p:cNvCxnSpPr>
            <p:nvPr/>
          </p:nvCxnSpPr>
          <p:spPr bwMode="auto">
            <a:xfrm rot="16200000" flipH="1">
              <a:off x="6947313" y="1589472"/>
              <a:ext cx="2" cy="3679059"/>
            </a:xfrm>
            <a:prstGeom prst="straightConnector1">
              <a:avLst/>
            </a:prstGeom>
            <a:grp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8501090" y="3429001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х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15140" y="285728"/>
              <a:ext cx="29206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у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43702" y="3429000"/>
              <a:ext cx="320922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О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2945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err="1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86644" y="3429000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43834" y="3429001"/>
              <a:ext cx="35719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72198" y="3429001"/>
              <a:ext cx="499064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 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8644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29256" y="3429000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29388" y="257174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29388" y="292893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29388" y="221455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29388" y="185736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29388" y="150017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57950" y="364331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-1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57950" y="400050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-2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57950" y="435769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-3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357950" y="4714884"/>
              <a:ext cx="356188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grpSp>
          <p:nvGrpSpPr>
            <p:cNvPr id="35" name="Группа 304"/>
            <p:cNvGrpSpPr/>
            <p:nvPr/>
          </p:nvGrpSpPr>
          <p:grpSpPr>
            <a:xfrm>
              <a:off x="4929190" y="557214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89" name="Прямоугольник 88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0" name="Прямоугольник 89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1" name="Прямоугольник 90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3" name="Прямоугольник 92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4" name="Прямоугольник 93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5" name="Прямоугольник 94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6" name="Прямоугольник 95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7" name="Прямоугольник 96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8" name="Прямоугольник 97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9" name="Прямоугольник 98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36" name="Прямоугольник 35"/>
            <p:cNvSpPr/>
            <p:nvPr/>
          </p:nvSpPr>
          <p:spPr bwMode="auto">
            <a:xfrm>
              <a:off x="49291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528638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564357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600076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635795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 bwMode="auto">
            <a:xfrm>
              <a:off x="671514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707233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742952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778671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814390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8501090" y="57148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 bwMode="auto">
            <a:xfrm>
              <a:off x="49291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528638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564357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600076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635795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671514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707233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742952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778671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814390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8501090" y="21429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 bwMode="auto">
            <a:xfrm>
              <a:off x="49291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528638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 bwMode="auto">
            <a:xfrm>
              <a:off x="564357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 bwMode="auto">
            <a:xfrm>
              <a:off x="600076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 bwMode="auto">
            <a:xfrm>
              <a:off x="635795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 bwMode="auto">
            <a:xfrm>
              <a:off x="671514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 bwMode="auto">
            <a:xfrm>
              <a:off x="707233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 bwMode="auto">
            <a:xfrm>
              <a:off x="742952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 bwMode="auto">
            <a:xfrm>
              <a:off x="778671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 bwMode="auto">
            <a:xfrm>
              <a:off x="814390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 bwMode="auto">
            <a:xfrm>
              <a:off x="8501090" y="5929330"/>
              <a:ext cx="357190" cy="35719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69" name="Группа 356"/>
            <p:cNvGrpSpPr/>
            <p:nvPr/>
          </p:nvGrpSpPr>
          <p:grpSpPr>
            <a:xfrm>
              <a:off x="4929190" y="6286520"/>
              <a:ext cx="3929090" cy="357190"/>
              <a:chOff x="4857752" y="5357826"/>
              <a:chExt cx="3929090" cy="357190"/>
            </a:xfrm>
            <a:grpFill/>
          </p:grpSpPr>
          <p:sp>
            <p:nvSpPr>
              <p:cNvPr id="78" name="Прямоугольник 77"/>
              <p:cNvSpPr/>
              <p:nvPr/>
            </p:nvSpPr>
            <p:spPr bwMode="auto">
              <a:xfrm>
                <a:off x="48577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9" name="Прямоугольник 78"/>
              <p:cNvSpPr/>
              <p:nvPr/>
            </p:nvSpPr>
            <p:spPr bwMode="auto">
              <a:xfrm>
                <a:off x="521494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0" name="Прямоугольник 79"/>
              <p:cNvSpPr/>
              <p:nvPr/>
            </p:nvSpPr>
            <p:spPr bwMode="auto">
              <a:xfrm>
                <a:off x="557213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1" name="Прямоугольник 80"/>
              <p:cNvSpPr/>
              <p:nvPr/>
            </p:nvSpPr>
            <p:spPr bwMode="auto">
              <a:xfrm>
                <a:off x="592932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2" name="Прямоугольник 81"/>
              <p:cNvSpPr/>
              <p:nvPr/>
            </p:nvSpPr>
            <p:spPr bwMode="auto">
              <a:xfrm>
                <a:off x="628651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3" name="Прямоугольник 82"/>
              <p:cNvSpPr/>
              <p:nvPr/>
            </p:nvSpPr>
            <p:spPr bwMode="auto">
              <a:xfrm>
                <a:off x="664370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 bwMode="auto">
              <a:xfrm>
                <a:off x="700089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 bwMode="auto">
              <a:xfrm>
                <a:off x="735808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 bwMode="auto">
              <a:xfrm>
                <a:off x="771527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7" name="Прямоугольник 86"/>
              <p:cNvSpPr/>
              <p:nvPr/>
            </p:nvSpPr>
            <p:spPr bwMode="auto">
              <a:xfrm>
                <a:off x="807246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 bwMode="auto">
              <a:xfrm>
                <a:off x="8429652" y="5357826"/>
                <a:ext cx="357190" cy="35719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6429388" y="1142984"/>
              <a:ext cx="306494" cy="30777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29388" y="785795"/>
              <a:ext cx="285752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6357950" y="5429264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-6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072066" y="3429001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-4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357950" y="507207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-5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6429388" y="428604"/>
              <a:ext cx="285752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6357950" y="578645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-7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6357950" y="6143645"/>
              <a:ext cx="357190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1400" b="1" i="1" dirty="0" smtClean="0">
                  <a:solidFill>
                    <a:srgbClr val="000000"/>
                  </a:solidFill>
                  <a:latin typeface="Bookman Old Style" pitchFamily="18" charset="0"/>
                </a:rPr>
                <a:t>-8</a:t>
              </a:r>
              <a:endParaRPr lang="ru-RU" sz="1400" b="1" i="1" dirty="0">
                <a:solidFill>
                  <a:srgbClr val="000000"/>
                </a:solidFill>
                <a:latin typeface="Bookman Old Style" pitchFamily="18" charset="0"/>
              </a:endParaRPr>
            </a:p>
          </p:txBody>
        </p:sp>
      </p:grpSp>
      <p:cxnSp>
        <p:nvCxnSpPr>
          <p:cNvPr id="257" name="Прямая со стрелкой 256"/>
          <p:cNvCxnSpPr/>
          <p:nvPr/>
        </p:nvCxnSpPr>
        <p:spPr>
          <a:xfrm rot="5400000" flipH="1" flipV="1">
            <a:off x="3464711" y="3536157"/>
            <a:ext cx="60722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>
            <a:endCxn id="113" idx="0"/>
          </p:cNvCxnSpPr>
          <p:nvPr/>
        </p:nvCxnSpPr>
        <p:spPr>
          <a:xfrm rot="5400000">
            <a:off x="3696885" y="1696629"/>
            <a:ext cx="4786346" cy="23931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Овал 267"/>
          <p:cNvSpPr/>
          <p:nvPr/>
        </p:nvSpPr>
        <p:spPr>
          <a:xfrm>
            <a:off x="5715008" y="3429000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Овал 268"/>
          <p:cNvSpPr/>
          <p:nvPr/>
        </p:nvSpPr>
        <p:spPr>
          <a:xfrm>
            <a:off x="6429388" y="2000240"/>
            <a:ext cx="133352" cy="13335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Содержимое 9"/>
          <p:cNvSpPr>
            <a:spLocks noGrp="1"/>
          </p:cNvSpPr>
          <p:nvPr>
            <p:ph idx="1"/>
          </p:nvPr>
        </p:nvSpPr>
        <p:spPr>
          <a:xfrm>
            <a:off x="857224" y="1357298"/>
            <a:ext cx="3714776" cy="321471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Каким уравнением задается данная функция? 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73" name="Управляющая кнопка: настраиваемая 272">
            <a:hlinkClick r:id="rId2" action="ppaction://hlinksldjump" highlightClick="1"/>
          </p:cNvPr>
          <p:cNvSpPr/>
          <p:nvPr/>
        </p:nvSpPr>
        <p:spPr>
          <a:xfrm>
            <a:off x="1571604" y="5286388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274" name="AutoShape 2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1857387" cy="1084285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Г.400</a:t>
            </a:r>
            <a:r>
              <a:rPr lang="ru-RU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/>
      <p:bldP spid="2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728" y="1357298"/>
          <a:ext cx="7048527" cy="2944368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349509"/>
                <a:gridCol w="2349509"/>
                <a:gridCol w="2349509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2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АБВГ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3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ДЕЖЗ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 4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ИЙКЛ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5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МНОП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800" b="1" i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Bookman Old Style" pitchFamily="18" charset="0"/>
                        </a:rPr>
                        <a:t>РСТУ </a:t>
                      </a:r>
                      <a:endParaRPr lang="ru-RU" sz="2800" b="1" i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7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ФХЦЧ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8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ШЩЪЫ</a:t>
                      </a:r>
                      <a:endParaRPr lang="ru-RU" sz="2800" b="1" i="1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10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9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Bookman Old Style" pitchFamily="18" charset="0"/>
                          <a:ea typeface="Times New Roman"/>
                        </a:rPr>
                        <a:t>ЬЭЮЯ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71538" y="285728"/>
            <a:ext cx="78581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</a:rPr>
              <a:t>Отгадайте слово, связанное с координатой точки на плоскости.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Bookman Old Style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14414" y="5000636"/>
          <a:ext cx="7429556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1"/>
                <a:gridCol w="928695"/>
                <a:gridCol w="928695"/>
                <a:gridCol w="928695"/>
                <a:gridCol w="928695"/>
                <a:gridCol w="928695"/>
                <a:gridCol w="928695"/>
                <a:gridCol w="928695"/>
              </a:tblGrid>
              <a:tr h="60722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262626"/>
                          </a:solidFill>
                          <a:latin typeface="Bookman Old Style" pitchFamily="18" charset="0"/>
                          <a:ea typeface="Times New Roman"/>
                        </a:rPr>
                        <a:t>5</a:t>
                      </a: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262626"/>
                          </a:solidFill>
                          <a:latin typeface="Bookman Old Style" pitchFamily="18" charset="0"/>
                          <a:ea typeface="Times New Roman"/>
                        </a:rPr>
                        <a:t>6</a:t>
                      </a: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262626"/>
                          </a:solidFill>
                          <a:latin typeface="Bookman Old Style" pitchFamily="18" charset="0"/>
                          <a:ea typeface="Times New Roman"/>
                        </a:rPr>
                        <a:t>3</a:t>
                      </a:r>
                      <a:endParaRPr lang="ru-RU" sz="2800" b="1" i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262626"/>
                          </a:solidFill>
                          <a:latin typeface="Bookman Old Style" pitchFamily="18" charset="0"/>
                          <a:ea typeface="Times New Roman"/>
                        </a:rPr>
                        <a:t>4</a:t>
                      </a:r>
                      <a:endParaRPr lang="ru-RU" sz="2800" b="1" i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262626"/>
                          </a:solidFill>
                          <a:latin typeface="Bookman Old Style" pitchFamily="18" charset="0"/>
                          <a:ea typeface="Times New Roman"/>
                        </a:rPr>
                        <a:t>5</a:t>
                      </a:r>
                      <a:endParaRPr lang="ru-RU" sz="2800" b="1" i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262626"/>
                          </a:solidFill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endParaRPr lang="ru-RU" sz="2800" b="1" i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rgbClr val="262626"/>
                          </a:solidFill>
                          <a:latin typeface="Bookman Old Style" pitchFamily="18" charset="0"/>
                          <a:ea typeface="Times New Roman"/>
                        </a:rPr>
                        <a:t>6</a:t>
                      </a:r>
                      <a:endParaRPr lang="ru-RU" sz="2800" b="1" i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262626"/>
                          </a:solidFill>
                          <a:latin typeface="Bookman Old Style" pitchFamily="18" charset="0"/>
                          <a:ea typeface="Times New Roman"/>
                        </a:rPr>
                        <a:t>2</a:t>
                      </a: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00166" y="56435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О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8860" y="56435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Р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24" y="56435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2330" y="56435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Т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3636" y="56435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7554" y="56435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Д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14942" y="56435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Н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8" y="56435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WordArt 4"/>
          <p:cNvSpPr>
            <a:spLocks noChangeArrowheads="1" noChangeShapeType="1" noTextEdit="1"/>
          </p:cNvSpPr>
          <p:nvPr/>
        </p:nvSpPr>
        <p:spPr bwMode="auto">
          <a:xfrm>
            <a:off x="2500298" y="2143116"/>
            <a:ext cx="4500594" cy="235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28604"/>
            <a:ext cx="78581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Если каждому числу </a:t>
            </a: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 из множества </a:t>
            </a: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М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 в силу некоторого закона приведено в соответствие одно число </a:t>
            </a: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у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, то говорят, что </a:t>
            </a: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у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 есть функция от </a:t>
            </a: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, определенная на множестве </a:t>
            </a: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М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72074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70087 0.0104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7192" y="285728"/>
            <a:ext cx="8286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Графиком        функции  </a:t>
            </a:r>
            <a:r>
              <a:rPr lang="en-US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y = f(x)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называют множество точек координатной плоскости </a:t>
            </a:r>
            <a:r>
              <a:rPr lang="ru-RU" sz="4400" b="1" i="1" dirty="0" err="1" smtClean="0">
                <a:solidFill>
                  <a:srgbClr val="FF0000"/>
                </a:solidFill>
                <a:latin typeface="Bookman Old Style" pitchFamily="18" charset="0"/>
              </a:rPr>
              <a:t>хОу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вида (х</a:t>
            </a:r>
            <a:r>
              <a:rPr lang="ru-RU" sz="4400" b="1" i="1" dirty="0">
                <a:solidFill>
                  <a:srgbClr val="FF0000"/>
                </a:solidFill>
                <a:latin typeface="Bookman Old Style" pitchFamily="18" charset="0"/>
              </a:rPr>
              <a:t>;</a:t>
            </a:r>
            <a:r>
              <a:rPr lang="en-US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f(x)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), где х – любое число из области определения функции.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43512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857232"/>
            <a:ext cx="76438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Функцию   вида         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у = </a:t>
            </a:r>
            <a:r>
              <a:rPr lang="en-US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kx+ b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где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k 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и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b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действительные числа называют линейной функцией.</a:t>
            </a: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72074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7224" y="857232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Приравнять выражения функций;</a:t>
            </a:r>
          </a:p>
          <a:p>
            <a:pPr algn="just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Решить полученное уравнение (найти значение аргумента);</a:t>
            </a:r>
          </a:p>
          <a:p>
            <a:pPr algn="just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Подставить найденный аргумент в одно из выражений функций (найти значение функции)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85723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6600FF"/>
                </a:solidFill>
                <a:latin typeface="Bookman Old Style" pitchFamily="18" charset="0"/>
              </a:rPr>
              <a:t>1.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282" y="142873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6600FF"/>
                </a:solidFill>
                <a:latin typeface="Bookman Old Style" pitchFamily="18" charset="0"/>
              </a:rPr>
              <a:t>2</a:t>
            </a:r>
            <a:r>
              <a:rPr lang="ru-RU" sz="3200" b="1" i="1" dirty="0" smtClean="0">
                <a:solidFill>
                  <a:srgbClr val="6600FF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282" y="228599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6600FF"/>
                </a:solidFill>
                <a:latin typeface="Bookman Old Style" pitchFamily="18" charset="0"/>
              </a:rPr>
              <a:t>3</a:t>
            </a:r>
            <a:r>
              <a:rPr lang="ru-RU" sz="3200" b="1" i="1" dirty="0" smtClean="0">
                <a:solidFill>
                  <a:srgbClr val="6600FF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15" name="Управляющая кнопка: назад 14">
            <a:hlinkClick r:id="rId3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9" descr="1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43512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WordArt 4"/>
          <p:cNvSpPr>
            <a:spLocks noChangeArrowheads="1" noChangeShapeType="1" noTextEdit="1"/>
          </p:cNvSpPr>
          <p:nvPr/>
        </p:nvSpPr>
        <p:spPr bwMode="auto">
          <a:xfrm>
            <a:off x="3348038" y="2924175"/>
            <a:ext cx="2663825" cy="235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857232"/>
            <a:ext cx="8001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Функцию    вида         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у = </a:t>
            </a:r>
            <a:r>
              <a:rPr lang="en-US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kx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где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en-US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k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≠ 0 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называют прямой пропорциональностью</a:t>
            </a: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43512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428604"/>
            <a:ext cx="764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Функцию    вида         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у =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b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называют постоянной. Графиком является прямая, параллельная оси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и пересекающая ось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у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в точке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(0;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b)</a:t>
            </a:r>
            <a:endParaRPr lang="ru-RU" sz="4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72074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857232"/>
            <a:ext cx="76438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Графики линейных функций параллельны, если их угловые коэффициенты равны </a:t>
            </a:r>
          </a:p>
          <a:p>
            <a:pPr algn="ctr"/>
            <a:r>
              <a:rPr lang="ru-RU" sz="4400" b="1" i="1" dirty="0">
                <a:solidFill>
                  <a:srgbClr val="FF0000"/>
                </a:solidFill>
                <a:latin typeface="Bookman Old Style" pitchFamily="18" charset="0"/>
              </a:rPr>
              <a:t>т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.е., 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k</a:t>
            </a:r>
            <a:r>
              <a:rPr lang="en-US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1 </a:t>
            </a:r>
            <a:r>
              <a:rPr lang="en-US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 k</a:t>
            </a:r>
            <a:r>
              <a:rPr lang="en-US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endParaRPr lang="ru-RU" sz="4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85918" y="1643050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latin typeface="Bookman Old Style" pitchFamily="18" charset="0"/>
              </a:rPr>
              <a:t>у = – 2х</a:t>
            </a:r>
            <a:endParaRPr lang="ru-RU" sz="9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72074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857232"/>
            <a:ext cx="76438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Областью определения линейной функции является множество всех действительных чисел </a:t>
            </a:r>
            <a:r>
              <a:rPr lang="en-US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R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857232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  При </a:t>
            </a:r>
            <a:r>
              <a:rPr lang="en-US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k &lt; 0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 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функция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у = </a:t>
            </a:r>
            <a:r>
              <a:rPr lang="en-US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kx + b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образует с осью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 тупой угол.</a:t>
            </a: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29198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61" name="AutoShape 5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285720" y="5929330"/>
            <a:ext cx="720725" cy="720725"/>
          </a:xfrm>
          <a:prstGeom prst="actionButtonEnd">
            <a:avLst/>
          </a:prstGeom>
          <a:solidFill>
            <a:schemeClr val="tx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1357288" y="357164"/>
          <a:ext cx="7286680" cy="592935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821670"/>
                <a:gridCol w="1821670"/>
                <a:gridCol w="1821670"/>
                <a:gridCol w="1821670"/>
              </a:tblGrid>
              <a:tr h="148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540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23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" name="Управляющая кнопка: настраиваемая 65">
            <a:hlinkClick r:id="rId2" action="ppaction://hlinksldjump" highlightClick="1"/>
          </p:cNvPr>
          <p:cNvSpPr/>
          <p:nvPr/>
        </p:nvSpPr>
        <p:spPr>
          <a:xfrm>
            <a:off x="1428728" y="428604"/>
            <a:ext cx="1714512" cy="135732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  <a:latin typeface="Bookman Old Style" pitchFamily="18" charset="0"/>
              </a:rPr>
              <a:t>100</a:t>
            </a:r>
            <a:endParaRPr lang="ru-RU" sz="5400" b="1" dirty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7" name="Управляющая кнопка: настраиваемая 66">
            <a:hlinkClick r:id="rId3" action="ppaction://hlinksldjump" highlightClick="1"/>
          </p:cNvPr>
          <p:cNvSpPr/>
          <p:nvPr/>
        </p:nvSpPr>
        <p:spPr>
          <a:xfrm>
            <a:off x="3214678" y="428604"/>
            <a:ext cx="1714512" cy="135732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  <a:latin typeface="Bookman Old Style" pitchFamily="18" charset="0"/>
              </a:rPr>
              <a:t>200</a:t>
            </a:r>
            <a:endParaRPr lang="ru-RU" sz="5400" b="1" dirty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8" name="Управляющая кнопка: настраиваемая 67">
            <a:hlinkClick r:id="rId4" action="ppaction://hlinksldjump" highlightClick="1"/>
          </p:cNvPr>
          <p:cNvSpPr/>
          <p:nvPr/>
        </p:nvSpPr>
        <p:spPr>
          <a:xfrm>
            <a:off x="5072066" y="428604"/>
            <a:ext cx="1714512" cy="135732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  <a:latin typeface="Bookman Old Style" pitchFamily="18" charset="0"/>
              </a:rPr>
              <a:t>300</a:t>
            </a:r>
            <a:endParaRPr lang="ru-RU" sz="5400" b="1" dirty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9" name="Управляющая кнопка: настраиваемая 68">
            <a:hlinkClick r:id="rId5" action="ppaction://hlinksldjump" highlightClick="1"/>
          </p:cNvPr>
          <p:cNvSpPr/>
          <p:nvPr/>
        </p:nvSpPr>
        <p:spPr>
          <a:xfrm>
            <a:off x="6858016" y="428604"/>
            <a:ext cx="1714512" cy="135732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  <a:latin typeface="Bookman Old Style" pitchFamily="18" charset="0"/>
              </a:rPr>
              <a:t>400</a:t>
            </a:r>
            <a:endParaRPr lang="ru-RU" sz="5400" b="1" dirty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0" name="Управляющая кнопка: настраиваемая 69">
            <a:hlinkClick r:id="rId6" action="ppaction://hlinksldjump" highlightClick="1"/>
          </p:cNvPr>
          <p:cNvSpPr/>
          <p:nvPr/>
        </p:nvSpPr>
        <p:spPr>
          <a:xfrm>
            <a:off x="1428728" y="1928802"/>
            <a:ext cx="1643074" cy="135732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100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1" name="Управляющая кнопка: настраиваемая 70">
            <a:hlinkClick r:id="rId7" action="ppaction://hlinksldjump" highlightClick="1"/>
          </p:cNvPr>
          <p:cNvSpPr/>
          <p:nvPr/>
        </p:nvSpPr>
        <p:spPr>
          <a:xfrm>
            <a:off x="3286116" y="2000240"/>
            <a:ext cx="1643074" cy="128588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200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2" name="Управляющая кнопка: настраиваемая 71">
            <a:hlinkClick r:id="rId8" action="ppaction://hlinksldjump" highlightClick="1"/>
          </p:cNvPr>
          <p:cNvSpPr/>
          <p:nvPr/>
        </p:nvSpPr>
        <p:spPr>
          <a:xfrm>
            <a:off x="5072066" y="2000240"/>
            <a:ext cx="1643074" cy="121444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300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3" name="Управляющая кнопка: настраиваемая 72">
            <a:hlinkClick r:id="rId9" action="ppaction://hlinksldjump" highlightClick="1"/>
          </p:cNvPr>
          <p:cNvSpPr/>
          <p:nvPr/>
        </p:nvSpPr>
        <p:spPr>
          <a:xfrm>
            <a:off x="6929454" y="1928802"/>
            <a:ext cx="1571636" cy="135732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</a:rPr>
              <a:t>400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4" name="Управляющая кнопка: настраиваемая 73">
            <a:hlinkClick r:id="rId10" action="ppaction://hlinksldjump" highlightClick="1"/>
          </p:cNvPr>
          <p:cNvSpPr/>
          <p:nvPr/>
        </p:nvSpPr>
        <p:spPr>
          <a:xfrm>
            <a:off x="1428728" y="3429000"/>
            <a:ext cx="1714512" cy="128588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  <a:latin typeface="Bookman Old Style" pitchFamily="18" charset="0"/>
              </a:rPr>
              <a:t>100</a:t>
            </a:r>
            <a:endParaRPr lang="ru-RU" sz="5400" b="1" dirty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5" name="Управляющая кнопка: настраиваемая 74">
            <a:hlinkClick r:id="rId11" action="ppaction://hlinksldjump" highlightClick="1"/>
          </p:cNvPr>
          <p:cNvSpPr/>
          <p:nvPr/>
        </p:nvSpPr>
        <p:spPr>
          <a:xfrm>
            <a:off x="3286116" y="3429000"/>
            <a:ext cx="1643074" cy="135732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  <a:latin typeface="Bookman Old Style" pitchFamily="18" charset="0"/>
              </a:rPr>
              <a:t>200</a:t>
            </a:r>
            <a:endParaRPr lang="ru-RU" sz="5400" b="1" dirty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6" name="Управляющая кнопка: настраиваемая 75">
            <a:hlinkClick r:id="rId12" action="ppaction://hlinksldjump" highlightClick="1"/>
          </p:cNvPr>
          <p:cNvSpPr/>
          <p:nvPr/>
        </p:nvSpPr>
        <p:spPr>
          <a:xfrm>
            <a:off x="5072066" y="3500438"/>
            <a:ext cx="1714512" cy="121444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  <a:latin typeface="Bookman Old Style" pitchFamily="18" charset="0"/>
              </a:rPr>
              <a:t>300</a:t>
            </a:r>
            <a:endParaRPr lang="ru-RU" sz="5400" b="1" dirty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7" name="Управляющая кнопка: настраиваемая 76">
            <a:hlinkClick r:id="rId13" action="ppaction://hlinksldjump" highlightClick="1"/>
          </p:cNvPr>
          <p:cNvSpPr/>
          <p:nvPr/>
        </p:nvSpPr>
        <p:spPr>
          <a:xfrm>
            <a:off x="6929454" y="3500438"/>
            <a:ext cx="1643074" cy="1214446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5">
                    <a:lumMod val="25000"/>
                  </a:schemeClr>
                </a:solidFill>
                <a:latin typeface="Bookman Old Style" pitchFamily="18" charset="0"/>
              </a:rPr>
              <a:t>400</a:t>
            </a:r>
            <a:endParaRPr lang="ru-RU" sz="5400" b="1" dirty="0">
              <a:solidFill>
                <a:schemeClr val="accent5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8" name="Управляющая кнопка: настраиваемая 77">
            <a:hlinkClick r:id="rId14" action="ppaction://hlinksldjump" highlightClick="1"/>
          </p:cNvPr>
          <p:cNvSpPr/>
          <p:nvPr/>
        </p:nvSpPr>
        <p:spPr>
          <a:xfrm>
            <a:off x="1500166" y="4929198"/>
            <a:ext cx="1571636" cy="128588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100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9" name="Управляющая кнопка: настраиваемая 78">
            <a:hlinkClick r:id="rId15" action="ppaction://hlinksldjump" highlightClick="1"/>
          </p:cNvPr>
          <p:cNvSpPr/>
          <p:nvPr/>
        </p:nvSpPr>
        <p:spPr>
          <a:xfrm>
            <a:off x="3214678" y="4929198"/>
            <a:ext cx="1714512" cy="128588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200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0" name="Управляющая кнопка: настраиваемая 79">
            <a:hlinkClick r:id="rId16" action="ppaction://hlinksldjump" highlightClick="1"/>
          </p:cNvPr>
          <p:cNvSpPr/>
          <p:nvPr/>
        </p:nvSpPr>
        <p:spPr>
          <a:xfrm>
            <a:off x="5072066" y="4929198"/>
            <a:ext cx="1643074" cy="128588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300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1" name="Управляющая кнопка: настраиваемая 80">
            <a:hlinkClick r:id="rId17" action="ppaction://hlinksldjump" highlightClick="1"/>
          </p:cNvPr>
          <p:cNvSpPr/>
          <p:nvPr/>
        </p:nvSpPr>
        <p:spPr>
          <a:xfrm>
            <a:off x="6858016" y="4857760"/>
            <a:ext cx="1714512" cy="135732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400</a:t>
            </a:r>
            <a:endParaRPr lang="ru-RU" sz="54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44" y="571480"/>
            <a:ext cx="9252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/>
              </a:rPr>
              <a:t>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5885" y="1928802"/>
            <a:ext cx="9220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</a:rPr>
              <a:t>Б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4282" y="3286124"/>
            <a:ext cx="9252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/>
              </a:rPr>
              <a:t>В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>
                  <a:lumMod val="25000"/>
                </a:schemeClr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4714884"/>
            <a:ext cx="76655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</a:rPr>
              <a:t>Г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20" grpId="0"/>
      <p:bldP spid="21" grpId="0"/>
      <p:bldP spid="22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857232"/>
            <a:ext cx="76438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Прямая, функция, диаметр, аргумент.</a:t>
            </a:r>
          </a:p>
          <a:p>
            <a:pPr algn="ctr"/>
            <a:endParaRPr lang="ru-RU" sz="4800" b="1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Лишнее: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диаметр</a:t>
            </a:r>
            <a:endParaRPr lang="ru-RU" sz="4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72074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1928802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smtClean="0">
                <a:solidFill>
                  <a:srgbClr val="FF0000"/>
                </a:solidFill>
                <a:latin typeface="Bookman Old Style" pitchFamily="18" charset="0"/>
              </a:rPr>
              <a:t>k</a:t>
            </a:r>
            <a:r>
              <a:rPr lang="ru-RU" sz="9600" b="1" i="1" dirty="0" smtClean="0">
                <a:solidFill>
                  <a:srgbClr val="FF0000"/>
                </a:solidFill>
                <a:latin typeface="Bookman Old Style" pitchFamily="18" charset="0"/>
              </a:rPr>
              <a:t>  = – 0,5</a:t>
            </a:r>
            <a:endParaRPr lang="ru-RU" sz="9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29198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857232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В первой и третьей координатной четверти.</a:t>
            </a: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857232"/>
            <a:ext cx="76438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   График   функции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у = 5х </a:t>
            </a:r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параллелен графику     функции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у =  – 5 + 5х.</a:t>
            </a:r>
            <a:endParaRPr lang="ru-RU" sz="4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636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1571612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latin typeface="Bookman Old Style" pitchFamily="18" charset="0"/>
              </a:rPr>
              <a:t>у = – 2х </a:t>
            </a:r>
            <a:endParaRPr lang="ru-RU" sz="9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72074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00100" y="1571612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latin typeface="Bookman Old Style" pitchFamily="18" charset="0"/>
              </a:rPr>
              <a:t>у = 2х + 4 </a:t>
            </a:r>
            <a:endParaRPr lang="ru-RU" sz="9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7858148" y="5715016"/>
            <a:ext cx="928694" cy="928694"/>
          </a:xfrm>
          <a:prstGeom prst="actionButtonBackPrevio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9" descr="1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43512"/>
            <a:ext cx="1143008" cy="14555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74" name="Picture 10" descr="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714752"/>
            <a:ext cx="2317738" cy="2145777"/>
          </a:xfrm>
          <a:prstGeom prst="rect">
            <a:avLst/>
          </a:prstGeom>
          <a:noFill/>
        </p:spPr>
      </p:pic>
      <p:pic>
        <p:nvPicPr>
          <p:cNvPr id="190475" name="Picture 11" descr="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3428992" y="214290"/>
            <a:ext cx="2000264" cy="1851857"/>
          </a:xfrm>
          <a:prstGeom prst="rect">
            <a:avLst/>
          </a:prstGeom>
          <a:noFill/>
        </p:spPr>
      </p:pic>
      <p:pic>
        <p:nvPicPr>
          <p:cNvPr id="190473" name="Picture 9" descr="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4143380"/>
            <a:ext cx="2173276" cy="2012033"/>
          </a:xfrm>
          <a:prstGeom prst="rect">
            <a:avLst/>
          </a:prstGeom>
          <a:noFill/>
        </p:spPr>
      </p:pic>
      <p:pic>
        <p:nvPicPr>
          <p:cNvPr id="1026" name="Picture 2" descr="C:\Documents and Settings\user\Мои документы\Мои рисунки\Коллекция анимашек\blest47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85992"/>
            <a:ext cx="1857388" cy="2134367"/>
          </a:xfrm>
          <a:prstGeom prst="rect">
            <a:avLst/>
          </a:prstGeom>
          <a:noFill/>
        </p:spPr>
      </p:pic>
      <p:pic>
        <p:nvPicPr>
          <p:cNvPr id="7" name="Picture 2" descr="C:\Documents and Settings\user\Мои документы\Мои рисунки\Коллекция анимашек\blest47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1928802"/>
            <a:ext cx="1857388" cy="2134367"/>
          </a:xfrm>
          <a:prstGeom prst="rect">
            <a:avLst/>
          </a:prstGeom>
          <a:noFill/>
        </p:spPr>
      </p:pic>
      <p:pic>
        <p:nvPicPr>
          <p:cNvPr id="8" name="Picture 2" descr="C:\Documents and Settings\user\Мои документы\Мои рисунки\Коллекция анимашек\blest47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2285992"/>
            <a:ext cx="1857388" cy="2134367"/>
          </a:xfrm>
          <a:prstGeom prst="rect">
            <a:avLst/>
          </a:prstGeom>
          <a:noFill/>
        </p:spPr>
      </p:pic>
      <p:pic>
        <p:nvPicPr>
          <p:cNvPr id="1027" name="Picture 3" descr="C:\Documents and Settings\user\Мои документы\Мои рисунки\Коллекция анимашек\blest103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20" y="214290"/>
            <a:ext cx="1524000" cy="1238250"/>
          </a:xfrm>
          <a:prstGeom prst="rect">
            <a:avLst/>
          </a:prstGeom>
          <a:noFill/>
        </p:spPr>
      </p:pic>
      <p:pic>
        <p:nvPicPr>
          <p:cNvPr id="1028" name="Picture 4" descr="C:\Documents and Settings\user\Мои документы\Мои рисунки\Коллекция анимашек\blest103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166"/>
            <a:ext cx="1524000" cy="1238250"/>
          </a:xfrm>
          <a:prstGeom prst="rect">
            <a:avLst/>
          </a:prstGeom>
          <a:noFill/>
        </p:spPr>
      </p:pic>
      <p:pic>
        <p:nvPicPr>
          <p:cNvPr id="1029" name="Picture 5" descr="C:\Documents and Settings\user\Мои документы\Мои рисунки\Коллекция анимашек\blest103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5286388"/>
            <a:ext cx="1524000" cy="1238250"/>
          </a:xfrm>
          <a:prstGeom prst="rect">
            <a:avLst/>
          </a:prstGeom>
          <a:noFill/>
        </p:spPr>
      </p:pic>
      <p:pic>
        <p:nvPicPr>
          <p:cNvPr id="1030" name="Picture 6" descr="C:\Documents and Settings\user\Мои документы\Мои рисунки\Коллекция анимашек\blest103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286388"/>
            <a:ext cx="1524000" cy="1238250"/>
          </a:xfrm>
          <a:prstGeom prst="rect">
            <a:avLst/>
          </a:prstGeom>
          <a:noFill/>
        </p:spPr>
      </p:pic>
      <p:sp>
        <p:nvSpPr>
          <p:cNvPr id="14" name="WordArt 8"/>
          <p:cNvSpPr>
            <a:spLocks noChangeArrowheads="1" noChangeShapeType="1" noTextEdit="1"/>
          </p:cNvSpPr>
          <p:nvPr/>
        </p:nvSpPr>
        <p:spPr bwMode="auto">
          <a:xfrm>
            <a:off x="1000100" y="214290"/>
            <a:ext cx="7272338" cy="3455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 pitchFamily="66" charset="0"/>
              </a:rPr>
              <a:t>Поздравляем 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 pitchFamily="66" charset="0"/>
              </a:rPr>
              <a:t>победителей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Monotype Corsiva" pitchFamily="66" charset="0"/>
              </a:rPr>
              <a:t>игры!</a:t>
            </a:r>
          </a:p>
        </p:txBody>
      </p:sp>
      <p:pic>
        <p:nvPicPr>
          <p:cNvPr id="1031" name="Picture 7" descr="C:\Documents and Settings\user\Мои документы\Мои рисунки\Коллекция анимашек\dis2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4143380"/>
            <a:ext cx="1881194" cy="22860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1857387" cy="1084285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А.100</a:t>
            </a:r>
            <a:r>
              <a:rPr lang="ru-RU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785918" y="1500174"/>
            <a:ext cx="6500858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Что называют функцией?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Управляющая кнопка: настраиваемая 12">
            <a:hlinkClick r:id="rId2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6" name="Picture 13" descr="http://s7.rimg.info/e6f5f8a077faff27ce30ddfd10a9ade9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000892" y="3857628"/>
            <a:ext cx="1800225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9"/>
          <p:cNvSpPr txBox="1">
            <a:spLocks/>
          </p:cNvSpPr>
          <p:nvPr/>
        </p:nvSpPr>
        <p:spPr>
          <a:xfrm>
            <a:off x="1000100" y="1214422"/>
            <a:ext cx="7715304" cy="25003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Что называют</a:t>
            </a:r>
            <a:r>
              <a:rPr kumimoji="0" lang="ru-RU" sz="4800" b="1" i="1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г</a:t>
            </a:r>
            <a:r>
              <a:rPr kumimoji="0" lang="ru-RU" sz="4800" b="1" i="1" u="none" strike="noStrike" kern="1200" cap="none" spc="0" normalizeH="0" noProof="0" dirty="0" err="1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рафиком</a:t>
            </a:r>
            <a:r>
              <a:rPr lang="ru-RU" sz="4800" b="1" i="1" dirty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 </a:t>
            </a:r>
            <a:r>
              <a:rPr kumimoji="0" lang="ru-RU" sz="4800" b="1" i="1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функции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?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3143240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7" name="Picture 16" descr="Рисунок2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786190"/>
            <a:ext cx="2160587" cy="2544763"/>
          </a:xfrm>
          <a:prstGeom prst="rect">
            <a:avLst/>
          </a:prstGeom>
          <a:noFill/>
        </p:spPr>
      </p:pic>
      <p:sp>
        <p:nvSpPr>
          <p:cNvPr id="8" name="AutoShape 2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1857387" cy="1084285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А.200</a:t>
            </a:r>
            <a:r>
              <a:rPr lang="ru-RU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5" name="Picture 5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4286256"/>
            <a:ext cx="1389062" cy="2257425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0100" y="357166"/>
            <a:ext cx="17076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А.300</a:t>
            </a:r>
            <a:r>
              <a:rPr lang="ru-RU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1" name="Содержимое 9"/>
          <p:cNvSpPr>
            <a:spLocks noGrp="1"/>
          </p:cNvSpPr>
          <p:nvPr>
            <p:ph idx="1"/>
          </p:nvPr>
        </p:nvSpPr>
        <p:spPr>
          <a:xfrm>
            <a:off x="928662" y="1142984"/>
            <a:ext cx="7786742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Какую функцию называют линейной функцией?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Управляющая кнопка: настраиваемая 13">
            <a:hlinkClick r:id="rId3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9" name="Picture 5" descr="Рисунок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508500"/>
            <a:ext cx="2160587" cy="2049463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142976" y="1142984"/>
            <a:ext cx="7358114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 Как найти координаты точки пересечения двух прямых?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Управляющая кнопка: настраиваемая 12">
            <a:hlinkClick r:id="rId3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15" name="Заголовок 9"/>
          <p:cNvSpPr>
            <a:spLocks noGrp="1"/>
          </p:cNvSpPr>
          <p:nvPr>
            <p:ph type="title"/>
          </p:nvPr>
        </p:nvSpPr>
        <p:spPr>
          <a:xfrm>
            <a:off x="1000100" y="357166"/>
            <a:ext cx="17076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А.400</a:t>
            </a:r>
            <a:r>
              <a:rPr lang="ru-RU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400"/>
          </a:p>
          <a:p>
            <a:pPr>
              <a:buFont typeface="Wingdings" pitchFamily="2" charset="2"/>
              <a:buNone/>
            </a:pPr>
            <a:endParaRPr lang="ru-RU" sz="2400"/>
          </a:p>
        </p:txBody>
      </p:sp>
      <p:sp>
        <p:nvSpPr>
          <p:cNvPr id="145414" name="WordArt 6"/>
          <p:cNvSpPr>
            <a:spLocks noChangeArrowheads="1" noChangeShapeType="1" noTextEdit="1"/>
          </p:cNvSpPr>
          <p:nvPr/>
        </p:nvSpPr>
        <p:spPr bwMode="auto">
          <a:xfrm>
            <a:off x="4932363" y="3141663"/>
            <a:ext cx="936625" cy="1541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00100" y="285728"/>
            <a:ext cx="1738298" cy="1000132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Б.100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3" name="Содержимое 9"/>
          <p:cNvSpPr>
            <a:spLocks noGrp="1"/>
          </p:cNvSpPr>
          <p:nvPr>
            <p:ph idx="1"/>
          </p:nvPr>
        </p:nvSpPr>
        <p:spPr>
          <a:xfrm>
            <a:off x="785754" y="1214422"/>
            <a:ext cx="8358246" cy="3214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Какую  функцию называют прямой пропорциональностью?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Управляющая кнопка: настраиваемая 15">
            <a:hlinkClick r:id="rId2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8" name="Picture 24" descr="a8121869cdc41656e3b9d4ea08391a3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857628"/>
            <a:ext cx="1714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00100" y="214290"/>
            <a:ext cx="1850508" cy="11430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Б.200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2" name="Содержимое 9"/>
          <p:cNvSpPr>
            <a:spLocks noGrp="1"/>
          </p:cNvSpPr>
          <p:nvPr>
            <p:ph idx="1"/>
          </p:nvPr>
        </p:nvSpPr>
        <p:spPr>
          <a:xfrm>
            <a:off x="1000100" y="1214422"/>
            <a:ext cx="7715304" cy="3214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Что является графиком   функции </a:t>
            </a:r>
            <a:r>
              <a:rPr lang="en-US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y = b</a:t>
            </a:r>
            <a:r>
              <a:rPr lang="ru-RU" sz="4800" b="1" i="1" dirty="0" smtClean="0">
                <a:solidFill>
                  <a:schemeClr val="bg1">
                    <a:lumMod val="25000"/>
                  </a:schemeClr>
                </a:solidFill>
                <a:latin typeface="Bookman Old Style" pitchFamily="18" charset="0"/>
              </a:rPr>
              <a:t>? Как называют эту функцию?</a:t>
            </a:r>
            <a:endParaRPr lang="ru-RU" sz="4800" b="1" i="1" dirty="0">
              <a:solidFill>
                <a:schemeClr val="bg1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5" name="Управляющая кнопка: настраиваемая 14">
            <a:hlinkClick r:id="rId2" action="ppaction://hlinksldjump" highlightClick="1"/>
          </p:cNvPr>
          <p:cNvSpPr/>
          <p:nvPr/>
        </p:nvSpPr>
        <p:spPr>
          <a:xfrm>
            <a:off x="3571868" y="5143512"/>
            <a:ext cx="2928958" cy="785818"/>
          </a:xfrm>
          <a:prstGeom prst="actionButtonBlan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Bookman Old Style" pitchFamily="18" charset="0"/>
              </a:rPr>
              <a:t>Проверка</a:t>
            </a:r>
            <a:endParaRPr lang="ru-RU" sz="28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pic>
        <p:nvPicPr>
          <p:cNvPr id="5" name="Picture 8" descr="http://s10.rimg.info/96fdfffc8a7af6013401d6b511c8c8b4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571604" y="4357694"/>
            <a:ext cx="1571636" cy="226696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7">
      <a:dk1>
        <a:srgbClr val="23253C"/>
      </a:dk1>
      <a:lt1>
        <a:srgbClr val="FFE0A3"/>
      </a:lt1>
      <a:dk2>
        <a:srgbClr val="FFE0A3"/>
      </a:dk2>
      <a:lt2>
        <a:srgbClr val="FFCC66"/>
      </a:lt2>
      <a:accent1>
        <a:srgbClr val="FF9933"/>
      </a:accent1>
      <a:accent2>
        <a:srgbClr val="FFCC66"/>
      </a:accent2>
      <a:accent3>
        <a:srgbClr val="FFFFCC"/>
      </a:accent3>
      <a:accent4>
        <a:srgbClr val="D18A00"/>
      </a:accent4>
      <a:accent5>
        <a:srgbClr val="FFCC99"/>
      </a:accent5>
      <a:accent6>
        <a:srgbClr val="FFFFCC"/>
      </a:accent6>
      <a:hlink>
        <a:srgbClr val="D18A00"/>
      </a:hlink>
      <a:folHlink>
        <a:srgbClr val="FFE0A3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634</Words>
  <Application>Microsoft Office PowerPoint</Application>
  <PresentationFormat>Экран (4:3)</PresentationFormat>
  <Paragraphs>193</Paragraphs>
  <Slides>36</Slides>
  <Notes>3</Notes>
  <HiddenSlides>16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Солнцестояние</vt:lpstr>
      <vt:lpstr>Слайд 1</vt:lpstr>
      <vt:lpstr>Слайд 2</vt:lpstr>
      <vt:lpstr>Слайд 3</vt:lpstr>
      <vt:lpstr>А.100 </vt:lpstr>
      <vt:lpstr>А.200 </vt:lpstr>
      <vt:lpstr>А.300 </vt:lpstr>
      <vt:lpstr>А.400 </vt:lpstr>
      <vt:lpstr>Б.100</vt:lpstr>
      <vt:lpstr>Б.200</vt:lpstr>
      <vt:lpstr>Б.300</vt:lpstr>
      <vt:lpstr>Б.400</vt:lpstr>
      <vt:lpstr>В.100</vt:lpstr>
      <vt:lpstr>В.200</vt:lpstr>
      <vt:lpstr>В.300</vt:lpstr>
      <vt:lpstr>В.400</vt:lpstr>
      <vt:lpstr>Г.100</vt:lpstr>
      <vt:lpstr>Г.200 </vt:lpstr>
      <vt:lpstr>Г.300 </vt:lpstr>
      <vt:lpstr>Г.400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69</cp:revision>
  <cp:lastPrinted>1601-01-01T00:00:00Z</cp:lastPrinted>
  <dcterms:created xsi:type="dcterms:W3CDTF">2008-08-19T09:58:19Z</dcterms:created>
  <dcterms:modified xsi:type="dcterms:W3CDTF">2010-11-09T11:32:01Z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