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A4BC-C4C9-4681-B630-BA9ADB86EC86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D7F0-B355-4EE8-B03A-E1B97CD30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Государственная (итоговая) аттестация выпускников </a:t>
            </a:r>
            <a:r>
              <a:rPr lang="en-US" dirty="0" smtClean="0">
                <a:solidFill>
                  <a:srgbClr val="FFFF00"/>
                </a:solidFill>
              </a:rPr>
              <a:t>IX</a:t>
            </a:r>
            <a:r>
              <a:rPr lang="ru-RU" dirty="0" smtClean="0">
                <a:solidFill>
                  <a:srgbClr val="FFFF00"/>
                </a:solidFill>
              </a:rPr>
              <a:t> классов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Общие принципы оценивания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Задания могут быть выполнены в любой последовательности</a:t>
            </a:r>
          </a:p>
          <a:p>
            <a:r>
              <a:rPr lang="ru-RU" dirty="0" smtClean="0"/>
              <a:t>Учащийся может перепутать нумерацию заданий, эксперт  идентифицирует их и проверяет согласно критерию нужного задания</a:t>
            </a:r>
          </a:p>
          <a:p>
            <a:r>
              <a:rPr lang="ru-RU" dirty="0" smtClean="0"/>
              <a:t>Не снижаются баллы за орфографические, пунктуационные и другие ошибки, если они не мешают </a:t>
            </a:r>
            <a:r>
              <a:rPr lang="ru-RU" smtClean="0"/>
              <a:t>адекватному восприятию </a:t>
            </a:r>
            <a:r>
              <a:rPr lang="ru-RU" dirty="0" smtClean="0"/>
              <a:t>текста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С1, С2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С1 - Атрибуция документа: год и  фамилия</a:t>
            </a:r>
          </a:p>
          <a:p>
            <a:pPr>
              <a:buNone/>
            </a:pPr>
            <a:r>
              <a:rPr lang="ru-RU" dirty="0" smtClean="0"/>
              <a:t>За 2 позиции 2 балла.</a:t>
            </a:r>
          </a:p>
          <a:p>
            <a:pPr>
              <a:buNone/>
            </a:pPr>
            <a:r>
              <a:rPr lang="ru-RU" dirty="0" smtClean="0"/>
              <a:t>Фамилии могут иметь грамматические ошибки, не искажающие фамилию значительно.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С2 – выпишите из текста предложение (может быть не прямая выписка, а пересказ своими словами) и приведите два факта. 2 балла ставится при наличии 3 позиций.</a:t>
            </a:r>
          </a:p>
          <a:p>
            <a:pPr>
              <a:buNone/>
            </a:pPr>
            <a:r>
              <a:rPr lang="ru-RU" dirty="0" smtClean="0"/>
              <a:t>Всё что требует критерий связано непосредственно с текстом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С1, С2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i="1" dirty="0" smtClean="0"/>
              <a:t>Из сочинения историка С.М. Соловьёва</a:t>
            </a:r>
          </a:p>
          <a:p>
            <a:pPr marL="0" indent="354013" algn="just">
              <a:buNone/>
            </a:pPr>
            <a:r>
              <a:rPr lang="ru-RU" dirty="0" smtClean="0"/>
              <a:t>«Начиная с Петра Великого в каждое царствование предпринимались обширные законодательные работы, и всегда шли они безуспешно относительно главной цели своей, составления уложения. Но чем более развивалось русское общество, тем громче становились вопли на трудности и злоупотребления, порождаемые отсутствием… свода существующих постановлений. Медленность в решении дел была чрезвычайная; по справкам оказалось, что в разных судах Империи накопилось 2 850 000 дел и 127 000 подсудимых находилось в заключении.</a:t>
            </a:r>
          </a:p>
          <a:p>
            <a:pPr marL="0" indent="354013" algn="just">
              <a:buNone/>
            </a:pPr>
            <a:r>
              <a:rPr lang="ru-RU" dirty="0" smtClean="0"/>
              <a:t>Император принял законодательные работы в непосредственное свое ведение, учредил в собственной своей канцелярии особое для них отделение (второе) и поручил его человеку, уже трудившемуся над составлением уложения в царствование Александра I и приобретшего опытность вследствие самых неудач своего дела, Сперанскому. Положено было составить свод действующих законов».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С1, С2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С1. Назовите императора, о котором идёт речь в данном отрывке, и укажите хронологические рамки его правления.</a:t>
            </a:r>
          </a:p>
          <a:p>
            <a:pPr>
              <a:buNone/>
            </a:pPr>
            <a:r>
              <a:rPr lang="ru-RU" dirty="0" smtClean="0"/>
              <a:t>С2. В первом абзаце отрывка найдите и запишите предложение, где названа непосредственная причина действий, перечисленных во втором абзаце. Выпишите не менее двух действий.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С1. </a:t>
            </a:r>
            <a:r>
              <a:rPr lang="ru-RU" dirty="0" smtClean="0"/>
              <a:t>В ответе должны быть названы:</a:t>
            </a:r>
          </a:p>
          <a:p>
            <a:pPr>
              <a:buNone/>
            </a:pPr>
            <a:r>
              <a:rPr lang="ru-RU" dirty="0" smtClean="0"/>
              <a:t>1) имя императора – Николай I;</a:t>
            </a:r>
          </a:p>
          <a:p>
            <a:pPr>
              <a:buNone/>
            </a:pPr>
            <a:r>
              <a:rPr lang="ru-RU" dirty="0" smtClean="0"/>
              <a:t>2) хронологические рамки правления – 1825–1855 гг.</a:t>
            </a:r>
          </a:p>
          <a:p>
            <a:pPr>
              <a:buNone/>
            </a:pPr>
            <a:r>
              <a:rPr lang="ru-RU" dirty="0" smtClean="0"/>
              <a:t>Правильно названы имя императора и период правления 2</a:t>
            </a:r>
          </a:p>
          <a:p>
            <a:pPr>
              <a:buNone/>
            </a:pPr>
            <a:r>
              <a:rPr lang="ru-RU" dirty="0" smtClean="0"/>
              <a:t>Правильно названо только имя императора ИЛИ Правильно назван только период  1</a:t>
            </a:r>
          </a:p>
          <a:p>
            <a:pPr>
              <a:buNone/>
            </a:pPr>
            <a:r>
              <a:rPr lang="ru-RU" dirty="0" smtClean="0"/>
              <a:t>Ответ неверный 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С2. В ответе должна быть указано предложение: «Но чем более развивалось русское общество, тем громче становились вопли на трудности и злоупотребления, порождаемые отсутствием… свода существующих постановлений».</a:t>
            </a:r>
          </a:p>
          <a:p>
            <a:pPr>
              <a:buNone/>
            </a:pPr>
            <a:r>
              <a:rPr lang="ru-RU" dirty="0" smtClean="0"/>
              <a:t>Могут быть указаны следующие действия:</a:t>
            </a:r>
          </a:p>
          <a:p>
            <a:pPr>
              <a:buNone/>
            </a:pPr>
            <a:r>
              <a:rPr lang="ru-RU" dirty="0" smtClean="0"/>
              <a:t>1) император взял под личный контроль законодательные работы;</a:t>
            </a:r>
          </a:p>
          <a:p>
            <a:pPr>
              <a:buNone/>
            </a:pPr>
            <a:r>
              <a:rPr lang="ru-RU" dirty="0" smtClean="0"/>
              <a:t>2) император учредил в собственной своей канцелярии второе отделение для работ над законодательством;</a:t>
            </a:r>
          </a:p>
          <a:p>
            <a:pPr>
              <a:buNone/>
            </a:pPr>
            <a:r>
              <a:rPr lang="ru-RU" dirty="0" smtClean="0"/>
              <a:t>3) император пригласил М.М. Сперанского для работы над упорядочиванием законодательства</a:t>
            </a:r>
          </a:p>
          <a:p>
            <a:pPr>
              <a:buNone/>
            </a:pPr>
            <a:r>
              <a:rPr lang="ru-RU" dirty="0" smtClean="0"/>
              <a:t>Правильно указаны предложение (или в иных формулировках верно передан его смысл) и два действия 2</a:t>
            </a:r>
          </a:p>
          <a:p>
            <a:pPr>
              <a:buNone/>
            </a:pPr>
            <a:r>
              <a:rPr lang="ru-RU" dirty="0" smtClean="0"/>
              <a:t>Правильно указаны предложение (или в иных формулировках верно передан его смысл) и одно действие 1</a:t>
            </a:r>
          </a:p>
          <a:p>
            <a:pPr>
              <a:buNone/>
            </a:pPr>
            <a:r>
              <a:rPr lang="ru-RU" dirty="0" smtClean="0"/>
              <a:t>Правильно указано только предложение ИЛИ Правильно указаны только действия (любое количество) ИЛИ Ответ неверный 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задании предлагается конкретная ситуация (связанная с исторической личностью или абстрактным  человеком эпохи). 3 балла</a:t>
            </a:r>
          </a:p>
          <a:p>
            <a:pPr>
              <a:buNone/>
            </a:pPr>
            <a:r>
              <a:rPr lang="ru-RU" dirty="0" smtClean="0"/>
              <a:t>В задании требуется и указание конкретных фактов и установления причинно-следственных связей</a:t>
            </a:r>
          </a:p>
          <a:p>
            <a:pPr>
              <a:buNone/>
            </a:pPr>
            <a:r>
              <a:rPr lang="ru-RU" dirty="0" smtClean="0"/>
              <a:t>В задании 3 вопроса : на два из них ответ однозначный, на 3 вопрос ответ формулируется в свободной форме и необходимо смотреть на его соответствие вопросу.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С3. Делегат партийного съезда вспоминал, что 25 февраля, на </a:t>
            </a:r>
            <a:r>
              <a:rPr lang="ru-RU" dirty="0" smtClean="0"/>
              <a:t>заключительном заседании, где Первый секретарь ЦК КПСС читал «секретный доклад», посвящённый его предшественнику на этом посту, несколько делегатов, поражённых содержанием доклада, упали в обморок.</a:t>
            </a:r>
          </a:p>
          <a:p>
            <a:pPr>
              <a:buNone/>
            </a:pPr>
            <a:r>
              <a:rPr lang="ru-RU" dirty="0" smtClean="0"/>
              <a:t>1. На каком съезде происходили описываемые события?</a:t>
            </a:r>
          </a:p>
          <a:p>
            <a:pPr>
              <a:buNone/>
            </a:pPr>
            <a:r>
              <a:rPr lang="ru-RU" dirty="0" smtClean="0"/>
              <a:t>2. Укажите фамилию Первого секретаря ЦК КПСС – автора доклада.</a:t>
            </a:r>
          </a:p>
          <a:p>
            <a:pPr>
              <a:buNone/>
            </a:pPr>
            <a:r>
              <a:rPr lang="ru-RU" dirty="0" smtClean="0"/>
              <a:t>3. Что так поразило в докладе делегатов съезда?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Правильный ответ должен содержать следующие элементы:</a:t>
            </a:r>
          </a:p>
          <a:p>
            <a:pPr>
              <a:buNone/>
            </a:pPr>
            <a:r>
              <a:rPr lang="en-US" dirty="0" smtClean="0"/>
              <a:t>1) XX </a:t>
            </a:r>
            <a:r>
              <a:rPr lang="ru-RU" dirty="0" smtClean="0"/>
              <a:t>съезд КПСС;</a:t>
            </a:r>
          </a:p>
          <a:p>
            <a:pPr>
              <a:buNone/>
            </a:pPr>
            <a:r>
              <a:rPr lang="ru-RU" dirty="0" smtClean="0"/>
              <a:t>2) Н.С. Хрущёв;</a:t>
            </a:r>
          </a:p>
          <a:p>
            <a:pPr>
              <a:buNone/>
            </a:pPr>
            <a:r>
              <a:rPr lang="ru-RU" dirty="0" smtClean="0"/>
              <a:t>3) впервые было сказано об отступлении от принципов демократии, о грубейших нарушениях социалистической законности, массовых репрессиях, крупнейших просчётах и порочных методах руководства, допущенных по воле И.В. Сталина – человека, который совсем недавно казался непогрешимым. (может быть указана другая верная формулировка)</a:t>
            </a:r>
          </a:p>
          <a:p>
            <a:pPr>
              <a:buNone/>
            </a:pPr>
            <a:r>
              <a:rPr lang="ru-RU" dirty="0" smtClean="0"/>
              <a:t>Верно названы 3 элемента ответа 3</a:t>
            </a:r>
          </a:p>
          <a:p>
            <a:pPr>
              <a:buNone/>
            </a:pPr>
            <a:r>
              <a:rPr lang="ru-RU" dirty="0" smtClean="0"/>
              <a:t>Верно названы любые 2 элемента ответа 2</a:t>
            </a:r>
          </a:p>
          <a:p>
            <a:pPr>
              <a:buNone/>
            </a:pPr>
            <a:r>
              <a:rPr lang="ru-RU" dirty="0" smtClean="0"/>
              <a:t>Верно назван любой 1 элемент ответа 1</a:t>
            </a:r>
          </a:p>
          <a:p>
            <a:pPr>
              <a:buNone/>
            </a:pPr>
            <a:r>
              <a:rPr lang="ru-RU" dirty="0" smtClean="0"/>
              <a:t>Ответ неверный 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С4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Направлено на сравнение. 2 балла</a:t>
            </a:r>
          </a:p>
          <a:p>
            <a:pPr>
              <a:buNone/>
            </a:pPr>
            <a:r>
              <a:rPr lang="ru-RU" dirty="0" smtClean="0"/>
              <a:t>Нужно указать либо общие черты, либо различия</a:t>
            </a:r>
          </a:p>
          <a:p>
            <a:pPr>
              <a:buNone/>
            </a:pPr>
            <a:r>
              <a:rPr lang="ru-RU" dirty="0" smtClean="0"/>
              <a:t>Особенности оценивания:</a:t>
            </a:r>
          </a:p>
          <a:p>
            <a:r>
              <a:rPr lang="ru-RU" dirty="0" smtClean="0"/>
              <a:t>Четко соотносить ответ с заданием</a:t>
            </a:r>
          </a:p>
          <a:p>
            <a:r>
              <a:rPr lang="ru-RU" dirty="0" smtClean="0"/>
              <a:t>Формулировка ответа должна содержать конкретику</a:t>
            </a:r>
          </a:p>
          <a:p>
            <a:r>
              <a:rPr lang="ru-RU" dirty="0" smtClean="0"/>
              <a:t>Учитывать альтернативные точки зрения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Структура работы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200" dirty="0" smtClean="0"/>
              <a:t>Общее число заданий 35</a:t>
            </a:r>
          </a:p>
          <a:p>
            <a:pPr algn="ctr">
              <a:buNone/>
            </a:pPr>
            <a:r>
              <a:rPr lang="ru-RU" sz="4200" dirty="0" smtClean="0"/>
              <a:t>Максимальный первичный балл 44</a:t>
            </a:r>
          </a:p>
          <a:p>
            <a:pPr algn="ctr">
              <a:buNone/>
            </a:pPr>
            <a:r>
              <a:rPr lang="ru-RU" sz="4200" dirty="0" smtClean="0"/>
              <a:t>Структура работы</a:t>
            </a:r>
          </a:p>
          <a:p>
            <a:r>
              <a:rPr lang="ru-RU" sz="3400" dirty="0" smtClean="0"/>
              <a:t>Часть 1 (А) 22 задания с выбором ответа</a:t>
            </a:r>
          </a:p>
          <a:p>
            <a:pPr>
              <a:buNone/>
            </a:pPr>
            <a:r>
              <a:rPr lang="ru-RU" sz="3400" dirty="0" smtClean="0"/>
              <a:t>(0-1 балл за каждое задание)</a:t>
            </a:r>
          </a:p>
          <a:p>
            <a:r>
              <a:rPr lang="ru-RU" sz="3400" dirty="0" smtClean="0"/>
              <a:t>Часть 2 (В) 8 заданий с кратким ответом</a:t>
            </a:r>
          </a:p>
          <a:p>
            <a:pPr>
              <a:buNone/>
            </a:pPr>
            <a:r>
              <a:rPr lang="ru-RU" sz="3400" dirty="0" smtClean="0"/>
              <a:t>(0-2 балла за задание)</a:t>
            </a:r>
          </a:p>
          <a:p>
            <a:r>
              <a:rPr lang="ru-RU" sz="3400" dirty="0" smtClean="0"/>
              <a:t>Часть 3(С) 5 заданий с развернутым ответом</a:t>
            </a:r>
          </a:p>
          <a:p>
            <a:pPr>
              <a:buNone/>
            </a:pPr>
            <a:r>
              <a:rPr lang="ru-RU" sz="3400" dirty="0" smtClean="0"/>
              <a:t>(0-3 балла за задание)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С4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В 30-е гг. XIX в. в философско-литературных кружках западники и славянофилы спорили о будущем России, искали решение практических вопросов русской жизни. Будучи либералами по убеждениям, они считали перемены в России необходимыми. Но направления преобразований они понимали по-разному.</a:t>
            </a:r>
          </a:p>
          <a:p>
            <a:pPr>
              <a:buNone/>
            </a:pPr>
            <a:r>
              <a:rPr lang="ru-RU" dirty="0" smtClean="0"/>
              <a:t>Приведите не менее двух различий во взглядах западников и славянофилов о направлениях преобразований.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С4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Могут быть приведены различия:</a:t>
            </a:r>
          </a:p>
          <a:p>
            <a:pPr>
              <a:buNone/>
            </a:pPr>
            <a:r>
              <a:rPr lang="ru-RU" dirty="0" smtClean="0"/>
              <a:t>1) западники считали, что Россия и Европа не имеют принципиальных различий, поэтому преобразования в России должны идти по западному образцу, а славянофилы отстаивали идею о самобытности России;</a:t>
            </a:r>
          </a:p>
          <a:p>
            <a:pPr>
              <a:buNone/>
            </a:pPr>
            <a:r>
              <a:rPr lang="ru-RU" dirty="0" smtClean="0"/>
              <a:t>2) западники видели Россию конституционной монархией, а славянофилы образцом государственного устройства видели сословно-представительную монархию с Земскими соборами;</a:t>
            </a:r>
          </a:p>
          <a:p>
            <a:pPr>
              <a:buNone/>
            </a:pPr>
            <a:r>
              <a:rPr lang="ru-RU" dirty="0" smtClean="0"/>
              <a:t>3) особую роль в судьбе России славянофилы отводили православию и крестьянской общине как духовным основам жизни русского народа, определяющим выбор собственного пути развития.</a:t>
            </a:r>
          </a:p>
          <a:p>
            <a:pPr>
              <a:buNone/>
            </a:pPr>
            <a:r>
              <a:rPr lang="ru-RU" dirty="0" smtClean="0"/>
              <a:t>Могут быть приведены другие различия</a:t>
            </a:r>
          </a:p>
          <a:p>
            <a:pPr>
              <a:buNone/>
            </a:pPr>
            <a:r>
              <a:rPr lang="ru-RU" dirty="0" smtClean="0"/>
              <a:t>Верно приведены 2 различия 2</a:t>
            </a:r>
          </a:p>
          <a:p>
            <a:pPr>
              <a:buNone/>
            </a:pPr>
            <a:r>
              <a:rPr lang="ru-RU" dirty="0" smtClean="0"/>
              <a:t>Верно приведено 1 различие 1</a:t>
            </a:r>
          </a:p>
          <a:p>
            <a:pPr>
              <a:buNone/>
            </a:pPr>
            <a:r>
              <a:rPr lang="ru-RU" dirty="0" smtClean="0"/>
              <a:t>Ответ неверный 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Составление плана с пояснениями. 3 балла</a:t>
            </a:r>
          </a:p>
          <a:p>
            <a:pPr>
              <a:buNone/>
            </a:pPr>
            <a:r>
              <a:rPr lang="ru-RU" dirty="0" smtClean="0"/>
              <a:t>При проверке учитывается: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Количество пунктов плана и пояснений к ним (не менее 3 пунктов и 2 пояснений)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Корректность формулировок пунктов плана с точки зрения их соответствия теме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Корректность пояснений к пунктам плана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Наличие фактических ошибок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Вам поручено подготовить развёрнутый ответ по теме «Внешняя политика СССР в 1953–1964 гг.». Составьте план, в соответствии с которым Вы будете освещать эту тему.</a:t>
            </a:r>
          </a:p>
          <a:p>
            <a:pPr>
              <a:buNone/>
            </a:pPr>
            <a:r>
              <a:rPr lang="ru-RU" dirty="0" smtClean="0"/>
              <a:t>План должен содержать не менее трёх пунктов. Напишите краткое пояснение содержания любых двух пунктов.</a:t>
            </a:r>
          </a:p>
          <a:p>
            <a:pPr>
              <a:buNone/>
            </a:pPr>
            <a:r>
              <a:rPr lang="ru-RU" dirty="0" smtClean="0"/>
              <a:t>План с пояснениями должен отразить основные направления (события) внешней политики СССР данного периода.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Если Вы затрудняетесь в составлении плана, который бы полностью раскрывал данную тему, Вы можете выбрать один из существенных вопросов (разделов, направлений, проблем) темы. Напишите заголовок плана по выбранному Вами вопросу (разделу, направлению, проблеме) и составьте план, раскрывающий его содержание, соблюдая все требования к количеству пунктов плана и пояснений.</a:t>
            </a: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Один из вариантов плана раскрытия данной темы:</a:t>
            </a:r>
          </a:p>
          <a:p>
            <a:pPr>
              <a:buNone/>
            </a:pPr>
            <a:r>
              <a:rPr lang="ru-RU" sz="2000" dirty="0" smtClean="0"/>
              <a:t>1. Корректировка внешнеполитического курса СССР после смерти И.В. Сталина</a:t>
            </a:r>
          </a:p>
          <a:p>
            <a:pPr>
              <a:buNone/>
            </a:pPr>
            <a:r>
              <a:rPr lang="ru-RU" sz="2000" dirty="0" smtClean="0"/>
              <a:t>Председатель Совета Министров Г.М. Маленков (а позже Н.С. Хрущёв) выступил с идеей о том, что в ядерный век мирное сосуществование государств является единственно возможной основой межгосударственных отношений. Это определило направленность внешней политики СССР в </a:t>
            </a:r>
            <a:r>
              <a:rPr lang="ru-RU" sz="2000" dirty="0" err="1" smtClean="0"/>
              <a:t>постсталинский</a:t>
            </a:r>
            <a:r>
              <a:rPr lang="ru-RU" sz="2000" dirty="0" smtClean="0"/>
              <a:t> период. ХХ съезд КПСС обосновал и закрепил тезисы о мирном сосуществовании и соревновании двух систем, о возможности предотвращения войны в современную эпоху, о многообразии форм перехода различных стран к социализму. Несмотря на сохранявшуюся обстановку холодной войны, происходят изменения в международных отношениях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2. Изменение и развитие отношений СССР со странами Запада:</a:t>
            </a:r>
          </a:p>
          <a:p>
            <a:pPr>
              <a:buNone/>
            </a:pPr>
            <a:r>
              <a:rPr lang="ru-RU" sz="2400" dirty="0" smtClean="0"/>
              <a:t>а) прекращение Корейской войны</a:t>
            </a:r>
          </a:p>
          <a:p>
            <a:pPr>
              <a:buNone/>
            </a:pPr>
            <a:r>
              <a:rPr lang="ru-RU" sz="2400" dirty="0" smtClean="0"/>
              <a:t>б) вывод СССР своих войск с территории Австрии</a:t>
            </a:r>
          </a:p>
          <a:p>
            <a:pPr>
              <a:buNone/>
            </a:pPr>
            <a:r>
              <a:rPr lang="ru-RU" sz="2400" dirty="0" smtClean="0"/>
              <a:t>в) установление дипломатических отношений с ФРГ</a:t>
            </a:r>
          </a:p>
          <a:p>
            <a:pPr>
              <a:buNone/>
            </a:pPr>
            <a:r>
              <a:rPr lang="ru-RU" sz="2400" dirty="0" smtClean="0"/>
              <a:t>г) одностороннее сокращение вооружения СССР</a:t>
            </a:r>
          </a:p>
          <a:p>
            <a:pPr>
              <a:buNone/>
            </a:pPr>
            <a:r>
              <a:rPr lang="ru-RU" sz="2400" dirty="0" err="1" smtClean="0"/>
              <a:t>д</a:t>
            </a:r>
            <a:r>
              <a:rPr lang="ru-RU" sz="2400" dirty="0" smtClean="0"/>
              <a:t>) посещение Н.С. Хрущёвым США в 1959 г.</a:t>
            </a:r>
          </a:p>
          <a:p>
            <a:pPr>
              <a:buNone/>
            </a:pPr>
            <a:r>
              <a:rPr lang="ru-RU" sz="2400" dirty="0" smtClean="0"/>
              <a:t>е) </a:t>
            </a:r>
            <a:r>
              <a:rPr lang="ru-RU" sz="2400" dirty="0" err="1" smtClean="0"/>
              <a:t>Карибский</a:t>
            </a:r>
            <a:r>
              <a:rPr lang="ru-RU" sz="2400" dirty="0" smtClean="0"/>
              <a:t> кризис 1962 года</a:t>
            </a:r>
          </a:p>
          <a:p>
            <a:pPr>
              <a:buNone/>
            </a:pPr>
            <a:r>
              <a:rPr lang="ru-RU" sz="2400" dirty="0" smtClean="0"/>
              <a:t>ж) подписание СССР, США и Англией Договора о запрещении испытаний ядерного оружия в трёх средах: в атмосфере, космосе и под водой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3. СССР и страны социалистического лагеря В данный период была создана ОВД, в 1956 г. советские войска были введены в Венгрию для подавления антисоветского восстания, в 1961 г. была воздвигнута Берлинская стена, ставшая символом противостояния Восток – Запад. В данный период значительно ухудшились отношения СССР с Албанией и Китаем</a:t>
            </a:r>
          </a:p>
          <a:p>
            <a:pPr>
              <a:buNone/>
            </a:pPr>
            <a:r>
              <a:rPr lang="ru-RU" sz="2400" dirty="0" smtClean="0"/>
              <a:t>4. Взаимоотношения с развивающимися странами СССР, заботясь об укреплении своих позиций в освободившихся от колониальной зависимости странах, оказывал им активную материальную и военную помощь.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Возможны другое количество и (или) иные корректные формулировки пунктов плана. Они могут быть представлены в назывной, вопросной или смешанной формах.</a:t>
            </a:r>
          </a:p>
          <a:p>
            <a:pPr>
              <a:buNone/>
            </a:pPr>
            <a:r>
              <a:rPr lang="ru-RU" dirty="0" smtClean="0"/>
              <a:t>Пояснения могут быть приведены в форме подпунктов (п. 2), ненумерованного перечня позиций (п. 3), комментариев в свободной форме (п. 1, 4).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 (3 балла)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План содержит не менее трёх пунктов, к двум из которых даны пояснения.</a:t>
            </a:r>
          </a:p>
          <a:p>
            <a:pPr>
              <a:buNone/>
            </a:pPr>
            <a:r>
              <a:rPr lang="ru-RU" dirty="0" smtClean="0"/>
              <a:t>Формулировки пунктов плана и пояснений отражают содержание темы (выбранного вопроса); в пояснениях без фактических ошибок приведены основные исторические события, раскрывающие содержание пунктов плана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 (2 балла)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План содержит не менее трех пунктов, к одному из которых дано пояснение.</a:t>
            </a:r>
          </a:p>
          <a:p>
            <a:pPr>
              <a:buNone/>
            </a:pPr>
            <a:r>
              <a:rPr lang="ru-RU" sz="1600" dirty="0" smtClean="0"/>
              <a:t>Формулировки пунктов плана и пояснения отражают содержание темы (выбранного вопроса); в пояснении без фактических ошибок приведены основные исторические события, раскрывающие содержание пункта плана.</a:t>
            </a:r>
          </a:p>
          <a:p>
            <a:pPr>
              <a:buNone/>
            </a:pPr>
            <a:r>
              <a:rPr lang="ru-RU" sz="1600" dirty="0" smtClean="0"/>
              <a:t>ИЛИ</a:t>
            </a:r>
          </a:p>
          <a:p>
            <a:pPr>
              <a:buNone/>
            </a:pPr>
            <a:r>
              <a:rPr lang="ru-RU" sz="1600" dirty="0" smtClean="0"/>
              <a:t>План содержит два пункта, к обоим даны пояснения.</a:t>
            </a:r>
          </a:p>
          <a:p>
            <a:pPr>
              <a:buNone/>
            </a:pPr>
            <a:r>
              <a:rPr lang="ru-RU" sz="1600" dirty="0" smtClean="0"/>
              <a:t>Формулировки пунктов плана и пояснений отражают содержание темы (выбранного вопроса); в пояснениях без фактических ошибок приведены основные исторические события, раскрывающие содержание пунктов плана. </a:t>
            </a:r>
          </a:p>
          <a:p>
            <a:pPr>
              <a:buNone/>
            </a:pPr>
            <a:r>
              <a:rPr lang="ru-RU" sz="1600" dirty="0" smtClean="0"/>
              <a:t>ИЛИ</a:t>
            </a:r>
          </a:p>
          <a:p>
            <a:pPr>
              <a:buNone/>
            </a:pPr>
            <a:r>
              <a:rPr lang="ru-RU" sz="1600" dirty="0" smtClean="0"/>
              <a:t>План содержит не менее трех пунктов, к двум из которых даны пояснения.</a:t>
            </a:r>
          </a:p>
          <a:p>
            <a:pPr>
              <a:buNone/>
            </a:pPr>
            <a:r>
              <a:rPr lang="ru-RU" sz="1600" dirty="0" smtClean="0"/>
              <a:t>Формулировки пунктов плана отражают содержание темы (выбранного вопроса).</a:t>
            </a:r>
          </a:p>
          <a:p>
            <a:pPr>
              <a:buNone/>
            </a:pPr>
            <a:r>
              <a:rPr lang="ru-RU" sz="1600" dirty="0" smtClean="0"/>
              <a:t>В пояснениях к одному-двум пунктам плана наряду с верными позициями содержатся фактические ошибки, существенно не искажающие ответа; ИЛИ в пояснениях к  одному-двум пунктам плана представлены верные, но не основные, а только частные факты, не в полной мере раскрывающие содержание пунктов плана 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Часть 1 (А)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Все задания разделены на</a:t>
            </a:r>
          </a:p>
          <a:p>
            <a:pPr algn="ctr">
              <a:buNone/>
            </a:pPr>
            <a:r>
              <a:rPr lang="ru-RU" sz="4800" dirty="0" smtClean="0"/>
              <a:t>4 хронологических блока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smtClean="0"/>
              <a:t>VIII</a:t>
            </a:r>
            <a:r>
              <a:rPr lang="ru-RU" sz="3600" dirty="0" smtClean="0"/>
              <a:t> </a:t>
            </a:r>
            <a:r>
              <a:rPr lang="en-US" sz="3600" dirty="0" smtClean="0"/>
              <a:t>-</a:t>
            </a:r>
            <a:r>
              <a:rPr lang="ru-RU" sz="3600" dirty="0" smtClean="0"/>
              <a:t> </a:t>
            </a:r>
            <a:r>
              <a:rPr lang="en-US" sz="3600" dirty="0" smtClean="0"/>
              <a:t>XVII</a:t>
            </a:r>
            <a:r>
              <a:rPr lang="ru-RU" sz="3600" dirty="0" smtClean="0"/>
              <a:t> вв.</a:t>
            </a:r>
            <a:r>
              <a:rPr lang="en-US" sz="3600" dirty="0" smtClean="0"/>
              <a:t>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smtClean="0"/>
              <a:t>XVIII</a:t>
            </a:r>
            <a:r>
              <a:rPr lang="ru-RU" sz="3600" dirty="0" smtClean="0"/>
              <a:t> – начало </a:t>
            </a:r>
            <a:r>
              <a:rPr lang="en-US" sz="3600" dirty="0" smtClean="0"/>
              <a:t>XX</a:t>
            </a:r>
            <a:r>
              <a:rPr lang="ru-RU" sz="3600" dirty="0" smtClean="0"/>
              <a:t> в.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1917-1945 гг.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1945-2010 гг.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 (1 балл)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План содержит не менее трёх пунктов без пояснений; ИЛИ в качестве пояснений приведены рассуждения общего характера, не содержащие конкретной информации по теме.</a:t>
            </a:r>
          </a:p>
          <a:p>
            <a:pPr>
              <a:buNone/>
            </a:pPr>
            <a:r>
              <a:rPr lang="ru-RU" sz="2200" dirty="0" smtClean="0"/>
              <a:t>Формулировки пунктов плана отражают содержание темы (выбранного вопроса) и не содержат фактических ошибок.</a:t>
            </a:r>
          </a:p>
          <a:p>
            <a:pPr>
              <a:buNone/>
            </a:pPr>
            <a:r>
              <a:rPr lang="ru-RU" sz="2200" dirty="0" smtClean="0"/>
              <a:t>ИЛИ</a:t>
            </a:r>
          </a:p>
          <a:p>
            <a:pPr>
              <a:buNone/>
            </a:pPr>
            <a:r>
              <a:rPr lang="ru-RU" sz="2200" dirty="0" smtClean="0"/>
              <a:t>План содержит два пункта, к одному из которых дано пояснение.</a:t>
            </a:r>
          </a:p>
          <a:p>
            <a:pPr>
              <a:buNone/>
            </a:pPr>
            <a:r>
              <a:rPr lang="ru-RU" sz="2200" dirty="0" smtClean="0"/>
              <a:t>Формулировки пунктов плана и пояснения отражают содержание темы (выбранного вопроса); без фактических ошибок приведены основные исторические события, раскрывающие содержание пунктов плана.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 (1 балл)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ИЛИ</a:t>
            </a:r>
          </a:p>
          <a:p>
            <a:pPr>
              <a:buNone/>
            </a:pPr>
            <a:r>
              <a:rPr lang="ru-RU" sz="1600" dirty="0" smtClean="0"/>
              <a:t>План содержит не менее трех пунктов, к одному из которых дано пояснение.</a:t>
            </a:r>
          </a:p>
          <a:p>
            <a:pPr>
              <a:buNone/>
            </a:pPr>
            <a:r>
              <a:rPr lang="ru-RU" sz="1600" dirty="0" smtClean="0"/>
              <a:t>Формулировки пунктов плана отражают содержание темы (выбранного вопроса).</a:t>
            </a:r>
          </a:p>
          <a:p>
            <a:pPr>
              <a:buNone/>
            </a:pPr>
            <a:r>
              <a:rPr lang="ru-RU" sz="1600" dirty="0" smtClean="0"/>
              <a:t>В пояснении к пункту плана наряду с верными позициями содержатся фактические ошибки, существенно не искажающие ответа; ИЛИ в пояснениях к пункту плана представлены верные, но не основные, а только частные факты, не в полной мере раскрывающие содержание пунктов плана.</a:t>
            </a:r>
          </a:p>
          <a:p>
            <a:pPr>
              <a:buNone/>
            </a:pPr>
            <a:r>
              <a:rPr lang="ru-RU" sz="1600" dirty="0" smtClean="0"/>
              <a:t>ИЛИ</a:t>
            </a:r>
          </a:p>
          <a:p>
            <a:pPr>
              <a:buNone/>
            </a:pPr>
            <a:r>
              <a:rPr lang="ru-RU" sz="1600" dirty="0" smtClean="0"/>
              <a:t>План содержит не менее двух пунктов, к обоим дано пояснение. </a:t>
            </a:r>
          </a:p>
          <a:p>
            <a:pPr>
              <a:buNone/>
            </a:pPr>
            <a:r>
              <a:rPr lang="ru-RU" sz="1600" dirty="0" smtClean="0"/>
              <a:t>Формулировки пунктов плана и пояснений в целом отражают содержание темы (выбранного вопроса), но допущена одна фактическая ошибка, значительно искажающая её содержание.</a:t>
            </a:r>
          </a:p>
          <a:p>
            <a:pPr>
              <a:buNone/>
            </a:pPr>
            <a:r>
              <a:rPr lang="ru-RU" sz="1600" dirty="0" smtClean="0"/>
              <a:t>ИЛИ</a:t>
            </a:r>
          </a:p>
          <a:p>
            <a:pPr>
              <a:buNone/>
            </a:pPr>
            <a:r>
              <a:rPr lang="ru-RU" sz="1600" dirty="0" smtClean="0"/>
              <a:t>Пункты плана имеют общий характер и не отражают содержания темы (выбранного вопроса), но приведенные к трем (или более) пунктам пояснения не содержат фактических ошибок и раскрывают некоторые аспекты темы (выбранного вопроса).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С5 (0 баллов)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План содержит два пункта без пояснений; ИЛИ в качестве пояснений приведены рассуждения общего характера, не содержащие конкретной информации по теме.</a:t>
            </a:r>
          </a:p>
          <a:p>
            <a:pPr>
              <a:buNone/>
            </a:pPr>
            <a:r>
              <a:rPr lang="ru-RU" sz="1800" dirty="0" smtClean="0"/>
              <a:t>ИЛИ</a:t>
            </a:r>
          </a:p>
          <a:p>
            <a:pPr>
              <a:buNone/>
            </a:pPr>
            <a:r>
              <a:rPr lang="ru-RU" sz="1800" dirty="0" smtClean="0"/>
              <a:t>План содержит менее двух пунктов независимо от качества пояснений.</a:t>
            </a:r>
          </a:p>
          <a:p>
            <a:pPr>
              <a:buNone/>
            </a:pPr>
            <a:r>
              <a:rPr lang="ru-RU" sz="1800" dirty="0" smtClean="0"/>
              <a:t>ИЛИ</a:t>
            </a:r>
          </a:p>
          <a:p>
            <a:pPr>
              <a:buNone/>
            </a:pPr>
            <a:r>
              <a:rPr lang="ru-RU" sz="1800" dirty="0" smtClean="0"/>
              <a:t>Пункты плана не отражают содержания темы (выбранного вопроса).  </a:t>
            </a:r>
            <a:r>
              <a:rPr lang="ru-RU" sz="1800" smtClean="0"/>
              <a:t>Приведенные </a:t>
            </a:r>
            <a:r>
              <a:rPr lang="ru-RU" sz="1800" dirty="0" smtClean="0"/>
              <a:t>к одному-двум пунктам пояснения не содержат фактических ошибок и раскрывают некоторые аспекты темы.</a:t>
            </a:r>
          </a:p>
          <a:p>
            <a:pPr>
              <a:buNone/>
            </a:pPr>
            <a:r>
              <a:rPr lang="ru-RU" sz="1800" dirty="0" smtClean="0"/>
              <a:t>ИЛИ</a:t>
            </a:r>
          </a:p>
          <a:p>
            <a:pPr>
              <a:buNone/>
            </a:pPr>
            <a:r>
              <a:rPr lang="ru-RU" sz="1800" dirty="0" smtClean="0"/>
              <a:t>В пунктах плана и пояснениях допущено две или более фактические ошибки, искажающие содержание темы (выбранного вопроса)</a:t>
            </a:r>
          </a:p>
          <a:p>
            <a:pPr>
              <a:buNone/>
            </a:pPr>
            <a:r>
              <a:rPr lang="ru-RU" sz="1800" dirty="0" smtClean="0"/>
              <a:t>ИЛИ</a:t>
            </a:r>
          </a:p>
          <a:p>
            <a:pPr>
              <a:buNone/>
            </a:pPr>
            <a:r>
              <a:rPr lang="ru-RU" sz="1800" dirty="0" smtClean="0"/>
              <a:t>план отражает вопрос (раздел, направление, проблему), который не является составной частью темы, указанной в задании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Часть 1 (А)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4800" dirty="0" smtClean="0"/>
              <a:t>Задания с четкой привязкой:</a:t>
            </a:r>
          </a:p>
          <a:p>
            <a:pPr algn="just">
              <a:buNone/>
            </a:pPr>
            <a:r>
              <a:rPr lang="ru-RU" sz="4800" dirty="0" smtClean="0"/>
              <a:t>А9, А19  - исторические персоналии</a:t>
            </a:r>
          </a:p>
          <a:p>
            <a:pPr algn="just">
              <a:buNone/>
            </a:pPr>
            <a:r>
              <a:rPr lang="ru-RU" sz="4800" dirty="0" smtClean="0"/>
              <a:t>А10, А20 - основные факты по истории культуры</a:t>
            </a:r>
          </a:p>
          <a:p>
            <a:pPr algn="just">
              <a:buNone/>
            </a:pPr>
            <a:r>
              <a:rPr lang="ru-RU" sz="4800" dirty="0" smtClean="0"/>
              <a:t>А14, А15 - по истории Великой Отечественной войны</a:t>
            </a:r>
          </a:p>
          <a:p>
            <a:pPr algn="just">
              <a:buNone/>
            </a:pPr>
            <a:r>
              <a:rPr lang="ru-RU" sz="4800" dirty="0" smtClean="0"/>
              <a:t>А21 - работа с исторической картой</a:t>
            </a:r>
          </a:p>
          <a:p>
            <a:pPr algn="just">
              <a:buNone/>
            </a:pPr>
            <a:r>
              <a:rPr lang="ru-RU" sz="4800" dirty="0" smtClean="0"/>
              <a:t>А22 - работа с иллюстративным материалом</a:t>
            </a:r>
          </a:p>
          <a:p>
            <a:pPr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Часть 2 (В)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600" dirty="0" smtClean="0"/>
              <a:t>Хронологическая последовательность</a:t>
            </a:r>
          </a:p>
          <a:p>
            <a:pPr algn="just"/>
            <a:r>
              <a:rPr lang="ru-RU" sz="3600" dirty="0" smtClean="0"/>
              <a:t>Соотнесение колонок таблицы</a:t>
            </a:r>
          </a:p>
          <a:p>
            <a:pPr algn="just"/>
            <a:r>
              <a:rPr lang="ru-RU" sz="3600" dirty="0" smtClean="0"/>
              <a:t>Поливариантный тест</a:t>
            </a:r>
          </a:p>
          <a:p>
            <a:pPr algn="just"/>
            <a:r>
              <a:rPr lang="ru-RU" sz="3600" dirty="0" smtClean="0"/>
              <a:t>Термины и имена</a:t>
            </a:r>
          </a:p>
          <a:p>
            <a:pPr algn="just"/>
            <a:r>
              <a:rPr lang="ru-RU" sz="3600" dirty="0" smtClean="0"/>
              <a:t>Сравнение</a:t>
            </a:r>
          </a:p>
          <a:p>
            <a:pPr algn="just"/>
            <a:r>
              <a:rPr lang="ru-RU" sz="3600" dirty="0" smtClean="0"/>
              <a:t>Работа со схемой</a:t>
            </a:r>
          </a:p>
          <a:p>
            <a:pPr algn="just"/>
            <a:r>
              <a:rPr lang="ru-RU" sz="3600" dirty="0" smtClean="0"/>
              <a:t>Ряды на исключение</a:t>
            </a:r>
          </a:p>
          <a:p>
            <a:pPr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Часть 3 (С)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/>
              <a:t>С1 – атрибуция исторического документа (0-2 балла)</a:t>
            </a:r>
          </a:p>
          <a:p>
            <a:pPr algn="just">
              <a:buNone/>
            </a:pPr>
            <a:r>
              <a:rPr lang="ru-RU" sz="2800" dirty="0" smtClean="0"/>
              <a:t>С2 – логический анализ структуры текста (0-2 балла)</a:t>
            </a:r>
          </a:p>
          <a:p>
            <a:pPr algn="just">
              <a:buNone/>
            </a:pPr>
            <a:r>
              <a:rPr lang="ru-RU" sz="2800" dirty="0" smtClean="0"/>
              <a:t>С3 – анализ исторической ситуации (соотнесение общих исторических процессов и отдельных фактов) (0-3 балла)</a:t>
            </a:r>
          </a:p>
          <a:p>
            <a:pPr algn="just">
              <a:buNone/>
            </a:pPr>
            <a:r>
              <a:rPr lang="ru-RU" sz="2800" dirty="0" smtClean="0"/>
              <a:t>С4 – сравнение исторических событий, явлений (0-2 балла)</a:t>
            </a:r>
          </a:p>
          <a:p>
            <a:pPr algn="just">
              <a:buNone/>
            </a:pPr>
            <a:r>
              <a:rPr lang="ru-RU" sz="2800" dirty="0" smtClean="0"/>
              <a:t>С5 – составление плана ответа по теме (0-3 балла)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Порядок проверки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Тщательное ознакомление с текстом задания</a:t>
            </a:r>
          </a:p>
          <a:p>
            <a:r>
              <a:rPr lang="ru-RU" dirty="0" smtClean="0"/>
              <a:t>Внимательное ознакомление с критериями оценки</a:t>
            </a:r>
          </a:p>
          <a:p>
            <a:r>
              <a:rPr lang="ru-RU" dirty="0" smtClean="0"/>
              <a:t>Внимательное знакомство с работой ученика</a:t>
            </a:r>
          </a:p>
          <a:p>
            <a:r>
              <a:rPr lang="ru-RU" dirty="0" smtClean="0"/>
              <a:t>Сопоставление ответа с критериями</a:t>
            </a:r>
          </a:p>
          <a:p>
            <a:r>
              <a:rPr lang="ru-RU" dirty="0" smtClean="0"/>
              <a:t>Выставление балла за каждое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Общие принципы оценивания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Строгое следование критериям (особое внимание обращается на требование соответствия количества элементов)</a:t>
            </a:r>
          </a:p>
          <a:p>
            <a:r>
              <a:rPr lang="ru-RU" dirty="0" smtClean="0"/>
              <a:t>Помните что критерий для некоторых вопросов предполагает  возможность иных чем в критериях формулировок</a:t>
            </a:r>
          </a:p>
          <a:p>
            <a:r>
              <a:rPr lang="ru-RU" dirty="0" smtClean="0"/>
              <a:t>Повтор одной и той же мысли в ответе в разных вариациях не должен засчитываться как два элемента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Общие принципы оценивания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ответ не соответствующий заданию выставляется 0 баллов</a:t>
            </a:r>
          </a:p>
          <a:p>
            <a:r>
              <a:rPr lang="ru-RU" dirty="0" smtClean="0"/>
              <a:t>Не предусмотрены «штрафные» и «поощрительные»  баллы</a:t>
            </a:r>
          </a:p>
          <a:p>
            <a:r>
              <a:rPr lang="ru-RU" dirty="0" smtClean="0"/>
              <a:t>Допущенные неточности, если они не связаны с заданным вопросом, не учитываются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2291</Words>
  <Application>Microsoft Office PowerPoint</Application>
  <PresentationFormat>Экран (4:3)</PresentationFormat>
  <Paragraphs>195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Государственная (итоговая) аттестация выпускников IX классов</vt:lpstr>
      <vt:lpstr>Структура работы</vt:lpstr>
      <vt:lpstr>Часть 1 (А)</vt:lpstr>
      <vt:lpstr>Часть 1 (А)</vt:lpstr>
      <vt:lpstr>Часть 2 (В)</vt:lpstr>
      <vt:lpstr>Часть 3 (С)</vt:lpstr>
      <vt:lpstr>Порядок проверки</vt:lpstr>
      <vt:lpstr>Общие принципы оценивания</vt:lpstr>
      <vt:lpstr>Общие принципы оценивания</vt:lpstr>
      <vt:lpstr>Общие принципы оценивания</vt:lpstr>
      <vt:lpstr>Задание С1, С2</vt:lpstr>
      <vt:lpstr>Задание С1, С2</vt:lpstr>
      <vt:lpstr>Задание С1, С2</vt:lpstr>
      <vt:lpstr>Задание С1</vt:lpstr>
      <vt:lpstr>Задание С2</vt:lpstr>
      <vt:lpstr>Задание С3</vt:lpstr>
      <vt:lpstr>Задание С3</vt:lpstr>
      <vt:lpstr>Задание С3</vt:lpstr>
      <vt:lpstr>Задание С4</vt:lpstr>
      <vt:lpstr>Задание С4</vt:lpstr>
      <vt:lpstr>Задание С4</vt:lpstr>
      <vt:lpstr>Задание С5</vt:lpstr>
      <vt:lpstr>Задание С5</vt:lpstr>
      <vt:lpstr>Задание С5</vt:lpstr>
      <vt:lpstr>Задание С5</vt:lpstr>
      <vt:lpstr>Задание С5</vt:lpstr>
      <vt:lpstr>Задание С5</vt:lpstr>
      <vt:lpstr>Задание С5 (3 балла)</vt:lpstr>
      <vt:lpstr>Задание С5 (2 балла)</vt:lpstr>
      <vt:lpstr>Задание С5 (1 балл)</vt:lpstr>
      <vt:lpstr>Задание С5 (1 балл)</vt:lpstr>
      <vt:lpstr>Задание С5 (0 баллов)</vt:lpstr>
    </vt:vector>
  </TitlesOfParts>
  <Company>КемГУ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(итоговая) аттестация выпускников IX классов</dc:title>
  <dc:creator>Алексей</dc:creator>
  <cp:lastModifiedBy>Home</cp:lastModifiedBy>
  <cp:revision>12</cp:revision>
  <dcterms:created xsi:type="dcterms:W3CDTF">2012-04-11T00:27:14Z</dcterms:created>
  <dcterms:modified xsi:type="dcterms:W3CDTF">2012-09-03T13:52:16Z</dcterms:modified>
</cp:coreProperties>
</file>