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77" r:id="rId3"/>
    <p:sldId id="257" r:id="rId4"/>
    <p:sldId id="259" r:id="rId5"/>
    <p:sldId id="272" r:id="rId6"/>
    <p:sldId id="273" r:id="rId7"/>
    <p:sldId id="274" r:id="rId8"/>
    <p:sldId id="275" r:id="rId9"/>
    <p:sldId id="276" r:id="rId10"/>
    <p:sldId id="271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87" d="100"/>
          <a:sy n="87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821A74D-FE25-4B9D-BA1D-8E5E13559F2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BDAA8-5507-437A-8088-F0911F9C65B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3F3C4-8675-4FE7-98D7-28E579B8060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9F2DE-2304-4290-B73C-76D0BDEA5B2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57572-2675-4800-806C-F2BA6FA469A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D7C31-94A6-4B64-B96A-BCF30D77C6A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909C2-E801-4E4C-9339-8A12930FE93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C9277-472E-402A-B622-0EC3C7B84EE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F875A-4386-4EB9-84CF-25C78F54B67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1A5744CE-4E1E-4DEA-B71F-022D0ACA15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17847CEB-0F3B-4E30-8986-581DAB1C1E0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509533E6-902D-4852-8D2C-505FEE77483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Бизнес план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993119"/>
            <a:ext cx="7775575" cy="1752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AGGalleon" pitchFamily="2" charset="0"/>
              </a:rPr>
              <a:t>Ночной клуб «</a:t>
            </a:r>
            <a:r>
              <a:rPr lang="en-US" sz="3600" dirty="0" smtClean="0">
                <a:latin typeface="AGGalleon" pitchFamily="2" charset="0"/>
              </a:rPr>
              <a:t>Night Lights</a:t>
            </a:r>
            <a:r>
              <a:rPr lang="ru-RU" sz="3600" dirty="0" smtClean="0">
                <a:latin typeface="AGGalleon" pitchFamily="2" charset="0"/>
              </a:rPr>
              <a:t>»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436097" y="5013176"/>
            <a:ext cx="2428892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Book Antiqua" pitchFamily="18" charset="0"/>
              </a:rPr>
              <a:t>Выполнил: </a:t>
            </a:r>
            <a:endParaRPr lang="ru-RU" sz="1400" b="1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1200" dirty="0" smtClean="0">
                <a:latin typeface="Book Antiqua" pitchFamily="18" charset="0"/>
              </a:rPr>
              <a:t>Лев </a:t>
            </a:r>
            <a:r>
              <a:rPr lang="ru-RU" sz="1200" dirty="0" err="1" smtClean="0">
                <a:latin typeface="Book Antiqua" pitchFamily="18" charset="0"/>
              </a:rPr>
              <a:t>Черногач</a:t>
            </a:r>
            <a:endParaRPr lang="ru-RU" sz="1200" dirty="0">
              <a:latin typeface="Book Antiqua" pitchFamily="18" charset="0"/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436096" y="5084763"/>
            <a:ext cx="2428892" cy="50006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03304"/>
            <a:ext cx="4176464" cy="278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29659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/>
              <a:t>П</a:t>
            </a:r>
            <a:r>
              <a:rPr lang="ru-RU" sz="2000" dirty="0" smtClean="0"/>
              <a:t>омещение </a:t>
            </a:r>
            <a:r>
              <a:rPr lang="ru-RU" sz="2000" dirty="0"/>
              <a:t>– от </a:t>
            </a:r>
            <a:r>
              <a:rPr lang="ru-RU" sz="2000" dirty="0" smtClean="0"/>
              <a:t>10 000 000 руб.</a:t>
            </a:r>
          </a:p>
          <a:p>
            <a:pPr>
              <a:buFontTx/>
              <a:buChar char="-"/>
            </a:pPr>
            <a:r>
              <a:rPr lang="ru-RU" sz="2000" dirty="0"/>
              <a:t>Д</a:t>
            </a:r>
            <a:r>
              <a:rPr lang="ru-RU" sz="2000" dirty="0" smtClean="0"/>
              <a:t>изайн</a:t>
            </a:r>
            <a:r>
              <a:rPr lang="ru-RU" sz="2000" dirty="0"/>
              <a:t>, ремонт – </a:t>
            </a:r>
            <a:r>
              <a:rPr lang="ru-RU" sz="2000" dirty="0"/>
              <a:t>1</a:t>
            </a:r>
            <a:r>
              <a:rPr lang="ru-RU" sz="2000" dirty="0" smtClean="0"/>
              <a:t> </a:t>
            </a:r>
            <a:r>
              <a:rPr lang="ru-RU" sz="2000" dirty="0" smtClean="0"/>
              <a:t>000 000 руб.</a:t>
            </a:r>
          </a:p>
          <a:p>
            <a:pPr>
              <a:buFontTx/>
              <a:buChar char="-"/>
            </a:pPr>
            <a:r>
              <a:rPr lang="ru-RU" sz="2000" dirty="0"/>
              <a:t>С</a:t>
            </a:r>
            <a:r>
              <a:rPr lang="ru-RU" sz="2000" dirty="0" smtClean="0"/>
              <a:t>огласования</a:t>
            </a:r>
            <a:r>
              <a:rPr lang="ru-RU" sz="2000" dirty="0"/>
              <a:t>, бумаги – </a:t>
            </a:r>
            <a:r>
              <a:rPr lang="ru-RU" sz="2000" dirty="0" smtClean="0"/>
              <a:t> </a:t>
            </a:r>
            <a:r>
              <a:rPr lang="ru-RU" sz="2000" dirty="0"/>
              <a:t>5</a:t>
            </a:r>
            <a:r>
              <a:rPr lang="ru-RU" sz="2000" dirty="0" smtClean="0"/>
              <a:t>00 </a:t>
            </a:r>
            <a:r>
              <a:rPr lang="ru-RU" sz="2000" dirty="0" smtClean="0"/>
              <a:t>000 руб.</a:t>
            </a:r>
          </a:p>
          <a:p>
            <a:pPr>
              <a:buFontTx/>
              <a:buChar char="-"/>
            </a:pPr>
            <a:r>
              <a:rPr lang="ru-RU" sz="2000" dirty="0"/>
              <a:t>О</a:t>
            </a:r>
            <a:r>
              <a:rPr lang="ru-RU" sz="2000" dirty="0" smtClean="0"/>
              <a:t>борудование </a:t>
            </a:r>
            <a:r>
              <a:rPr lang="ru-RU" sz="2000" dirty="0"/>
              <a:t>для ночного клуба – </a:t>
            </a:r>
            <a:r>
              <a:rPr lang="ru-RU" sz="2000" dirty="0" smtClean="0"/>
              <a:t>500 000 руб.</a:t>
            </a:r>
          </a:p>
          <a:p>
            <a:pPr>
              <a:buFontTx/>
              <a:buChar char="-"/>
            </a:pPr>
            <a:r>
              <a:rPr lang="ru-RU" sz="2000" dirty="0" smtClean="0"/>
              <a:t>Фонд </a:t>
            </a:r>
            <a:r>
              <a:rPr lang="ru-RU" sz="2000" dirty="0"/>
              <a:t>заработной платы – </a:t>
            </a:r>
            <a:r>
              <a:rPr lang="ru-RU" sz="2000" dirty="0" smtClean="0"/>
              <a:t>6 960 000 руб. </a:t>
            </a:r>
            <a:r>
              <a:rPr lang="ru-RU" sz="2000" dirty="0"/>
              <a:t>в </a:t>
            </a:r>
            <a:r>
              <a:rPr lang="ru-RU" sz="2000" dirty="0" smtClean="0"/>
              <a:t>год</a:t>
            </a:r>
          </a:p>
          <a:p>
            <a:pPr>
              <a:buFontTx/>
              <a:buChar char="-"/>
            </a:pPr>
            <a:r>
              <a:rPr lang="ru-RU" sz="2000" dirty="0"/>
              <a:t>М</a:t>
            </a:r>
            <a:r>
              <a:rPr lang="ru-RU" sz="2000" dirty="0" smtClean="0"/>
              <a:t>аркетинг</a:t>
            </a:r>
            <a:r>
              <a:rPr lang="ru-RU" sz="2000" dirty="0"/>
              <a:t>, реклама – </a:t>
            </a:r>
            <a:r>
              <a:rPr lang="ru-RU" sz="2000" dirty="0" smtClean="0"/>
              <a:t>300 000 </a:t>
            </a:r>
            <a:r>
              <a:rPr lang="ru-RU" sz="2000" dirty="0"/>
              <a:t>рублей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542315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Итого:</a:t>
            </a:r>
            <a:r>
              <a:rPr lang="ru-RU" sz="2000" dirty="0"/>
              <a:t> от </a:t>
            </a:r>
            <a:r>
              <a:rPr lang="ru-RU" sz="2000" dirty="0" smtClean="0"/>
              <a:t>19 </a:t>
            </a:r>
            <a:r>
              <a:rPr lang="ru-RU" sz="2000" dirty="0" smtClean="0"/>
              <a:t>260 </a:t>
            </a:r>
            <a:r>
              <a:rPr lang="ru-RU" sz="2000" dirty="0" smtClean="0"/>
              <a:t>000 руб. </a:t>
            </a:r>
            <a:r>
              <a:rPr lang="ru-RU" sz="2000" dirty="0"/>
              <a:t>необходимо для старта</a:t>
            </a:r>
          </a:p>
        </p:txBody>
      </p:sp>
    </p:spTree>
    <p:extLst>
      <p:ext uri="{BB962C8B-B14F-4D97-AF65-F5344CB8AC3E}">
        <p14:creationId xmlns:p14="http://schemas.microsoft.com/office/powerpoint/2010/main" val="188298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/>
          <a:lstStyle/>
          <a:p>
            <a:pPr eaLnBrk="1" hangingPunct="1"/>
            <a:r>
              <a:rPr lang="ru-RU" smtClean="0"/>
              <a:t>Эффективность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100" dirty="0" smtClean="0"/>
              <a:t>Инвестиционный кредит                </a:t>
            </a:r>
            <a:r>
              <a:rPr lang="ru-RU" sz="2000" dirty="0" smtClean="0"/>
              <a:t>19 </a:t>
            </a:r>
            <a:r>
              <a:rPr lang="ru-RU" sz="2000" dirty="0" smtClean="0"/>
              <a:t>260 </a:t>
            </a:r>
            <a:r>
              <a:rPr lang="ru-RU" sz="2000" dirty="0"/>
              <a:t>000 </a:t>
            </a:r>
            <a:r>
              <a:rPr lang="ru-RU" sz="2100" dirty="0" smtClean="0"/>
              <a:t>руб.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100" dirty="0" smtClean="0"/>
              <a:t>Период окупаемости - PB, мес. 	               </a:t>
            </a:r>
            <a:r>
              <a:rPr lang="ru-RU" sz="2100" dirty="0" smtClean="0"/>
              <a:t>12</a:t>
            </a:r>
            <a:endParaRPr lang="ru-RU" sz="21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100" dirty="0" smtClean="0"/>
              <a:t>Чистый </a:t>
            </a:r>
            <a:r>
              <a:rPr lang="ru-RU" sz="2100" dirty="0" smtClean="0"/>
              <a:t>приведенный доход – NPV</a:t>
            </a:r>
            <a:r>
              <a:rPr lang="ru-RU" sz="2100" dirty="0"/>
              <a:t>  </a:t>
            </a:r>
            <a:r>
              <a:rPr lang="ru-RU" sz="2100" dirty="0" smtClean="0"/>
              <a:t>    15 000 000 </a:t>
            </a:r>
            <a:r>
              <a:rPr lang="ru-RU" sz="2100" dirty="0" err="1" smtClean="0"/>
              <a:t>руб</a:t>
            </a:r>
            <a:r>
              <a:rPr lang="en-US" sz="2100" dirty="0"/>
              <a:t>.</a:t>
            </a:r>
            <a:r>
              <a:rPr lang="ru-RU" sz="21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Заключение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260114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Всем спасибо, все свободны!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/>
              <a:t>Настоящий бизнес-план предусматривает открытие ночного клуба полного цикла, рассчитанного на целевую аудиторию со средним и высоким уровнем доходов</a:t>
            </a:r>
            <a:r>
              <a:rPr lang="ru-RU" sz="16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/>
          </a:p>
          <a:p>
            <a:pPr algn="just">
              <a:buFont typeface="Wingdings" pitchFamily="2" charset="2"/>
              <a:buChar char="Ø"/>
            </a:pPr>
            <a:r>
              <a:rPr lang="ru-RU" sz="1600" dirty="0"/>
              <a:t>Организационно-правовая форма ведения данного бизнеса – общество с ограниченной ответственностью</a:t>
            </a:r>
            <a:r>
              <a:rPr lang="ru-RU" sz="16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/>
          </a:p>
          <a:p>
            <a:pPr algn="just">
              <a:buFont typeface="Wingdings" pitchFamily="2" charset="2"/>
              <a:buChar char="Ø"/>
            </a:pPr>
            <a:r>
              <a:rPr lang="ru-RU" sz="1600" dirty="0"/>
              <a:t>Степень успешности проекта оценивается как высокая, однако окончательные выводы можно будет сделать только после тщательного изучения рынка на основе выбранной концепции заведения.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62786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Описание предприятия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2924944"/>
            <a:ext cx="6196405" cy="13817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1800" dirty="0"/>
              <a:t>Предполагается открытие ночного клуба полного цикла, предлагающего посетителям самый широкий спектр услуг. Полный перечень услуг приведён в следующем разделе бизнес-плана.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Описание услуг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Ночной клуб полного цикла будет предоставлять своим посетителям следующий спектр услуг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/>
              <a:t>Т</a:t>
            </a:r>
            <a:r>
              <a:rPr lang="ru-RU" sz="2000" dirty="0" smtClean="0"/>
              <a:t>анцевальный </a:t>
            </a:r>
            <a:r>
              <a:rPr lang="ru-RU" sz="2000" dirty="0"/>
              <a:t>зал с качественной </a:t>
            </a:r>
            <a:r>
              <a:rPr lang="ru-RU" sz="2000" dirty="0" smtClean="0"/>
              <a:t>музыкой</a:t>
            </a:r>
          </a:p>
          <a:p>
            <a:r>
              <a:rPr lang="ru-RU" sz="2000" dirty="0" smtClean="0"/>
              <a:t>Зал </a:t>
            </a:r>
            <a:r>
              <a:rPr lang="ru-RU" sz="2000" dirty="0"/>
              <a:t>для отдыха и </a:t>
            </a:r>
            <a:r>
              <a:rPr lang="ru-RU" sz="2000" dirty="0" smtClean="0"/>
              <a:t>разговоров</a:t>
            </a:r>
          </a:p>
          <a:p>
            <a:r>
              <a:rPr lang="ru-RU" sz="2000" dirty="0" smtClean="0"/>
              <a:t>Ресторанный зал</a:t>
            </a:r>
          </a:p>
          <a:p>
            <a:r>
              <a:rPr lang="ru-RU" sz="2000" dirty="0" smtClean="0"/>
              <a:t>Барная стойка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омнаты отдыха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араоке зал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Режим работы заведения – с 21.00 до 8.00.</a:t>
            </a:r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Производственный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Первым шагом в процессе организации ночного клуба станет поиск или строительство подходящего помещения. Данный бизнес-план предусматривает открытие ночного клуба с суммарной площадью всех помещений 1000 квадратных метров, расположенных на трёх этажах отдельно стоящего здания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600" dirty="0"/>
              <a:t>В идеале такое здание необходимо строить самостоятельно под разработанный заранее проект, однако при отсутствии финансов можно взять в аренду или выкупить заброшенные здания домов культуры, дворцов пионеров и </a:t>
            </a:r>
            <a:r>
              <a:rPr lang="ru-RU" sz="1600" dirty="0" smtClean="0"/>
              <a:t>т.п.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332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118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Структура разброса помещений по этажам такова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Т</a:t>
            </a:r>
            <a:r>
              <a:rPr lang="ru-RU" sz="1800" dirty="0" smtClean="0"/>
              <a:t>анцевальный </a:t>
            </a:r>
            <a:r>
              <a:rPr lang="ru-RU" sz="1800" dirty="0"/>
              <a:t>зал, барная стойка, </a:t>
            </a:r>
            <a:r>
              <a:rPr lang="ru-RU" sz="1800" dirty="0" smtClean="0"/>
              <a:t>бар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К</a:t>
            </a:r>
            <a:r>
              <a:rPr lang="ru-RU" sz="1800" dirty="0" smtClean="0"/>
              <a:t>омнаты </a:t>
            </a:r>
            <a:r>
              <a:rPr lang="ru-RU" sz="1800" dirty="0"/>
              <a:t>отдыха, ресторанный </a:t>
            </a:r>
            <a:r>
              <a:rPr lang="ru-RU" sz="1800" dirty="0" smtClean="0"/>
              <a:t>зал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К</a:t>
            </a:r>
            <a:r>
              <a:rPr lang="ru-RU" sz="1800" dirty="0" smtClean="0"/>
              <a:t>араоке </a:t>
            </a:r>
            <a:r>
              <a:rPr lang="ru-RU" sz="1800" dirty="0"/>
              <a:t>зал, зал отдыха, </a:t>
            </a:r>
            <a:r>
              <a:rPr lang="ru-RU" sz="1800" dirty="0" smtClean="0"/>
              <a:t>бар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Заметим</a:t>
            </a:r>
            <a:r>
              <a:rPr lang="ru-RU" sz="1600" dirty="0"/>
              <a:t>, что рекомендуемая высота потолков в танцевальном зале должна составлять не менее </a:t>
            </a:r>
            <a:r>
              <a:rPr lang="ru-RU" sz="1600" u="sng" dirty="0"/>
              <a:t>3,6 метра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После этого необходимо оформить помещение в соответствии с выбранной концепцией. Оптимальным вариантом станет обращение в фирму по дизайну помещений, которая уже выполняла подобные заказы.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0823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916832"/>
            <a:ext cx="6196405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Также </a:t>
            </a:r>
            <a:r>
              <a:rPr lang="ru-RU" sz="1600" dirty="0"/>
              <a:t>необходимо закупить оборудование для ночного клуба. Стандартный набор оборудования для ночного клуба включает в себя</a:t>
            </a:r>
            <a:r>
              <a:rPr lang="ru-RU" sz="1600" dirty="0" smtClean="0"/>
              <a:t>: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П</a:t>
            </a:r>
            <a:r>
              <a:rPr lang="ru-RU" sz="1600" dirty="0" smtClean="0"/>
              <a:t>ульт ди-джея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Н</a:t>
            </a:r>
            <a:r>
              <a:rPr lang="ru-RU" sz="1600" dirty="0" smtClean="0"/>
              <a:t>абор </a:t>
            </a:r>
            <a:r>
              <a:rPr lang="ru-RU" sz="1600" dirty="0"/>
              <a:t>светового оборудования (светодиодные головы, заливочные прожекторы</a:t>
            </a:r>
            <a:r>
              <a:rPr lang="ru-RU" sz="1600" dirty="0" smtClean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М</a:t>
            </a:r>
            <a:r>
              <a:rPr lang="ru-RU" sz="1600" dirty="0" smtClean="0"/>
              <a:t>ощные </a:t>
            </a:r>
            <a:r>
              <a:rPr lang="ru-RU" sz="1600" dirty="0"/>
              <a:t>звуковые </a:t>
            </a:r>
            <a:r>
              <a:rPr lang="ru-RU" sz="1600" dirty="0" smtClean="0"/>
              <a:t>колонки</a:t>
            </a:r>
          </a:p>
          <a:p>
            <a:pPr algn="just">
              <a:buFont typeface="Wingdings" pitchFamily="2" charset="2"/>
              <a:buChar char="q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33452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Следующим шагом станет поиск и подбор персонала ночного клуба. Данный бизнес-план предусматривает следующий состав персонала</a:t>
            </a:r>
            <a:r>
              <a:rPr lang="ru-RU" sz="1600" dirty="0" smtClean="0"/>
              <a:t>: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У</a:t>
            </a:r>
            <a:r>
              <a:rPr lang="ru-RU" sz="1600" dirty="0" smtClean="0"/>
              <a:t>правляющий </a:t>
            </a:r>
            <a:r>
              <a:rPr lang="ru-RU" sz="1600" dirty="0"/>
              <a:t>– 1 </a:t>
            </a:r>
            <a:r>
              <a:rPr lang="ru-RU" sz="1600" dirty="0" smtClean="0"/>
              <a:t>человек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Д</a:t>
            </a:r>
            <a:r>
              <a:rPr lang="ru-RU" sz="1600" dirty="0" smtClean="0"/>
              <a:t>иректор </a:t>
            </a:r>
            <a:r>
              <a:rPr lang="ru-RU" sz="1600" dirty="0"/>
              <a:t>– 1 </a:t>
            </a:r>
            <a:r>
              <a:rPr lang="ru-RU" sz="1600" dirty="0" smtClean="0"/>
              <a:t>человек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А</a:t>
            </a:r>
            <a:r>
              <a:rPr lang="ru-RU" sz="1600" dirty="0" smtClean="0"/>
              <a:t>дминистратор </a:t>
            </a:r>
            <a:r>
              <a:rPr lang="ru-RU" sz="1600" dirty="0"/>
              <a:t>– 2 человека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К</a:t>
            </a:r>
            <a:r>
              <a:rPr lang="ru-RU" sz="1600" dirty="0" smtClean="0"/>
              <a:t>реативный </a:t>
            </a:r>
            <a:r>
              <a:rPr lang="ru-RU" sz="1600" dirty="0"/>
              <a:t>директор – </a:t>
            </a:r>
            <a:r>
              <a:rPr lang="ru-RU" sz="1600" dirty="0" smtClean="0"/>
              <a:t>1 человек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Б</a:t>
            </a:r>
            <a:r>
              <a:rPr lang="ru-RU" sz="1600" dirty="0" smtClean="0"/>
              <a:t>армены </a:t>
            </a:r>
            <a:r>
              <a:rPr lang="ru-RU" sz="1600" dirty="0"/>
              <a:t>– 4 </a:t>
            </a:r>
            <a:r>
              <a:rPr lang="ru-RU" sz="1600" dirty="0" smtClean="0"/>
              <a:t>человека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О</a:t>
            </a:r>
            <a:r>
              <a:rPr lang="ru-RU" sz="1600" dirty="0" smtClean="0"/>
              <a:t>фицианты </a:t>
            </a:r>
            <a:r>
              <a:rPr lang="ru-RU" sz="1600" dirty="0"/>
              <a:t>– 8 человек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П</a:t>
            </a:r>
            <a:r>
              <a:rPr lang="ru-RU" sz="1600" dirty="0" smtClean="0"/>
              <a:t>овара </a:t>
            </a:r>
            <a:r>
              <a:rPr lang="ru-RU" sz="1600" dirty="0"/>
              <a:t>– 6 </a:t>
            </a:r>
            <a:r>
              <a:rPr lang="ru-RU" sz="1600" dirty="0" smtClean="0"/>
              <a:t>человек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Д</a:t>
            </a:r>
            <a:r>
              <a:rPr lang="ru-RU" sz="1600" dirty="0" smtClean="0"/>
              <a:t>и-джей </a:t>
            </a:r>
            <a:r>
              <a:rPr lang="ru-RU" sz="1600" dirty="0"/>
              <a:t>– 2 </a:t>
            </a:r>
            <a:r>
              <a:rPr lang="ru-RU" sz="1600" dirty="0" smtClean="0"/>
              <a:t>человека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Г</a:t>
            </a:r>
            <a:r>
              <a:rPr lang="ru-RU" sz="1600" dirty="0" smtClean="0"/>
              <a:t>ардеробщик </a:t>
            </a:r>
            <a:r>
              <a:rPr lang="ru-RU" sz="1600" dirty="0"/>
              <a:t>– 2 </a:t>
            </a:r>
            <a:r>
              <a:rPr lang="ru-RU" sz="1600" dirty="0" smtClean="0"/>
              <a:t>человека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/>
              <a:t>У</a:t>
            </a:r>
            <a:r>
              <a:rPr lang="ru-RU" sz="1600" dirty="0" smtClean="0"/>
              <a:t>борщица </a:t>
            </a:r>
            <a:r>
              <a:rPr lang="ru-RU" sz="1600" dirty="0"/>
              <a:t>– </a:t>
            </a:r>
            <a:r>
              <a:rPr lang="ru-RU" sz="1600" dirty="0" smtClean="0"/>
              <a:t>6 человека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/>
              <a:t>Охрана – 3 человека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5382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492896"/>
            <a:ext cx="6196405" cy="3603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После того, как все шаги выполнены, можно переходить непосредственно к процедуре открытия. Планировать дату открытия стоит заранее, так как предстоит организовать мощный маркетинговый и рекламный натиск на рынок. Примерно за месяц до открытия ночного клуба стоит провести тематические промо-акции на улицах и скрытые маркетинговые акции в учебных заведениях.</a:t>
            </a:r>
          </a:p>
        </p:txBody>
      </p:sp>
    </p:spTree>
    <p:extLst>
      <p:ext uri="{BB962C8B-B14F-4D97-AF65-F5344CB8AC3E}">
        <p14:creationId xmlns:p14="http://schemas.microsoft.com/office/powerpoint/2010/main" val="187649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952</TotalTime>
  <Words>508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Бизнес план</vt:lpstr>
      <vt:lpstr>Аннотация</vt:lpstr>
      <vt:lpstr>Описание предприятия</vt:lpstr>
      <vt:lpstr>Описание услуг</vt:lpstr>
      <vt:lpstr>Производственный план</vt:lpstr>
      <vt:lpstr>Производственный план</vt:lpstr>
      <vt:lpstr>Производственный план</vt:lpstr>
      <vt:lpstr>Производственный план</vt:lpstr>
      <vt:lpstr>Производственный план</vt:lpstr>
      <vt:lpstr>Расходы</vt:lpstr>
      <vt:lpstr>Эффективность</vt:lpstr>
      <vt:lpstr>Заключение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план</dc:title>
  <dc:creator>Станислав</dc:creator>
  <cp:lastModifiedBy>lev</cp:lastModifiedBy>
  <cp:revision>27</cp:revision>
  <dcterms:created xsi:type="dcterms:W3CDTF">2009-12-06T08:40:13Z</dcterms:created>
  <dcterms:modified xsi:type="dcterms:W3CDTF">2012-11-30T18:26:14Z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00080094030000000000010243100207f6000400038000</vt:lpwstr>
  </property>
</Properties>
</file>