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отечественная продукция</c:v>
                </c:pt>
                <c:pt idx="1">
                  <c:v>импортная продукция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C955-FED6-48B7-84C1-832E65A82A48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195CE-FBF8-490F-A0EF-123B9E21C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47" y="0"/>
            <a:ext cx="91494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Бизнес-план</a:t>
            </a:r>
            <a:b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по производству шоколадного масла на</a:t>
            </a:r>
            <a:b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Кемеровском Молочном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заводе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3704456" cy="16646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46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Расчет окупаемости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Старт проекта: Январь 2013 г.</a:t>
            </a:r>
          </a:p>
          <a:p>
            <a:r>
              <a:rPr lang="ru-RU" dirty="0"/>
              <a:t>Открытие: Май 2013 г.</a:t>
            </a:r>
          </a:p>
          <a:p>
            <a:r>
              <a:rPr lang="ru-RU" dirty="0"/>
              <a:t>Выход на оперативную безубыточность: </a:t>
            </a:r>
            <a:r>
              <a:rPr lang="ru-RU" dirty="0" smtClean="0"/>
              <a:t>ноябрь </a:t>
            </a:r>
            <a:r>
              <a:rPr lang="ru-RU" dirty="0"/>
              <a:t>2013 г.</a:t>
            </a:r>
          </a:p>
          <a:p>
            <a:r>
              <a:rPr lang="ru-RU" dirty="0"/>
              <a:t>Выход на прогнозную выручку: </a:t>
            </a:r>
            <a:r>
              <a:rPr lang="ru-RU" dirty="0" smtClean="0"/>
              <a:t>декабрь 2013 </a:t>
            </a:r>
            <a:r>
              <a:rPr lang="ru-RU" dirty="0"/>
              <a:t>г.</a:t>
            </a:r>
          </a:p>
          <a:p>
            <a:r>
              <a:rPr lang="ru-RU" dirty="0"/>
              <a:t>Дата окупаемости проекта: август 2014 г.</a:t>
            </a:r>
          </a:p>
          <a:p>
            <a:r>
              <a:rPr lang="ru-RU" dirty="0"/>
              <a:t>Срок окупаемости проекта 1 год и 8 месяцев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61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Рынок.</a:t>
            </a:r>
            <a:br>
              <a:rPr lang="ru-RU" dirty="0" smtClean="0"/>
            </a:br>
            <a:r>
              <a:rPr lang="ru-RU" dirty="0" smtClean="0"/>
              <a:t>Конкуренты.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рынках города Кемерово, где </a:t>
            </a:r>
            <a:r>
              <a:rPr lang="ru-RU" dirty="0" smtClean="0"/>
              <a:t>КМЗ предполагает </a:t>
            </a:r>
            <a:r>
              <a:rPr lang="ru-RU" dirty="0"/>
              <a:t>реализовывать </a:t>
            </a:r>
            <a:r>
              <a:rPr lang="ru-RU" dirty="0" smtClean="0"/>
              <a:t>свою продукцию </a:t>
            </a:r>
            <a:r>
              <a:rPr lang="ru-RU" dirty="0"/>
              <a:t>в первую очередь, уже работают следующие основные </a:t>
            </a:r>
            <a:r>
              <a:rPr lang="ru-RU" dirty="0" smtClean="0"/>
              <a:t>предприятия конкуренты</a:t>
            </a:r>
            <a:r>
              <a:rPr lang="ru-RU" dirty="0"/>
              <a:t>:</a:t>
            </a:r>
          </a:p>
          <a:p>
            <a:r>
              <a:rPr lang="ru-RU" dirty="0"/>
              <a:t>- АО “Альбумин” ( г. Новосибирск );</a:t>
            </a:r>
          </a:p>
          <a:p>
            <a:r>
              <a:rPr lang="ru-RU" dirty="0"/>
              <a:t>- ЗАО “Том-МАС” ( г. Томск )</a:t>
            </a:r>
          </a:p>
          <a:p>
            <a:r>
              <a:rPr lang="ru-RU" dirty="0"/>
              <a:t>- </a:t>
            </a:r>
            <a:r>
              <a:rPr lang="ru-RU" dirty="0" err="1"/>
              <a:t>Топкинский</a:t>
            </a:r>
            <a:r>
              <a:rPr lang="ru-RU" dirty="0"/>
              <a:t> молочный завод;</a:t>
            </a:r>
          </a:p>
          <a:p>
            <a:r>
              <a:rPr lang="en-US" dirty="0"/>
              <a:t>- </a:t>
            </a:r>
            <a:r>
              <a:rPr lang="en-US" dirty="0" err="1"/>
              <a:t>Ehrmann</a:t>
            </a:r>
            <a:r>
              <a:rPr lang="en-US" dirty="0"/>
              <a:t>;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897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Рынок.</a:t>
            </a:r>
            <a:br>
              <a:rPr lang="ru-RU" dirty="0" smtClean="0"/>
            </a:br>
            <a:r>
              <a:rPr lang="ru-RU" dirty="0" smtClean="0"/>
              <a:t>Клиенты.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Наши клиенты-обычные жители города Кемерово, которые предпочитают покупать шоколадное масло для себя и своей семьи.</a:t>
            </a:r>
          </a:p>
          <a:p>
            <a:r>
              <a:rPr lang="ru-RU" dirty="0" smtClean="0"/>
              <a:t>Основной сбыт продукции будет происходить через сетевые магазины, оптовые рынки, павильоны, магазины (формата около дома)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1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Маркетинговая стратегия.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Шоколадное масло - мягкое, нежное масло десертного назначения. </a:t>
            </a:r>
            <a:r>
              <a:rPr lang="ru-RU" dirty="0" smtClean="0"/>
              <a:t>Оно обладает </a:t>
            </a:r>
            <a:r>
              <a:rPr lang="ru-RU" dirty="0"/>
              <a:t>приятным ярко выраженным вкусом сливочного шоколада. </a:t>
            </a:r>
            <a:r>
              <a:rPr lang="ru-RU" dirty="0" smtClean="0"/>
              <a:t>В соответствии </a:t>
            </a:r>
            <a:r>
              <a:rPr lang="ru-RU" dirty="0"/>
              <a:t>с современными требованиями науки о питании масло </a:t>
            </a:r>
            <a:r>
              <a:rPr lang="ru-RU" dirty="0" smtClean="0"/>
              <a:t>обогащено витаминами </a:t>
            </a:r>
            <a:r>
              <a:rPr lang="ru-RU" dirty="0"/>
              <a:t>А и D и молочный жир (животный) частично заменен </a:t>
            </a:r>
            <a:r>
              <a:rPr lang="ru-RU" dirty="0" smtClean="0"/>
              <a:t>на растительные </a:t>
            </a:r>
            <a:r>
              <a:rPr lang="ru-RU" dirty="0"/>
              <a:t>масла.</a:t>
            </a:r>
          </a:p>
        </p:txBody>
      </p:sp>
    </p:spTree>
    <p:extLst>
      <p:ext uri="{BB962C8B-B14F-4D97-AF65-F5344CB8AC3E}">
        <p14:creationId xmlns="" xmlns:p14="http://schemas.microsoft.com/office/powerpoint/2010/main" val="34751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Маркетинговая стратегия.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Масло будет фасоваться в пластиковые контейнеры по 150 и 250 </a:t>
            </a:r>
            <a:r>
              <a:rPr lang="ru-RU" dirty="0" smtClean="0"/>
              <a:t>грамм. Упаковка </a:t>
            </a:r>
            <a:r>
              <a:rPr lang="ru-RU" dirty="0"/>
              <a:t>производится на самом </a:t>
            </a:r>
            <a:r>
              <a:rPr lang="ru-RU" dirty="0" smtClean="0"/>
              <a:t>предприятии и может быть использована вторично.</a:t>
            </a:r>
          </a:p>
          <a:p>
            <a:r>
              <a:rPr lang="ru-RU" dirty="0"/>
              <a:t>Срок годности продукта при условии его хранения при температуре 0-8 </a:t>
            </a:r>
            <a:r>
              <a:rPr lang="ru-RU" sz="2000" dirty="0"/>
              <a:t>0</a:t>
            </a:r>
            <a:r>
              <a:rPr lang="ru-RU" dirty="0"/>
              <a:t>С </a:t>
            </a:r>
            <a:r>
              <a:rPr lang="ru-RU" dirty="0" smtClean="0"/>
              <a:t>и в темном </a:t>
            </a:r>
            <a:r>
              <a:rPr lang="ru-RU" dirty="0"/>
              <a:t>месте – более 6 месяцев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Прекрасное качество и низкая цена, доступная для всех слоев населения.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910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Доля импорта в молочной продукции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Первоочередные финансовые затраты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47648683"/>
              </p:ext>
            </p:extLst>
          </p:nvPr>
        </p:nvGraphicFramePr>
        <p:xfrm>
          <a:off x="611560" y="2204864"/>
          <a:ext cx="7992888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 за ед.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всего объема, 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Сырье и материалы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17388000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Энергия, </a:t>
                      </a:r>
                      <a:r>
                        <a:rPr lang="ru-RU" dirty="0" err="1" smtClean="0"/>
                        <a:t>кв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10704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рекламу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17399204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255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Персонал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09611469"/>
              </p:ext>
            </p:extLst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Менеджер по маркетингу и рекламе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уборщица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бухгалтер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Рабочие на ленте и комбайнах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супервайзер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1164000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147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Финансы и кредит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Этот проект обойдется </a:t>
            </a:r>
            <a:r>
              <a:rPr lang="ru-RU" dirty="0" smtClean="0"/>
              <a:t>КМЗ </a:t>
            </a:r>
            <a:r>
              <a:rPr lang="ru-RU" dirty="0"/>
              <a:t>в </a:t>
            </a:r>
            <a:r>
              <a:rPr lang="ru-RU" dirty="0" smtClean="0"/>
              <a:t>1,5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/>
              <a:t>руб., т.е. затраты на доработку линии. А уже </a:t>
            </a:r>
            <a:r>
              <a:rPr lang="ru-RU" dirty="0" smtClean="0"/>
              <a:t>к концу </a:t>
            </a:r>
            <a:r>
              <a:rPr lang="ru-RU" dirty="0"/>
              <a:t>года </a:t>
            </a:r>
            <a:r>
              <a:rPr lang="ru-RU" dirty="0" smtClean="0"/>
              <a:t>КМЗ </a:t>
            </a:r>
            <a:r>
              <a:rPr lang="ru-RU" dirty="0"/>
              <a:t>получит чистой прибыли </a:t>
            </a:r>
            <a:r>
              <a:rPr lang="ru-RU" dirty="0" smtClean="0"/>
              <a:t>2,3 </a:t>
            </a:r>
            <a:r>
              <a:rPr lang="ru-RU" dirty="0"/>
              <a:t>млн. </a:t>
            </a:r>
            <a:r>
              <a:rPr lang="ru-RU" dirty="0" smtClean="0"/>
              <a:t>руб. В </a:t>
            </a:r>
            <a:r>
              <a:rPr lang="ru-RU" dirty="0"/>
              <a:t>последующие годы </a:t>
            </a:r>
            <a:r>
              <a:rPr lang="ru-RU" dirty="0" smtClean="0"/>
              <a:t>КМЗ планирует увеличить </a:t>
            </a:r>
            <a:r>
              <a:rPr lang="ru-RU" dirty="0"/>
              <a:t>объем продаж на 11 %, т.к. это позволяет сделать рынок. Резерв </a:t>
            </a:r>
            <a:r>
              <a:rPr lang="ru-RU" dirty="0" smtClean="0"/>
              <a:t>рынка десертных </a:t>
            </a:r>
            <a:r>
              <a:rPr lang="ru-RU" dirty="0"/>
              <a:t>масел составляет 145 т. масла в год.</a:t>
            </a:r>
          </a:p>
        </p:txBody>
      </p:sp>
    </p:spTree>
    <p:extLst>
      <p:ext uri="{BB962C8B-B14F-4D97-AF65-F5344CB8AC3E}">
        <p14:creationId xmlns="" xmlns:p14="http://schemas.microsoft.com/office/powerpoint/2010/main" val="7906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396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Бизнес-план по производству шоколадного масла на Кемеровском Молочном заводе</vt:lpstr>
      <vt:lpstr>Рынок. Конкуренты.</vt:lpstr>
      <vt:lpstr>Рынок. Клиенты.</vt:lpstr>
      <vt:lpstr>Маркетинговая стратегия.</vt:lpstr>
      <vt:lpstr>Маркетинговая стратегия.</vt:lpstr>
      <vt:lpstr>Доля импорта в молочной продукции</vt:lpstr>
      <vt:lpstr>Первоочередные финансовые затраты</vt:lpstr>
      <vt:lpstr>Персонал</vt:lpstr>
      <vt:lpstr>Финансы и кредит</vt:lpstr>
      <vt:lpstr>Расчет окупаемости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Бизнес-план по производству шоколадного масла на Кемеровском Молочном Комбинате</dc:title>
  <dc:creator>Uzer</dc:creator>
  <cp:lastModifiedBy>k217</cp:lastModifiedBy>
  <cp:revision>8</cp:revision>
  <dcterms:created xsi:type="dcterms:W3CDTF">2012-11-28T10:15:17Z</dcterms:created>
  <dcterms:modified xsi:type="dcterms:W3CDTF">2012-12-01T06:10:09Z</dcterms:modified>
</cp:coreProperties>
</file>