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8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3000" y="192553"/>
            <a:ext cx="9001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Владими</a:t>
            </a:r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р Владимирович Путин</a:t>
            </a:r>
            <a:endParaRPr lang="ru-RU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5122" name="Picture 2" descr="http://img341.imageshack.us/img341/7465/vbvb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340768"/>
            <a:ext cx="7620000" cy="51149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01163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3212976"/>
            <a:ext cx="72008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/>
              <a:t>Родился  7 октября 1952  в  Ленинграде. Согласно собственному ответу во время переписи населения, русский по национальной принадлежности. Отец Путина, Владимир Спиридонович Путин (23.02.1911 — 02.08.1999) — участник ВОВ  (боец 330-го стрелкового полка 86-й дивизии Красной армии, воевал, защищая Невский пятачок, был тяжело ранен), до войны служил на подводном флоте ,после войны мастер на заводе им. Егорова. Мать, Мария Ивановна </a:t>
            </a:r>
            <a:r>
              <a:rPr lang="ru-RU" sz="1100" dirty="0" err="1" smtClean="0"/>
              <a:t>Шеломова</a:t>
            </a:r>
            <a:r>
              <a:rPr lang="ru-RU" sz="1100" dirty="0" smtClean="0"/>
              <a:t> (1911—1998), также работала на заводе, пережила блокаду Ленинграда. Его дед, Спиридон Иванович Путин, был известным поваром, готовившим для высших партийных и государственных чинов; ему приходилось готовить для Ленина и Сталин. Владимир был третьим сыном в семье — двое старших братьев, родившихся ещё в тридцатые годы, умерли в детстве. В 2012 году стало известно, что одного из братьев звали Виктором, родился он в 1940 году и умер в 1942 от дифтерита. Похоронен на Пискарёвском кладбище. Второго брата звали Алик (Альберт), и он умер ещё до войны.</a:t>
            </a:r>
          </a:p>
          <a:p>
            <a:r>
              <a:rPr lang="ru-RU" sz="1100" dirty="0" smtClean="0"/>
              <a:t>Семья Путиных жила в коммунальной квартире в </a:t>
            </a:r>
            <a:r>
              <a:rPr lang="ru-RU" sz="1100" dirty="0" err="1" smtClean="0"/>
              <a:t>Басковом</a:t>
            </a:r>
            <a:r>
              <a:rPr lang="ru-RU" sz="1100" dirty="0" smtClean="0"/>
              <a:t> переулке (д. 12) в Ленинграде. Уже став президентом, Путин рассказывал, что ещё с детства он увлекался советскими фильмами о разведчиках и мечтал работать в органах государственной безопасности.</a:t>
            </a:r>
          </a:p>
          <a:p>
            <a:r>
              <a:rPr lang="ru-RU" sz="1100" dirty="0" smtClean="0"/>
              <a:t>В 1960—1965 годах Владимир Путин учился в школе-восьмилетке № 193. После поступил в среднюю школу № 281 (спецшкола с химическим уклоном на базе технологического института), которую он окончил в 1970 году. В 1970—1975 годах учился на международном отделении юридического факультета Ленинградского государственного университета имени Жданова (ЛГУ). В ЛГУ вступил в КПСС. Из этой запрещённой в 1991 году партии не выходил .Во время учёбы впервые встретил Анатолия Собчака, в то время доцента ЛГУ. Тема диплома — «Принцип наиболее благоприятствуемой нации» (</a:t>
            </a:r>
            <a:r>
              <a:rPr lang="ru-RU" sz="1100" dirty="0" err="1" smtClean="0"/>
              <a:t>науч</a:t>
            </a:r>
            <a:r>
              <a:rPr lang="ru-RU" sz="1100" dirty="0" smtClean="0"/>
              <a:t>. рук. </a:t>
            </a:r>
            <a:r>
              <a:rPr lang="ru-RU" sz="1100" dirty="0" err="1" smtClean="0"/>
              <a:t>Галенская</a:t>
            </a:r>
            <a:r>
              <a:rPr lang="ru-RU" sz="1100" dirty="0" smtClean="0"/>
              <a:t>, Людмила Никифоровна, кафедра международного права)</a:t>
            </a:r>
          </a:p>
          <a:p>
            <a:endParaRPr lang="ru-RU" sz="1100" dirty="0"/>
          </a:p>
        </p:txBody>
      </p:sp>
      <p:pic>
        <p:nvPicPr>
          <p:cNvPr id="2050" name="Picture 2" descr="http://www.from-ua.com/images/articles/img136276_7puti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16632"/>
            <a:ext cx="2190750" cy="29422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4551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1700808"/>
            <a:ext cx="7776864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smtClean="0"/>
              <a:t>Первой крупной реформой в конституционно-политической системе страны было осуществлённое в августе 2000 года изменение порядка формирования Совета Федерации, в результате которого губернаторы и главы законодательной власти регионов, до того бывшие членами СФ по должности, были заменены назначенными представителями; последние должны работать в СФ на постоянной и профессиональной основе (при этом одного из них назначает губернатор, а второго — законодательный орган региона). В качестве некоторой компенсации утерянных губернаторами лоббистских возможностей был создан совещательный орган —Государственный совет.</a:t>
            </a:r>
          </a:p>
          <a:p>
            <a:r>
              <a:rPr lang="ru-RU" sz="1050" dirty="0" smtClean="0"/>
              <a:t>Через несколько дней после террористического акта в Беслане в сентябре 2004 года В. В. Путин объявил о намерении отменить выборы глав регионов, мотивировав этот шаг целью усиления борьбы с терроризмом. Согласно одному из опросов ВЦИОМ, это было осуществлено вопреки мнению 48 % опрошенных Также был осуществлён переход к выборам депутатов Государственной Думы исключительно по партийным спискам. Территориальное представительство в Государственной думе было упразднено, половина членов Совета Федерации стали назначаться губернаторами, в свою очередь назначаемыми президентом.</a:t>
            </a:r>
          </a:p>
          <a:p>
            <a:r>
              <a:rPr lang="ru-RU" sz="1050" dirty="0" smtClean="0"/>
              <a:t>В декабре 2003 года по итогам выборов в Государственную Думу большинство мест получила пропрезидентская партия «Единая Россия» (при этом Борис Грызлов стал Председателем Госдумы). Второе, третье и четвёртое места заняли КПРФ, ЛДПР и блок «Родина», соответственно. Победив на выборах и приняв в свой состав большинство независимых депутатов, прошедших по одномандатным округам, всех депутатов от Народной партии и «перебежчиков» из других партий, «Единая Россия» получила конституционное большинство, что </a:t>
            </a:r>
            <a:r>
              <a:rPr lang="ru-RU" sz="1050" dirty="0"/>
              <a:t>позволило ей не считаться с мнением оппозиционных партий.</a:t>
            </a:r>
          </a:p>
          <a:p>
            <a:r>
              <a:rPr lang="ru-RU" sz="1050" dirty="0"/>
              <a:t>Весной 2005 был принят закон о выборах в Госдуму исключительно по партийным спискам. Затем Госдума приняла поправки к федеральному законодательству, позволяющие партии, победившей на выборах в региональный парламент, предлагать Президенту России свою кандидатуру на губернаторский пост. В подавляющем большинстве регионов это право принадлежит «Единой России». Массовый характер принял процесс вступления губернаторов в партию власти. На начало 2007 членами партии являлись 70 из 86 руководителей российских регионов. Членами «Единой России» являются также топ-менеджеры крупных промышленных предприятий, руководители государственных вузов и их структурных подразделений, высшие чиновники федеральных и региональных органов власти.</a:t>
            </a:r>
          </a:p>
          <a:p>
            <a:r>
              <a:rPr lang="ru-RU" sz="1050" dirty="0"/>
              <a:t>Для кадровой политики Администрации Президента при Владимире Путине было характерно назначение на ответственные посты многочисленных бывших соучеников Путина по университету, сослуживцев по ГДР, коллег по работе в бывшем Ленинграде — и вообще представителей «петербургской команды».</a:t>
            </a:r>
          </a:p>
          <a:p>
            <a:r>
              <a:rPr lang="ru-RU" sz="1050" dirty="0" smtClean="0"/>
              <a:t>В феврале 2006 года заместителем руководителя администрации президента РФ В. Ю. Сурковым была выдвинута концепция суверенной демократии, которая в интерпретации её автора заключается в том, что политика Президента должна в первую очередь пользоваться поддержкой большинства населения в самой России; такая поддержка большинства и составляет главный принцип демократического общества.</a:t>
            </a:r>
            <a:endParaRPr lang="ru-RU" sz="105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70487" y="476672"/>
            <a:ext cx="68709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Внутр</a:t>
            </a:r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енняя</a:t>
            </a:r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политика: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71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404664"/>
            <a:ext cx="60518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Внешняя политика: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140" y="1327994"/>
            <a:ext cx="8568952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latin typeface="Arial" charset="0"/>
                <a:cs typeface="Arial" charset="0"/>
              </a:rPr>
              <a:t>В июне 2000 г. указом Путина была утверждена «Концепция внешней политики Российской Федерации». Согласно этому документу, основными целями внешней политики страны являются: обеспечение надёжной безопасности страны, воздействие на общемировые процессы в целях формирования стабильного, справедливого и демократического миропорядка, создание благоприятных внешних условий для поступательного развития России, формирование пояса добрососедства по периметру российских границ, поиск согласия и совпадающих интересов с зарубежными странами и межгосударственными объединениями в процессе решения задач, определяемых национальными приоритетами России, защита прав и интересов российских граждан и соотечественников за рубежом, содействие позитивному восприятию Российской Федерации в мире.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latin typeface="Arial" charset="0"/>
                <a:cs typeface="Arial" charset="0"/>
              </a:rPr>
              <a:t>В 2000—2007 Путин принимал участие в саммитах «Группы восьми» («Большая восьмёрка») на Окинаве (Япония, 2000), в Генуе (Италия, 2001[), </a:t>
            </a:r>
            <a:r>
              <a:rPr lang="ru-RU" sz="1000" dirty="0" err="1" smtClean="0">
                <a:latin typeface="Arial" charset="0"/>
                <a:cs typeface="Arial" charset="0"/>
              </a:rPr>
              <a:t>Кананаскисе</a:t>
            </a:r>
            <a:r>
              <a:rPr lang="ru-RU" sz="1000" dirty="0" smtClean="0">
                <a:latin typeface="Arial" charset="0"/>
                <a:cs typeface="Arial" charset="0"/>
              </a:rPr>
              <a:t> (Канада, 2002), </a:t>
            </a:r>
            <a:r>
              <a:rPr lang="ru-RU" sz="1000" dirty="0" err="1" smtClean="0">
                <a:latin typeface="Arial" charset="0"/>
                <a:cs typeface="Arial" charset="0"/>
              </a:rPr>
              <a:t>Эвиане</a:t>
            </a:r>
            <a:r>
              <a:rPr lang="ru-RU" sz="1000" dirty="0" smtClean="0">
                <a:latin typeface="Arial" charset="0"/>
                <a:cs typeface="Arial" charset="0"/>
              </a:rPr>
              <a:t> (Франция, 2003), </a:t>
            </a:r>
            <a:r>
              <a:rPr lang="ru-RU" sz="1000" dirty="0" err="1" smtClean="0">
                <a:latin typeface="Arial" charset="0"/>
                <a:cs typeface="Arial" charset="0"/>
              </a:rPr>
              <a:t>Си-Айленде</a:t>
            </a:r>
            <a:r>
              <a:rPr lang="ru-RU" sz="1000" dirty="0" smtClean="0">
                <a:latin typeface="Arial" charset="0"/>
                <a:cs typeface="Arial" charset="0"/>
              </a:rPr>
              <a:t> (США, 2004), </a:t>
            </a:r>
            <a:r>
              <a:rPr lang="ru-RU" sz="1000" dirty="0" err="1" smtClean="0">
                <a:latin typeface="Arial" charset="0"/>
                <a:cs typeface="Arial" charset="0"/>
              </a:rPr>
              <a:t>Глениглсе</a:t>
            </a:r>
            <a:r>
              <a:rPr lang="ru-RU" sz="1000" dirty="0" smtClean="0">
                <a:latin typeface="Arial" charset="0"/>
                <a:cs typeface="Arial" charset="0"/>
              </a:rPr>
              <a:t> (Великобритания,2005[ Санкт-Петербурге (Россия, 2006) и </a:t>
            </a:r>
            <a:r>
              <a:rPr lang="ru-RU" sz="1000" dirty="0" err="1" smtClean="0">
                <a:latin typeface="Arial" charset="0"/>
                <a:cs typeface="Arial" charset="0"/>
              </a:rPr>
              <a:t>Хайлигендамме</a:t>
            </a:r>
            <a:r>
              <a:rPr lang="ru-RU" sz="1000" dirty="0" smtClean="0">
                <a:latin typeface="Arial" charset="0"/>
                <a:cs typeface="Arial" charset="0"/>
              </a:rPr>
              <a:t> (Германия, 2007). 6—8 сентября 2000 Путин участвовал в Саммите тысячелетия (официальное название «ООН в XXI веке») в Нью-Йорке. В июне 2001 Путин первый раз встретился с Президентом США Джорджем Бушем (младшим) в столице Словении Любляне.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latin typeface="Arial" charset="0"/>
                <a:cs typeface="Arial" charset="0"/>
              </a:rPr>
              <a:t>В ходе президентских выборов на Украине в конце 2004 российские власти поддерживали Виктора Януковича — кандидата от Партии регионов Украины, выступавшей за экономическое сотрудничество с Россией в рамках Единого экономического пространства (ЕЭП) и придание русскому языку статуса второго государственного.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latin typeface="Arial" charset="0"/>
                <a:cs typeface="Arial" charset="0"/>
              </a:rPr>
              <a:t>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latin typeface="Arial" charset="0"/>
                <a:cs typeface="Arial" charset="0"/>
              </a:rPr>
              <a:t>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latin typeface="Arial" charset="0"/>
                <a:cs typeface="Arial" charset="0"/>
              </a:rPr>
              <a:t>Почтовая марка Азербайджана, посвящённая рабочему визиту Владимира Путина в Баку 9 — 10 января 2001 года (2001, 1000 </a:t>
            </a:r>
            <a:r>
              <a:rPr lang="ru-RU" sz="1000" dirty="0" err="1" smtClean="0">
                <a:latin typeface="Arial" charset="0"/>
                <a:cs typeface="Arial" charset="0"/>
              </a:rPr>
              <a:t>манат</a:t>
            </a:r>
            <a:r>
              <a:rPr lang="ru-RU" sz="1000" dirty="0" smtClean="0">
                <a:latin typeface="Arial" charset="0"/>
                <a:cs typeface="Arial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latin typeface="Arial" charset="0"/>
                <a:cs typeface="Arial" charset="0"/>
              </a:rPr>
              <a:t>14 октября 2004, в ходе визита в Пекин, Путин подписал договор о передаче КНР острова </a:t>
            </a:r>
            <a:r>
              <a:rPr lang="ru-RU" sz="1000" dirty="0" err="1" smtClean="0">
                <a:latin typeface="Arial" charset="0"/>
                <a:cs typeface="Arial" charset="0"/>
              </a:rPr>
              <a:t>Тарабарова</a:t>
            </a:r>
            <a:r>
              <a:rPr lang="ru-RU" sz="1000" dirty="0" smtClean="0">
                <a:latin typeface="Arial" charset="0"/>
                <a:cs typeface="Arial" charset="0"/>
              </a:rPr>
              <a:t> и половины Большого Уссурийского острова (всего 337 км²); при этом был начат процесс демаркации границы в данном спорном районе. Территория спорных островов была поделена между двумя странами.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latin typeface="Arial" charset="0"/>
                <a:cs typeface="Arial" charset="0"/>
              </a:rPr>
              <a:t>25 апреля 2005 в Послании Федеральному Собранию Путин назвал крушение СССР крупнейшей геополитической катастрофой и призвал общество к консолидации в деле обустройства новой демократической России. 9 мая 2005 в ходе торжеств по случаю 60-летия Победы в Великой Отечественной войне Путин и другие мировые лидеры призвали к борьбе с нацизмом XXI века —терроризмом и поблагодарили победителей фашизма. В сентябре 2005 Путин участвовал в юбилейных торжествах по случаю 60-летия ООН. В </a:t>
            </a:r>
            <a:r>
              <a:rPr lang="ru-RU" sz="1000" dirty="0">
                <a:latin typeface="Arial" charset="0"/>
                <a:cs typeface="Arial" charset="0"/>
              </a:rPr>
              <a:t>2006 году </a:t>
            </a:r>
            <a:r>
              <a:rPr lang="ru-RU" sz="1000" dirty="0" smtClean="0">
                <a:latin typeface="Arial" charset="0"/>
                <a:cs typeface="Arial" charset="0"/>
              </a:rPr>
              <a:t>Россия председательствовала </a:t>
            </a:r>
            <a:r>
              <a:rPr lang="ru-RU" sz="1000" dirty="0" smtClean="0">
                <a:latin typeface="Arial" charset="0"/>
                <a:cs typeface="Arial" charset="0"/>
              </a:rPr>
              <a:t>в «Группе восьми» («Большая восьмёрка»). 7 июня 2007 года Путин подписал федеральный закон № 99 «О ратификации соглашения между государствами — участниками Североатлантического договора и другими государствами, участвующими в программе „Партнёрство ради мира“, о статусе Сил от 19 июня 1995 года и Дополнительного протокола к нему», который некоторые сочли «открывающим границы для натовских солдат». Ряд деятелей и организаций ставят в вину Путину имевшее по их мнению место ослабление геополитических позиций России, передачу половины спорных островов Китаю, низкие темпы модернизации армии, закрытие некоторых военных баз.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latin typeface="Arial" charset="0"/>
                <a:cs typeface="Arial" charset="0"/>
              </a:rPr>
              <a:t>Издание Коммерсант, со ссылкой на анонимный источник «в делегации одной из стран НАТО» утверждает, что В. Путин говорил Дж. Бушу во время встречи «Россия-НАТО» в Сочи 5 апреля 2008 года: «Ты же понимаешь, Джордж, что Украина — это даже не государство! Что такое Украина? Малая часть её территории — это Восточная Европа, а значительная часть подарена нами!»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000" dirty="0">
              <a:solidFill>
                <a:srgbClr val="0B008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013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86</TotalTime>
  <Words>28</Words>
  <Application>Microsoft Office PowerPoint</Application>
  <PresentationFormat>Экран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user</cp:lastModifiedBy>
  <cp:revision>16</cp:revision>
  <dcterms:created xsi:type="dcterms:W3CDTF">2012-09-24T12:45:31Z</dcterms:created>
  <dcterms:modified xsi:type="dcterms:W3CDTF">2012-09-25T17:02:54Z</dcterms:modified>
</cp:coreProperties>
</file>