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85" r:id="rId2"/>
    <p:sldId id="257" r:id="rId3"/>
    <p:sldId id="283" r:id="rId4"/>
    <p:sldId id="261" r:id="rId5"/>
    <p:sldId id="260" r:id="rId6"/>
    <p:sldId id="263" r:id="rId7"/>
    <p:sldId id="266" r:id="rId8"/>
    <p:sldId id="264" r:id="rId9"/>
    <p:sldId id="280" r:id="rId10"/>
    <p:sldId id="268" r:id="rId11"/>
    <p:sldId id="270" r:id="rId12"/>
    <p:sldId id="271" r:id="rId13"/>
    <p:sldId id="273" r:id="rId14"/>
    <p:sldId id="272" r:id="rId15"/>
    <p:sldId id="274" r:id="rId16"/>
    <p:sldId id="276" r:id="rId17"/>
    <p:sldId id="275" r:id="rId18"/>
    <p:sldId id="289" r:id="rId19"/>
    <p:sldId id="278" r:id="rId20"/>
    <p:sldId id="279" r:id="rId21"/>
    <p:sldId id="287" r:id="rId22"/>
    <p:sldId id="282" r:id="rId23"/>
    <p:sldId id="286" r:id="rId24"/>
    <p:sldId id="294" r:id="rId25"/>
    <p:sldId id="29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24" autoAdjust="0"/>
  </p:normalViewPr>
  <p:slideViewPr>
    <p:cSldViewPr>
      <p:cViewPr>
        <p:scale>
          <a:sx n="68" d="100"/>
          <a:sy n="68" d="100"/>
        </p:scale>
        <p:origin x="-138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B4468-F13E-465A-86C6-83102F73BC4C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130CE-17B3-4B92-B3AB-14114F6BFA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773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98B08-27DE-4F5E-B717-47D65D1BFEA5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2525F-A996-4C99-9EFF-F71BDC29AEE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93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2525F-A996-4C99-9EFF-F71BDC29AEE8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0E5-EF39-4D57-A60A-9F844B8D678A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E4563A-A0CC-4F17-9F0A-38C5916008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0E5-EF39-4D57-A60A-9F844B8D678A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563A-A0CC-4F17-9F0A-38C5916008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0E5-EF39-4D57-A60A-9F844B8D678A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563A-A0CC-4F17-9F0A-38C5916008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6010E5-EF39-4D57-A60A-9F844B8D678A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7E4563A-A0CC-4F17-9F0A-38C5916008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0E5-EF39-4D57-A60A-9F844B8D678A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563A-A0CC-4F17-9F0A-38C5916008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0E5-EF39-4D57-A60A-9F844B8D678A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563A-A0CC-4F17-9F0A-38C5916008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563A-A0CC-4F17-9F0A-38C5916008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0E5-EF39-4D57-A60A-9F844B8D678A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0E5-EF39-4D57-A60A-9F844B8D678A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563A-A0CC-4F17-9F0A-38C5916008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0E5-EF39-4D57-A60A-9F844B8D678A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563A-A0CC-4F17-9F0A-38C5916008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6010E5-EF39-4D57-A60A-9F844B8D678A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E4563A-A0CC-4F17-9F0A-38C5916008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10E5-EF39-4D57-A60A-9F844B8D678A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E4563A-A0CC-4F17-9F0A-38C5916008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6010E5-EF39-4D57-A60A-9F844B8D678A}" type="datetimeFigureOut">
              <a:rPr lang="ru-RU" smtClean="0"/>
              <a:pPr/>
              <a:t>16.11.2012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7E4563A-A0CC-4F17-9F0A-38C59160086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0.emf"/><Relationship Id="rId4" Type="http://schemas.openxmlformats.org/officeDocument/2006/relationships/package" Target="../embeddings/______Microsoft_PowerPoint1.sld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85787" y="785794"/>
            <a:ext cx="7715303" cy="414339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6600" b="1" i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Экономика</a:t>
            </a:r>
            <a:br>
              <a:rPr lang="ru-RU" sz="6600" b="1" i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</a:br>
            <a:r>
              <a:rPr lang="ru-RU" sz="6600" b="1" i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и</a:t>
            </a:r>
            <a:br>
              <a:rPr lang="ru-RU" sz="6600" b="1" i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</a:br>
            <a:r>
              <a:rPr lang="ru-RU" sz="6600" b="1" i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государство</a:t>
            </a:r>
            <a:br>
              <a:rPr lang="ru-RU" sz="6600" b="1" i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</a:b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/>
            </a:r>
            <a:b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</a:b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86116" y="6000768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</a:t>
            </a:r>
            <a:endParaRPr lang="ru-RU" i="1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634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>
                <a:latin typeface="Georgia" pitchFamily="18" charset="0"/>
              </a:rPr>
              <a:t>        В экономической политике любого государства есть два основных направления:</a:t>
            </a:r>
          </a:p>
          <a:p>
            <a:pPr marL="514350" indent="-514350">
              <a:buNone/>
            </a:pPr>
            <a:r>
              <a:rPr lang="ru-RU" sz="2400" b="1" i="1" dirty="0" smtClean="0">
                <a:latin typeface="Georgia" pitchFamily="18" charset="0"/>
              </a:rPr>
              <a:t>1. Стабилизационное</a:t>
            </a:r>
            <a:r>
              <a:rPr lang="ru-RU" sz="2400" i="1" dirty="0" smtClean="0">
                <a:latin typeface="Georgia" pitchFamily="18" charset="0"/>
              </a:rPr>
              <a:t> –  направлено на оздоровление экономики. Включает в себя </a:t>
            </a:r>
            <a:r>
              <a:rPr lang="ru-RU" sz="2400" i="1" u="sng" dirty="0" smtClean="0">
                <a:latin typeface="Georgia" pitchFamily="18" charset="0"/>
              </a:rPr>
              <a:t>бюджетно-фискальную</a:t>
            </a:r>
            <a:r>
              <a:rPr lang="ru-RU" sz="2400" i="1" dirty="0" smtClean="0">
                <a:latin typeface="Georgia" pitchFamily="18" charset="0"/>
              </a:rPr>
              <a:t> и </a:t>
            </a:r>
            <a:r>
              <a:rPr lang="ru-RU" sz="2400" i="1" u="sng" dirty="0" smtClean="0">
                <a:latin typeface="Georgia" pitchFamily="18" charset="0"/>
              </a:rPr>
              <a:t>кредитно-денежную</a:t>
            </a:r>
            <a:r>
              <a:rPr lang="ru-RU" sz="2400" i="1" dirty="0" smtClean="0">
                <a:latin typeface="Georgia" pitchFamily="18" charset="0"/>
              </a:rPr>
              <a:t> </a:t>
            </a:r>
            <a:r>
              <a:rPr lang="ru-RU" sz="2400" i="1" u="sng" dirty="0" smtClean="0">
                <a:latin typeface="Georgia" pitchFamily="18" charset="0"/>
              </a:rPr>
              <a:t>политику</a:t>
            </a:r>
          </a:p>
          <a:p>
            <a:pPr marL="514350" indent="-514350">
              <a:buNone/>
            </a:pPr>
            <a:r>
              <a:rPr lang="ru-RU" sz="2400" b="1" i="1" dirty="0" smtClean="0">
                <a:latin typeface="Georgia" pitchFamily="18" charset="0"/>
              </a:rPr>
              <a:t>2. Структурное </a:t>
            </a:r>
            <a:r>
              <a:rPr lang="ru-RU" sz="2400" i="1" dirty="0" smtClean="0">
                <a:latin typeface="Georgia" pitchFamily="18" charset="0"/>
              </a:rPr>
              <a:t> – направлено на обеспечение сбалансированного развития. Включает в себя государственную поддержку особо важных отраслей, производство общественных благ, ограничение монополий и т.д. В основном  это правовые меры.</a:t>
            </a:r>
            <a:endParaRPr lang="ru-RU" sz="2400" i="1" dirty="0">
              <a:latin typeface="Georgia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Georgia" pitchFamily="18" charset="0"/>
              </a:rPr>
              <a:t>Направления   экономической политики   государства</a:t>
            </a:r>
            <a:endParaRPr lang="ru-RU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142844" y="1524000"/>
            <a:ext cx="8786874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atin typeface="Georgia" pitchFamily="18" charset="0"/>
              </a:rPr>
              <a:t>2. </a:t>
            </a:r>
            <a:r>
              <a:rPr lang="ru-RU" sz="3200" b="1" i="1" dirty="0" smtClean="0">
                <a:latin typeface="Georgia" pitchFamily="18" charset="0"/>
              </a:rPr>
              <a:t>Инструменты регулирования экономики. </a:t>
            </a:r>
            <a:endParaRPr lang="ru-RU" sz="3200" b="1" i="1" dirty="0">
              <a:latin typeface="Georgia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5720" y="2500306"/>
            <a:ext cx="3571868" cy="13430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Фискальная политика</a:t>
            </a:r>
          </a:p>
          <a:p>
            <a:pPr algn="ctr"/>
            <a:r>
              <a:rPr lang="ru-RU" sz="2400" b="1" dirty="0" smtClean="0">
                <a:latin typeface="Georgia" pitchFamily="18" charset="0"/>
              </a:rPr>
              <a:t> 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357422" y="4143380"/>
            <a:ext cx="4071966" cy="14144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Монетарная политика</a:t>
            </a:r>
            <a:endParaRPr lang="ru-RU" sz="2000" b="1" dirty="0">
              <a:latin typeface="Georgia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286512" y="1428736"/>
            <a:ext cx="1428760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285852" y="1428736"/>
            <a:ext cx="2071702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" idx="2"/>
            <a:endCxn id="12" idx="0"/>
          </p:cNvCxnSpPr>
          <p:nvPr/>
        </p:nvCxnSpPr>
        <p:spPr>
          <a:xfrm rot="5400000">
            <a:off x="3096813" y="2668193"/>
            <a:ext cx="2771780" cy="178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-714412" y="628652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 flipV="1">
            <a:off x="-1053742" y="6054347"/>
            <a:ext cx="71438" cy="107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-785850" y="742952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5429256" y="2500306"/>
            <a:ext cx="3500462" cy="13573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Правовое регулирование</a:t>
            </a:r>
            <a:endParaRPr lang="ru-RU" sz="20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1014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latin typeface="Georgia" pitchFamily="18" charset="0"/>
              </a:rPr>
              <a:t>Прямые</a:t>
            </a:r>
            <a:r>
              <a:rPr lang="ru-RU" i="1" dirty="0" smtClean="0">
                <a:latin typeface="Georgia" pitchFamily="18" charset="0"/>
              </a:rPr>
              <a:t> – это административные методы: законодательные, практика государственных заказов, развитие государственного сектора в экономике</a:t>
            </a:r>
          </a:p>
          <a:p>
            <a:r>
              <a:rPr lang="ru-RU" b="1" i="1" dirty="0" smtClean="0">
                <a:latin typeface="Georgia" pitchFamily="18" charset="0"/>
              </a:rPr>
              <a:t>Косвенные – </a:t>
            </a:r>
            <a:r>
              <a:rPr lang="ru-RU" i="1" dirty="0" smtClean="0">
                <a:latin typeface="Georgia" pitchFamily="18" charset="0"/>
              </a:rPr>
              <a:t>это использование  фискальной и монетарной политики – налогообложение, система пошлин, кредитов, субсидий и т.д.</a:t>
            </a:r>
          </a:p>
          <a:p>
            <a:pPr>
              <a:buNone/>
            </a:pPr>
            <a:r>
              <a:rPr lang="ru-RU" dirty="0" smtClean="0">
                <a:latin typeface="Georgia" pitchFamily="18" charset="0"/>
              </a:rPr>
              <a:t>___________________________________</a:t>
            </a:r>
          </a:p>
          <a:p>
            <a:pPr algn="ctr">
              <a:buNone/>
            </a:pPr>
            <a:r>
              <a:rPr lang="ru-RU" b="1" i="1" dirty="0" smtClean="0">
                <a:latin typeface="Georgia" pitchFamily="18" charset="0"/>
              </a:rPr>
              <a:t>    Во всём мире  в  регулировании рынка сейчас преобладают косвенные методы.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Georgia" pitchFamily="18" charset="0"/>
              </a:rPr>
              <a:t>Методы государственного воздействия на экономику </a:t>
            </a:r>
            <a:endParaRPr lang="ru-RU" sz="28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022350" y="2438401"/>
            <a:ext cx="1692275" cy="1449388"/>
            <a:chOff x="662" y="1488"/>
            <a:chExt cx="1066" cy="913"/>
          </a:xfrm>
        </p:grpSpPr>
        <p:graphicFrame>
          <p:nvGraphicFramePr>
            <p:cNvPr id="54280" name="Object 8"/>
            <p:cNvGraphicFramePr>
              <a:graphicFrameLocks noChangeAspect="1"/>
            </p:cNvGraphicFramePr>
            <p:nvPr/>
          </p:nvGraphicFramePr>
          <p:xfrm>
            <a:off x="1056" y="1488"/>
            <a:ext cx="672" cy="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Clip" r:id="rId3" imgW="751320" imgH="534600" progId="">
                    <p:embed/>
                  </p:oleObj>
                </mc:Choice>
                <mc:Fallback>
                  <p:oleObj name="Clip" r:id="rId3" imgW="751320" imgH="53460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1488"/>
                          <a:ext cx="672" cy="4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281" name="Text Box 9"/>
            <p:cNvSpPr txBox="1">
              <a:spLocks noChangeArrowheads="1"/>
            </p:cNvSpPr>
            <p:nvPr/>
          </p:nvSpPr>
          <p:spPr bwMode="auto">
            <a:xfrm>
              <a:off x="662" y="1994"/>
              <a:ext cx="105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i="1" dirty="0" smtClean="0"/>
                <a:t>Правовое</a:t>
              </a:r>
            </a:p>
            <a:p>
              <a:pPr algn="ctr"/>
              <a:r>
                <a:rPr lang="ru-RU" i="1" dirty="0" smtClean="0"/>
                <a:t>регулирование</a:t>
              </a:r>
              <a:endParaRPr lang="ru-RU" i="1" dirty="0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705601" y="2362201"/>
            <a:ext cx="1474788" cy="1249363"/>
            <a:chOff x="2102" y="1440"/>
            <a:chExt cx="929" cy="787"/>
          </a:xfrm>
        </p:grpSpPr>
        <p:graphicFrame>
          <p:nvGraphicFramePr>
            <p:cNvPr id="54284" name="Object 12"/>
            <p:cNvGraphicFramePr>
              <a:graphicFrameLocks noChangeAspect="1"/>
            </p:cNvGraphicFramePr>
            <p:nvPr/>
          </p:nvGraphicFramePr>
          <p:xfrm>
            <a:off x="2160" y="1440"/>
            <a:ext cx="871" cy="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Clip" r:id="rId5" imgW="1383840" imgH="852840" progId="">
                    <p:embed/>
                  </p:oleObj>
                </mc:Choice>
                <mc:Fallback>
                  <p:oleObj name="Clip" r:id="rId5" imgW="1383840" imgH="85284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1440"/>
                          <a:ext cx="871" cy="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285" name="Text Box 13"/>
            <p:cNvSpPr txBox="1">
              <a:spLocks noChangeArrowheads="1"/>
            </p:cNvSpPr>
            <p:nvPr/>
          </p:nvSpPr>
          <p:spPr bwMode="auto">
            <a:xfrm>
              <a:off x="2102" y="1994"/>
              <a:ext cx="8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 dirty="0" smtClean="0"/>
                <a:t>Госзаказы </a:t>
              </a:r>
              <a:endParaRPr lang="ru-RU" i="1" dirty="0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886201" y="2209801"/>
            <a:ext cx="1681163" cy="2447926"/>
            <a:chOff x="2880" y="1296"/>
            <a:chExt cx="1059" cy="1542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3143" y="1296"/>
              <a:ext cx="741" cy="1040"/>
              <a:chOff x="3143" y="1392"/>
              <a:chExt cx="741" cy="1040"/>
            </a:xfrm>
          </p:grpSpPr>
          <p:graphicFrame>
            <p:nvGraphicFramePr>
              <p:cNvPr id="54287" name="Object 15"/>
              <p:cNvGraphicFramePr>
                <a:graphicFrameLocks noChangeAspect="1"/>
              </p:cNvGraphicFramePr>
              <p:nvPr/>
            </p:nvGraphicFramePr>
            <p:xfrm>
              <a:off x="3143" y="1392"/>
              <a:ext cx="697" cy="10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8" name="Clip" r:id="rId7" imgW="2109600" imgH="3147480" progId="">
                      <p:embed/>
                    </p:oleObj>
                  </mc:Choice>
                  <mc:Fallback>
                    <p:oleObj name="Clip" r:id="rId7" imgW="2109600" imgH="314748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43" y="1392"/>
                            <a:ext cx="697" cy="10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4288" name="Text Box 16"/>
              <p:cNvSpPr txBox="1">
                <a:spLocks noChangeArrowheads="1"/>
              </p:cNvSpPr>
              <p:nvPr/>
            </p:nvSpPr>
            <p:spPr bwMode="auto">
              <a:xfrm>
                <a:off x="3312" y="2064"/>
                <a:ext cx="5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800" dirty="0"/>
                  <a:t>налоги</a:t>
                </a:r>
              </a:p>
            </p:txBody>
          </p:sp>
        </p:grpSp>
        <p:sp>
          <p:nvSpPr>
            <p:cNvPr id="54290" name="Text Box 18"/>
            <p:cNvSpPr txBox="1">
              <a:spLocks noChangeArrowheads="1"/>
            </p:cNvSpPr>
            <p:nvPr/>
          </p:nvSpPr>
          <p:spPr bwMode="auto">
            <a:xfrm>
              <a:off x="2880" y="2256"/>
              <a:ext cx="1059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i="1" dirty="0" smtClean="0"/>
                <a:t>Финансово-</a:t>
              </a:r>
            </a:p>
            <a:p>
              <a:pPr algn="ctr"/>
              <a:r>
                <a:rPr lang="ru-RU" i="1" dirty="0" smtClean="0"/>
                <a:t>кредитное</a:t>
              </a:r>
            </a:p>
            <a:p>
              <a:pPr algn="ctr"/>
              <a:r>
                <a:rPr lang="ru-RU" i="1" dirty="0" smtClean="0"/>
                <a:t>регулирование</a:t>
              </a:r>
              <a:endParaRPr lang="ru-RU" i="1" dirty="0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133600" y="4343401"/>
            <a:ext cx="1533525" cy="2143126"/>
            <a:chOff x="1344" y="2736"/>
            <a:chExt cx="966" cy="1350"/>
          </a:xfrm>
        </p:grpSpPr>
        <p:graphicFrame>
          <p:nvGraphicFramePr>
            <p:cNvPr id="54292" name="Object 20"/>
            <p:cNvGraphicFramePr>
              <a:graphicFrameLocks noChangeAspect="1"/>
            </p:cNvGraphicFramePr>
            <p:nvPr/>
          </p:nvGraphicFramePr>
          <p:xfrm>
            <a:off x="1398" y="2736"/>
            <a:ext cx="912" cy="8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Clip" r:id="rId9" imgW="3320640" imgH="2939760" progId="">
                    <p:embed/>
                  </p:oleObj>
                </mc:Choice>
                <mc:Fallback>
                  <p:oleObj name="Clip" r:id="rId9" imgW="3320640" imgH="293976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8" y="2736"/>
                          <a:ext cx="912" cy="8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293" name="Text Box 21"/>
            <p:cNvSpPr txBox="1">
              <a:spLocks noChangeArrowheads="1"/>
            </p:cNvSpPr>
            <p:nvPr/>
          </p:nvSpPr>
          <p:spPr bwMode="auto">
            <a:xfrm>
              <a:off x="1344" y="3504"/>
              <a:ext cx="83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i="1" dirty="0" smtClean="0"/>
                <a:t>Кредитно-</a:t>
              </a:r>
            </a:p>
            <a:p>
              <a:pPr algn="ctr"/>
              <a:r>
                <a:rPr lang="ru-RU" i="1" dirty="0" smtClean="0"/>
                <a:t>денежная</a:t>
              </a:r>
            </a:p>
            <a:p>
              <a:pPr algn="ctr"/>
              <a:r>
                <a:rPr lang="ru-RU" i="1" dirty="0" smtClean="0"/>
                <a:t>система</a:t>
              </a:r>
              <a:endParaRPr lang="ru-RU" i="1" dirty="0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638800" y="4419601"/>
            <a:ext cx="2176463" cy="1957388"/>
            <a:chOff x="3717" y="2736"/>
            <a:chExt cx="1371" cy="1233"/>
          </a:xfrm>
        </p:grpSpPr>
        <p:graphicFrame>
          <p:nvGraphicFramePr>
            <p:cNvPr id="54295" name="Object 23"/>
            <p:cNvGraphicFramePr>
              <a:graphicFrameLocks noChangeAspect="1"/>
            </p:cNvGraphicFramePr>
            <p:nvPr/>
          </p:nvGraphicFramePr>
          <p:xfrm>
            <a:off x="4128" y="2736"/>
            <a:ext cx="960" cy="7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Clip" r:id="rId11" imgW="2304720" imgH="1884240" progId="">
                    <p:embed/>
                  </p:oleObj>
                </mc:Choice>
                <mc:Fallback>
                  <p:oleObj name="Clip" r:id="rId11" imgW="2304720" imgH="188424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2736"/>
                          <a:ext cx="960" cy="7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296" name="Text Box 24"/>
            <p:cNvSpPr txBox="1">
              <a:spLocks noChangeArrowheads="1"/>
            </p:cNvSpPr>
            <p:nvPr/>
          </p:nvSpPr>
          <p:spPr bwMode="auto">
            <a:xfrm>
              <a:off x="3717" y="3562"/>
              <a:ext cx="136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i="1" dirty="0" smtClean="0"/>
                <a:t>Экономическое </a:t>
              </a:r>
            </a:p>
            <a:p>
              <a:pPr algn="ctr"/>
              <a:r>
                <a:rPr lang="ru-RU" i="1" dirty="0" smtClean="0"/>
                <a:t>программирование</a:t>
              </a:r>
              <a:endParaRPr lang="ru-RU" i="1" dirty="0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714348" y="357166"/>
            <a:ext cx="7643866" cy="92869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latin typeface="Georgia" pitchFamily="18" charset="0"/>
              </a:rPr>
              <a:t>М</a:t>
            </a:r>
            <a:r>
              <a:rPr lang="ru-RU" sz="2800" i="1" dirty="0" smtClean="0"/>
              <a:t>етоды государственного регулирования:</a:t>
            </a:r>
            <a:endParaRPr lang="ru-RU" sz="2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35785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i="1" dirty="0" smtClean="0">
                <a:latin typeface="Georgia" pitchFamily="18" charset="0"/>
              </a:rPr>
              <a:t>1. Монетаристы – Д.Юм, М.Фридмен</a:t>
            </a:r>
            <a:endParaRPr lang="ru-RU" sz="2400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Georgia" pitchFamily="18" charset="0"/>
              </a:rPr>
              <a:t>считают,  что </a:t>
            </a:r>
            <a:r>
              <a:rPr lang="ru-RU" sz="2400" b="1" i="1" dirty="0" smtClean="0">
                <a:latin typeface="Georgia" pitchFamily="18" charset="0"/>
              </a:rPr>
              <a:t>рынок сам себя отрегулирует, </a:t>
            </a:r>
            <a:r>
              <a:rPr lang="ru-RU" sz="2400" i="1" dirty="0" smtClean="0">
                <a:latin typeface="Georgia" pitchFamily="18" charset="0"/>
              </a:rPr>
              <a:t>поэтому  налоги надо уменьшить  и  сократить государственные расходы.</a:t>
            </a:r>
          </a:p>
          <a:p>
            <a:pPr>
              <a:buNone/>
            </a:pPr>
            <a:endParaRPr lang="ru-RU" sz="2400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3200" b="1" i="1" dirty="0" smtClean="0">
                <a:latin typeface="Georgia" pitchFamily="18" charset="0"/>
              </a:rPr>
              <a:t>2. Кейнсианцы -  Дж. Кейнс </a:t>
            </a:r>
            <a:r>
              <a:rPr lang="ru-RU" sz="3200" i="1" dirty="0" smtClean="0">
                <a:latin typeface="Georgia" pitchFamily="18" charset="0"/>
              </a:rPr>
              <a:t>(</a:t>
            </a:r>
            <a:r>
              <a:rPr lang="ru-RU" sz="2400" i="1" dirty="0" smtClean="0">
                <a:latin typeface="Georgia" pitchFamily="18" charset="0"/>
              </a:rPr>
              <a:t>до 70-х  гг. </a:t>
            </a:r>
            <a:r>
              <a:rPr lang="en-US" sz="2400" i="1" dirty="0" smtClean="0">
                <a:latin typeface="Georgia" pitchFamily="18" charset="0"/>
              </a:rPr>
              <a:t>XX</a:t>
            </a:r>
            <a:r>
              <a:rPr lang="ru-RU" sz="2400" i="1" dirty="0" smtClean="0">
                <a:latin typeface="Georgia" pitchFamily="18" charset="0"/>
              </a:rPr>
              <a:t> в. преобладали)</a:t>
            </a:r>
            <a:r>
              <a:rPr lang="ru-RU" sz="2400" b="1" i="1" dirty="0" smtClean="0">
                <a:latin typeface="Georgia" pitchFamily="18" charset="0"/>
              </a:rPr>
              <a:t> </a:t>
            </a:r>
            <a:r>
              <a:rPr lang="ru-RU" sz="2400" i="1" dirty="0" smtClean="0">
                <a:latin typeface="Georgia" pitchFamily="18" charset="0"/>
              </a:rPr>
              <a:t>напротив, считают необходимым вмешательство государства в экономику, особенно в  сферы, не приносящие дохода, но жизненно  важные для общества, например – </a:t>
            </a:r>
            <a:r>
              <a:rPr lang="ru-RU" sz="2400" i="1" u="sng" dirty="0" smtClean="0">
                <a:latin typeface="Georgia" pitchFamily="18" charset="0"/>
              </a:rPr>
              <a:t>образование</a:t>
            </a:r>
            <a:r>
              <a:rPr lang="ru-RU" sz="2400" i="1" dirty="0" smtClean="0">
                <a:latin typeface="Georgia" pitchFamily="18" charset="0"/>
              </a:rPr>
              <a:t>, </a:t>
            </a:r>
            <a:r>
              <a:rPr lang="ru-RU" sz="2400" i="1" u="sng" dirty="0" smtClean="0">
                <a:latin typeface="Georgia" pitchFamily="18" charset="0"/>
              </a:rPr>
              <a:t>медицина</a:t>
            </a:r>
            <a:r>
              <a:rPr lang="ru-RU" sz="2400" i="1" dirty="0" smtClean="0">
                <a:latin typeface="Georgia" pitchFamily="18" charset="0"/>
              </a:rPr>
              <a:t>, </a:t>
            </a:r>
            <a:r>
              <a:rPr lang="ru-RU" sz="2400" i="1" u="sng" dirty="0" smtClean="0">
                <a:latin typeface="Georgia" pitchFamily="18" charset="0"/>
              </a:rPr>
              <a:t>культура</a:t>
            </a:r>
            <a:r>
              <a:rPr lang="ru-RU" sz="2400" i="1" dirty="0" smtClean="0">
                <a:latin typeface="Georgia" pitchFamily="18" charset="0"/>
              </a:rPr>
              <a:t> , </a:t>
            </a:r>
            <a:r>
              <a:rPr lang="ru-RU" sz="2400" i="1" u="sng" dirty="0" smtClean="0">
                <a:latin typeface="Georgia" pitchFamily="18" charset="0"/>
              </a:rPr>
              <a:t>экология</a:t>
            </a:r>
            <a:r>
              <a:rPr lang="ru-RU" sz="2400" i="1" dirty="0" smtClean="0">
                <a:latin typeface="Georgia" pitchFamily="18" charset="0"/>
              </a:rPr>
              <a:t>, </a:t>
            </a:r>
            <a:r>
              <a:rPr lang="ru-RU" sz="2400" i="1" u="sng" dirty="0" smtClean="0">
                <a:latin typeface="Georgia" pitchFamily="18" charset="0"/>
              </a:rPr>
              <a:t>наука</a:t>
            </a:r>
          </a:p>
          <a:p>
            <a:pPr>
              <a:buNone/>
            </a:pPr>
            <a:endParaRPr lang="ru-RU" sz="2400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Georgia" pitchFamily="18" charset="0"/>
              </a:rPr>
              <a:t>         В нашей стране преобразования начались с </a:t>
            </a:r>
            <a:r>
              <a:rPr lang="ru-RU" sz="2400" b="1" i="1" u="sng" dirty="0" smtClean="0">
                <a:latin typeface="Georgia" pitchFamily="18" charset="0"/>
              </a:rPr>
              <a:t>монетаризма</a:t>
            </a:r>
            <a:r>
              <a:rPr lang="ru-RU" sz="2400" b="1" i="1" dirty="0" smtClean="0">
                <a:latin typeface="Georgia" pitchFamily="18" charset="0"/>
              </a:rPr>
              <a:t>.  Сейчас   используются  оба метода.  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85723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latin typeface="Georgia" pitchFamily="18" charset="0"/>
              </a:rPr>
              <a:t/>
            </a:r>
            <a:br>
              <a:rPr lang="ru-RU" sz="3100" b="1" i="1" dirty="0" smtClean="0">
                <a:latin typeface="Georgia" pitchFamily="18" charset="0"/>
              </a:rPr>
            </a:br>
            <a:r>
              <a:rPr lang="ru-RU" sz="2700" b="1" i="1" dirty="0" smtClean="0">
                <a:latin typeface="Georgia" pitchFamily="18" charset="0"/>
              </a:rPr>
              <a:t>В экономической  науке  есть  два взгляда на вмешательство  государства в экономику</a:t>
            </a:r>
            <a:endParaRPr lang="ru-RU" sz="27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507209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i="1" dirty="0" smtClean="0">
                <a:latin typeface="Georgia" pitchFamily="18" charset="0"/>
              </a:rPr>
              <a:t>Это означает контроль над  денежной массой в экономике. </a:t>
            </a:r>
          </a:p>
          <a:p>
            <a:pPr>
              <a:buNone/>
            </a:pPr>
            <a:r>
              <a:rPr lang="ru-RU" sz="2400" i="1" dirty="0" smtClean="0">
                <a:latin typeface="Georgia" pitchFamily="18" charset="0"/>
              </a:rPr>
              <a:t>Органом, проводящим эту политику, является </a:t>
            </a: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        </a:t>
            </a:r>
            <a:r>
              <a:rPr lang="ru-RU" b="1" i="1" dirty="0" smtClean="0">
                <a:latin typeface="Georgia" pitchFamily="18" charset="0"/>
              </a:rPr>
              <a:t>Центральный банк страны</a:t>
            </a:r>
          </a:p>
          <a:p>
            <a:pPr>
              <a:buNone/>
            </a:pPr>
            <a:endParaRPr lang="ru-RU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</a:t>
            </a:r>
            <a:r>
              <a:rPr lang="ru-RU" b="1" i="1" dirty="0" smtClean="0">
                <a:latin typeface="Georgia" pitchFamily="18" charset="0"/>
              </a:rPr>
              <a:t>Даёт кредиты коммерческим банкам   </a:t>
            </a:r>
            <a:r>
              <a:rPr lang="ru-RU" i="1" dirty="0" smtClean="0">
                <a:latin typeface="Georgia" pitchFamily="18" charset="0"/>
              </a:rPr>
              <a:t>(</a:t>
            </a:r>
            <a:r>
              <a:rPr lang="ru-RU" sz="2000" i="1" dirty="0" smtClean="0">
                <a:latin typeface="Georgia" pitchFamily="18" charset="0"/>
              </a:rPr>
              <a:t>под %</a:t>
            </a:r>
            <a:r>
              <a:rPr lang="ru-RU" i="1" dirty="0" smtClean="0">
                <a:latin typeface="Georgia" pitchFamily="18" charset="0"/>
              </a:rPr>
              <a:t>)</a:t>
            </a:r>
          </a:p>
          <a:p>
            <a:pPr>
              <a:buNone/>
            </a:pPr>
            <a:endParaRPr lang="ru-RU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          </a:t>
            </a:r>
            <a:r>
              <a:rPr lang="ru-RU" b="1" i="1" dirty="0" smtClean="0">
                <a:latin typeface="Georgia" pitchFamily="18" charset="0"/>
              </a:rPr>
              <a:t>Дают кредиты предприятиям</a:t>
            </a:r>
            <a:r>
              <a:rPr lang="ru-RU" sz="900" b="1" i="1" dirty="0" smtClean="0">
                <a:latin typeface="Georgia" pitchFamily="18" charset="0"/>
              </a:rPr>
              <a:t>    </a:t>
            </a:r>
            <a:r>
              <a:rPr lang="ru-RU" sz="2400" i="1" dirty="0" smtClean="0">
                <a:latin typeface="Georgia" pitchFamily="18" charset="0"/>
              </a:rPr>
              <a:t>(</a:t>
            </a:r>
            <a:r>
              <a:rPr lang="ru-RU" sz="2000" i="1" dirty="0" smtClean="0">
                <a:latin typeface="Georgia" pitchFamily="18" charset="0"/>
              </a:rPr>
              <a:t>под %) </a:t>
            </a:r>
          </a:p>
          <a:p>
            <a:pPr>
              <a:buNone/>
            </a:pPr>
            <a:r>
              <a:rPr lang="ru-RU" sz="900" b="1" i="1" dirty="0" smtClean="0">
                <a:latin typeface="Georgia" pitchFamily="18" charset="0"/>
              </a:rPr>
              <a:t>______________________________________________________________________________________________________________________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sz="2400" i="1" dirty="0" smtClean="0">
                <a:latin typeface="Georgia" pitchFamily="18" charset="0"/>
              </a:rPr>
              <a:t>Процент, взимаемый ЦБ, называется </a:t>
            </a:r>
            <a:r>
              <a:rPr lang="ru-RU" sz="2400" b="1" i="1" dirty="0" smtClean="0">
                <a:latin typeface="Georgia" pitchFamily="18" charset="0"/>
              </a:rPr>
              <a:t>«учётная ставка».</a:t>
            </a:r>
          </a:p>
          <a:p>
            <a:pPr>
              <a:buNone/>
            </a:pPr>
            <a:r>
              <a:rPr lang="ru-RU" sz="2400" i="1" dirty="0" smtClean="0">
                <a:latin typeface="Georgia" pitchFamily="18" charset="0"/>
              </a:rPr>
              <a:t>Чем он ниже, тем «</a:t>
            </a:r>
            <a:r>
              <a:rPr lang="ru-RU" sz="2400" b="1" i="1" dirty="0" smtClean="0">
                <a:latin typeface="Georgia" pitchFamily="18" charset="0"/>
              </a:rPr>
              <a:t>дешевле</a:t>
            </a:r>
            <a:r>
              <a:rPr lang="ru-RU" sz="2400" i="1" dirty="0" smtClean="0">
                <a:latin typeface="Georgia" pitchFamily="18" charset="0"/>
              </a:rPr>
              <a:t>» деньги и «</a:t>
            </a:r>
            <a:r>
              <a:rPr lang="ru-RU" sz="2400" b="1" i="1" dirty="0" smtClean="0">
                <a:latin typeface="Georgia" pitchFamily="18" charset="0"/>
              </a:rPr>
              <a:t>длиннее</a:t>
            </a:r>
            <a:r>
              <a:rPr lang="ru-RU" sz="2400" i="1" dirty="0" smtClean="0">
                <a:latin typeface="Georgia" pitchFamily="18" charset="0"/>
              </a:rPr>
              <a:t>» кредиты. </a:t>
            </a:r>
          </a:p>
          <a:p>
            <a:pPr>
              <a:buNone/>
            </a:pPr>
            <a:endParaRPr lang="ru-RU" sz="2400" i="1" dirty="0" smtClean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121442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latin typeface="Georgia" pitchFamily="18" charset="0"/>
              </a:rPr>
              <a:t>3.  Денежно-кредитная(монетарная) политика</a:t>
            </a:r>
            <a:endParaRPr lang="ru-RU" sz="3200" b="1" i="1" dirty="0">
              <a:latin typeface="Georgia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2571736" y="2714620"/>
            <a:ext cx="1214446" cy="500066"/>
          </a:xfrm>
          <a:prstGeom prst="line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4143372" y="300037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429124" y="3643314"/>
            <a:ext cx="1071570" cy="500066"/>
          </a:xfrm>
          <a:prstGeom prst="line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071934" y="2714620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2786050" y="3571876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5100" b="1" i="1" dirty="0" smtClean="0">
              <a:latin typeface="Georgia" pitchFamily="18" charset="0"/>
            </a:endParaRPr>
          </a:p>
          <a:p>
            <a:pPr>
              <a:buNone/>
            </a:pPr>
            <a:endParaRPr lang="ru-RU" sz="5100" b="1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5100" b="1" i="1" dirty="0" smtClean="0">
                <a:latin typeface="Georgia" pitchFamily="18" charset="0"/>
              </a:rPr>
              <a:t>               </a:t>
            </a:r>
            <a:r>
              <a:rPr lang="ru-RU" sz="11200" b="1" i="1" dirty="0" smtClean="0">
                <a:latin typeface="Georgia" pitchFamily="18" charset="0"/>
              </a:rPr>
              <a:t>Как сказывается на развитии экономики повышение или понижение учётной ставки?</a:t>
            </a:r>
          </a:p>
          <a:p>
            <a:pPr>
              <a:buNone/>
            </a:pPr>
            <a:r>
              <a:rPr lang="ru-RU" sz="11200" b="1" i="1" dirty="0" smtClean="0">
                <a:latin typeface="Georgia" pitchFamily="18" charset="0"/>
              </a:rPr>
              <a:t>  </a:t>
            </a:r>
          </a:p>
          <a:p>
            <a:pPr>
              <a:buNone/>
            </a:pPr>
            <a:r>
              <a:rPr lang="ru-RU" sz="8600" b="1" i="1" dirty="0" smtClean="0">
                <a:latin typeface="Georgia" pitchFamily="18" charset="0"/>
              </a:rPr>
              <a:t>________________________________________</a:t>
            </a:r>
            <a:endParaRPr lang="ru-RU" sz="6000" b="1" i="1" dirty="0" smtClean="0">
              <a:latin typeface="Georgia" pitchFamily="18" charset="0"/>
            </a:endParaRPr>
          </a:p>
          <a:p>
            <a:pPr>
              <a:buNone/>
            </a:pPr>
            <a:endParaRPr lang="ru-RU" sz="6000" b="1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11200" b="1" i="1" dirty="0" smtClean="0">
                <a:latin typeface="Georgia" pitchFamily="18" charset="0"/>
              </a:rPr>
              <a:t>Понижая</a:t>
            </a:r>
            <a:r>
              <a:rPr lang="ru-RU" sz="11200" i="1" dirty="0" smtClean="0">
                <a:latin typeface="Georgia" pitchFamily="18" charset="0"/>
              </a:rPr>
              <a:t> учётную ставку, государство увеличивает   денежную  массу, что приводит к  усилению  инфляции </a:t>
            </a:r>
          </a:p>
          <a:p>
            <a:pPr>
              <a:buNone/>
            </a:pPr>
            <a:endParaRPr lang="ru-RU" sz="11200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11200" b="1" i="1" dirty="0" smtClean="0">
                <a:latin typeface="Georgia" pitchFamily="18" charset="0"/>
              </a:rPr>
              <a:t>Повышая</a:t>
            </a:r>
            <a:r>
              <a:rPr lang="ru-RU" sz="11200" i="1" dirty="0" smtClean="0">
                <a:latin typeface="Georgia" pitchFamily="18" charset="0"/>
              </a:rPr>
              <a:t> учётную ставку, государство сокращает денежную массу и понижает инфляцию</a:t>
            </a:r>
          </a:p>
          <a:p>
            <a:pPr>
              <a:buNone/>
            </a:pPr>
            <a:r>
              <a:rPr lang="ru-RU" sz="11200" i="1" dirty="0" smtClean="0">
                <a:latin typeface="Georgia" pitchFamily="18" charset="0"/>
              </a:rPr>
              <a:t> </a:t>
            </a:r>
            <a:endParaRPr lang="ru-RU" sz="11200" b="1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11200" b="1" i="1" dirty="0" smtClean="0">
                <a:latin typeface="Georgia" pitchFamily="18" charset="0"/>
              </a:rPr>
              <a:t> </a:t>
            </a:r>
          </a:p>
          <a:p>
            <a:pPr>
              <a:buNone/>
            </a:pPr>
            <a:r>
              <a:rPr lang="ru-RU" sz="2800" b="1" i="1" dirty="0" smtClean="0">
                <a:latin typeface="Georgia" pitchFamily="18" charset="0"/>
              </a:rPr>
              <a:t> 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4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Georgia" pitchFamily="18" charset="0"/>
              </a:rPr>
              <a:t>Монетарная политика и инфляция</a:t>
            </a:r>
            <a:endParaRPr lang="ru-RU" sz="32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528641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/>
              <a:t>                           </a:t>
            </a:r>
            <a:r>
              <a:rPr lang="ru-RU" sz="2400" b="1" i="1" dirty="0" smtClean="0">
                <a:latin typeface="Georgia" pitchFamily="18" charset="0"/>
              </a:rPr>
              <a:t>Задачи:</a:t>
            </a:r>
            <a:endParaRPr lang="ru-RU" sz="2400" b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Georgia" pitchFamily="18" charset="0"/>
              </a:rPr>
              <a:t>   </a:t>
            </a:r>
            <a:r>
              <a:rPr lang="ru-RU" sz="2400" i="1" dirty="0" smtClean="0">
                <a:latin typeface="Georgia" pitchFamily="18" charset="0"/>
              </a:rPr>
              <a:t>•  обеспечение стабильного развития    </a:t>
            </a:r>
          </a:p>
          <a:p>
            <a:pPr>
              <a:buNone/>
            </a:pPr>
            <a:r>
              <a:rPr lang="ru-RU" sz="2400" i="1" dirty="0" smtClean="0">
                <a:latin typeface="Georgia" pitchFamily="18" charset="0"/>
              </a:rPr>
              <a:t>       экономики</a:t>
            </a:r>
          </a:p>
          <a:p>
            <a:pPr>
              <a:buNone/>
            </a:pPr>
            <a:r>
              <a:rPr lang="ru-RU" sz="2400" i="1" dirty="0" smtClean="0">
                <a:latin typeface="Georgia" pitchFamily="18" charset="0"/>
              </a:rPr>
              <a:t>   •  предотвращение инфляции</a:t>
            </a:r>
          </a:p>
          <a:p>
            <a:pPr>
              <a:buNone/>
            </a:pPr>
            <a:r>
              <a:rPr lang="ru-RU" sz="2400" i="1" dirty="0" smtClean="0">
                <a:latin typeface="Georgia" pitchFamily="18" charset="0"/>
              </a:rPr>
              <a:t>   •  обеспечение занятости населения</a:t>
            </a:r>
          </a:p>
          <a:p>
            <a:pPr>
              <a:buNone/>
            </a:pPr>
            <a:r>
              <a:rPr lang="ru-RU" sz="2400" i="1" dirty="0" smtClean="0">
                <a:latin typeface="Georgia" pitchFamily="18" charset="0"/>
              </a:rPr>
              <a:t>       Эти задачи реализуются через государственный бюджет.</a:t>
            </a:r>
          </a:p>
          <a:p>
            <a:pPr>
              <a:buNone/>
            </a:pPr>
            <a:r>
              <a:rPr lang="ru-RU" sz="1200" i="1" dirty="0" smtClean="0">
                <a:latin typeface="Georgia" pitchFamily="18" charset="0"/>
              </a:rPr>
              <a:t>---------------</a:t>
            </a:r>
          </a:p>
          <a:p>
            <a:pPr>
              <a:buNone/>
            </a:pPr>
            <a:r>
              <a:rPr lang="ru-RU" sz="2000" b="1" i="1" dirty="0" smtClean="0">
                <a:latin typeface="Georgia" pitchFamily="18" charset="0"/>
              </a:rPr>
              <a:t>* </a:t>
            </a:r>
            <a:r>
              <a:rPr lang="ru-RU" sz="1600" b="1" i="1" dirty="0" smtClean="0">
                <a:latin typeface="Georgia" pitchFamily="18" charset="0"/>
              </a:rPr>
              <a:t>ФИСК (лат.) - казна</a:t>
            </a:r>
          </a:p>
          <a:p>
            <a:pPr>
              <a:buNone/>
            </a:pPr>
            <a:r>
              <a:rPr lang="ru-RU" sz="1600" b="1" i="1" dirty="0" smtClean="0">
                <a:latin typeface="Georgia" pitchFamily="18" charset="0"/>
              </a:rPr>
              <a:t>-----------------------------------------------------------------------------------------------------</a:t>
            </a:r>
          </a:p>
          <a:p>
            <a:pPr>
              <a:buNone/>
            </a:pPr>
            <a:r>
              <a:rPr lang="ru-RU" sz="2400" b="1" i="1" dirty="0" smtClean="0">
                <a:latin typeface="Georgia" pitchFamily="18" charset="0"/>
              </a:rPr>
              <a:t>   Бюджет – </a:t>
            </a:r>
            <a:r>
              <a:rPr lang="ru-RU" sz="2400" i="1" dirty="0" smtClean="0">
                <a:latin typeface="Georgia" pitchFamily="18" charset="0"/>
              </a:rPr>
              <a:t>это сводный план  доходов и расходов государства. Его утверждает парламент, а   правительство отвечает за его исполнение.</a:t>
            </a:r>
          </a:p>
          <a:p>
            <a:pPr>
              <a:buNone/>
            </a:pPr>
            <a:endParaRPr lang="ru-RU" sz="1800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Georgia" pitchFamily="18" charset="0"/>
              </a:rPr>
              <a:t>                               </a:t>
            </a:r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endParaRPr lang="ru-RU" sz="3100" b="1" dirty="0" smtClean="0"/>
          </a:p>
          <a:p>
            <a:pPr>
              <a:buNone/>
            </a:pPr>
            <a:endParaRPr lang="ru-RU" sz="3100" b="1" dirty="0" smtClean="0"/>
          </a:p>
          <a:p>
            <a:pPr>
              <a:buNone/>
            </a:pPr>
            <a:endParaRPr lang="ru-RU" sz="3100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86808" cy="101443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4. Бюджетно-налоговая (фискальная*) политика. </a:t>
            </a:r>
            <a:endParaRPr lang="ru-RU" sz="28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7683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sz="2000" b="1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Georgia" pitchFamily="18" charset="0"/>
              </a:rPr>
              <a:t>     </a:t>
            </a:r>
            <a:r>
              <a:rPr lang="ru-RU" sz="2800" b="1" i="1" dirty="0" smtClean="0">
                <a:latin typeface="Georgia" pitchFamily="18" charset="0"/>
              </a:rPr>
              <a:t>1.   </a:t>
            </a:r>
            <a:r>
              <a:rPr lang="ru-RU" sz="2800" i="1" dirty="0" smtClean="0">
                <a:latin typeface="Georgia" pitchFamily="18" charset="0"/>
              </a:rPr>
              <a:t>Национальная оборона</a:t>
            </a:r>
          </a:p>
          <a:p>
            <a:pPr marL="514350" indent="-514350">
              <a:buNone/>
            </a:pPr>
            <a:r>
              <a:rPr lang="ru-RU" sz="2800" b="1" i="1" dirty="0" smtClean="0">
                <a:latin typeface="Georgia" pitchFamily="18" charset="0"/>
              </a:rPr>
              <a:t>    2.   </a:t>
            </a:r>
            <a:r>
              <a:rPr lang="ru-RU" sz="2800" i="1" dirty="0" smtClean="0">
                <a:latin typeface="Georgia" pitchFamily="18" charset="0"/>
              </a:rPr>
              <a:t>Правоохранительная деятельность</a:t>
            </a:r>
          </a:p>
          <a:p>
            <a:pPr marL="514350" indent="-514350">
              <a:buNone/>
            </a:pPr>
            <a:r>
              <a:rPr lang="ru-RU" sz="2800" b="1" i="1" dirty="0" smtClean="0">
                <a:latin typeface="Georgia" pitchFamily="18" charset="0"/>
              </a:rPr>
              <a:t>    3.  </a:t>
            </a:r>
            <a:r>
              <a:rPr lang="ru-RU" sz="2800" i="1" dirty="0" smtClean="0">
                <a:latin typeface="Georgia" pitchFamily="18" charset="0"/>
              </a:rPr>
              <a:t>Судебная власть</a:t>
            </a:r>
          </a:p>
          <a:p>
            <a:pPr marL="514350" indent="-514350">
              <a:buNone/>
            </a:pPr>
            <a:r>
              <a:rPr lang="ru-RU" sz="2800" b="1" i="1" dirty="0" smtClean="0">
                <a:latin typeface="Georgia" pitchFamily="18" charset="0"/>
              </a:rPr>
              <a:t>    4.  </a:t>
            </a:r>
            <a:r>
              <a:rPr lang="ru-RU" sz="2800" i="1" dirty="0" smtClean="0">
                <a:latin typeface="Georgia" pitchFamily="18" charset="0"/>
              </a:rPr>
              <a:t>Государственное управление </a:t>
            </a:r>
          </a:p>
          <a:p>
            <a:pPr marL="514350" indent="-514350">
              <a:buNone/>
            </a:pPr>
            <a:r>
              <a:rPr lang="ru-RU" sz="2800" b="1" i="1" dirty="0" smtClean="0">
                <a:latin typeface="Georgia" pitchFamily="18" charset="0"/>
              </a:rPr>
              <a:t>     5.  </a:t>
            </a:r>
            <a:r>
              <a:rPr lang="ru-RU" sz="2800" i="1" dirty="0" smtClean="0">
                <a:latin typeface="Georgia" pitchFamily="18" charset="0"/>
              </a:rPr>
              <a:t>Экономическое развитие страны</a:t>
            </a:r>
          </a:p>
          <a:p>
            <a:pPr marL="514350" indent="-514350">
              <a:buNone/>
            </a:pPr>
            <a:r>
              <a:rPr lang="ru-RU" sz="2800" b="1" i="1" dirty="0" smtClean="0">
                <a:latin typeface="Georgia" pitchFamily="18" charset="0"/>
              </a:rPr>
              <a:t>     6.  </a:t>
            </a:r>
            <a:r>
              <a:rPr lang="ru-RU" sz="2800" i="1" dirty="0" smtClean="0">
                <a:latin typeface="Georgia" pitchFamily="18" charset="0"/>
              </a:rPr>
              <a:t>Обслуживание государственного долга</a:t>
            </a:r>
          </a:p>
          <a:p>
            <a:pPr marL="514350" indent="-514350">
              <a:buNone/>
            </a:pPr>
            <a:r>
              <a:rPr lang="ru-RU" sz="2800" b="1" i="1" dirty="0" smtClean="0">
                <a:latin typeface="Georgia" pitchFamily="18" charset="0"/>
              </a:rPr>
              <a:t>     7.  </a:t>
            </a:r>
            <a:r>
              <a:rPr lang="ru-RU" sz="2800" i="1" dirty="0" smtClean="0">
                <a:latin typeface="Georgia" pitchFamily="18" charset="0"/>
              </a:rPr>
              <a:t>Социальное обеспечение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i="1" dirty="0" smtClean="0">
                <a:latin typeface="Georgia" pitchFamily="18" charset="0"/>
              </a:rPr>
              <a:t>В бюджете страны главное место занимают следующие </a:t>
            </a:r>
            <a:r>
              <a:rPr lang="ru-RU" b="1" i="1" dirty="0" smtClean="0">
                <a:latin typeface="Georgia" pitchFamily="18" charset="0"/>
              </a:rPr>
              <a:t>расходы: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b="1" i="1" dirty="0" smtClean="0">
                <a:latin typeface="Georgia" pitchFamily="18" charset="0"/>
              </a:rPr>
              <a:t> </a:t>
            </a:r>
            <a:r>
              <a:rPr lang="ru-RU" i="1" dirty="0" smtClean="0">
                <a:latin typeface="Georgia" pitchFamily="18" charset="0"/>
              </a:rPr>
              <a:t>Источник </a:t>
            </a:r>
            <a:r>
              <a:rPr lang="ru-RU" b="1" i="1" dirty="0" smtClean="0">
                <a:latin typeface="Georgia" pitchFamily="18" charset="0"/>
              </a:rPr>
              <a:t>наполнения </a:t>
            </a:r>
            <a:r>
              <a:rPr lang="ru-RU" i="1" dirty="0" smtClean="0">
                <a:latin typeface="Georgia" pitchFamily="18" charset="0"/>
              </a:rPr>
              <a:t> бюджета –</a:t>
            </a:r>
            <a:r>
              <a:rPr lang="ru-RU" b="1" i="1" dirty="0" smtClean="0">
                <a:latin typeface="Georgia" pitchFamily="18" charset="0"/>
              </a:rPr>
              <a:t> налоговые доходы.</a:t>
            </a:r>
          </a:p>
          <a:p>
            <a:pPr marL="514350" indent="-514350">
              <a:buNone/>
            </a:pPr>
            <a:r>
              <a:rPr lang="ru-RU" b="1" i="1" dirty="0" smtClean="0">
                <a:latin typeface="Georgia" pitchFamily="18" charset="0"/>
              </a:rPr>
              <a:t> </a:t>
            </a:r>
            <a:r>
              <a:rPr lang="ru-RU" sz="2400" i="1" dirty="0" smtClean="0">
                <a:latin typeface="Georgia" pitchFamily="18" charset="0"/>
              </a:rPr>
              <a:t>Налоги появляются в древности.</a:t>
            </a:r>
          </a:p>
          <a:p>
            <a:pPr marL="514350" indent="-514350">
              <a:buNone/>
            </a:pPr>
            <a:r>
              <a:rPr lang="ru-RU" sz="2400" i="1" dirty="0" smtClean="0">
                <a:latin typeface="Georgia" pitchFamily="18" charset="0"/>
              </a:rPr>
              <a:t> Способы взимания налогов и их размер различались  в разное время и в разных государствах. </a:t>
            </a:r>
          </a:p>
          <a:p>
            <a:pPr marL="514350" indent="-514350">
              <a:buNone/>
            </a:pPr>
            <a:r>
              <a:rPr lang="ru-RU" sz="2400" b="1" i="1" dirty="0" smtClean="0">
                <a:latin typeface="Georgia" pitchFamily="18" charset="0"/>
              </a:rPr>
              <a:t>«Искусство налогообложения заключается в том, чтобы общипать гуся так, чтобы получить максимальное количество перьев при  минимальном его шипении» </a:t>
            </a:r>
          </a:p>
          <a:p>
            <a:pPr marL="514350" indent="-514350">
              <a:buNone/>
            </a:pPr>
            <a:r>
              <a:rPr lang="ru-RU" sz="2400" i="1" dirty="0" smtClean="0">
                <a:latin typeface="Georgia" pitchFamily="18" charset="0"/>
              </a:rPr>
              <a:t> Ж.  Б.  Кольбер</a:t>
            </a:r>
          </a:p>
          <a:p>
            <a:pPr marL="514350" indent="-514350">
              <a:buNone/>
            </a:pPr>
            <a:r>
              <a:rPr lang="ru-RU" sz="2400" i="1" dirty="0" smtClean="0">
                <a:latin typeface="Georgia" pitchFamily="18" charset="0"/>
              </a:rPr>
              <a:t>              </a:t>
            </a:r>
            <a:r>
              <a:rPr lang="ru-RU" sz="2400" b="1" i="1" dirty="0" smtClean="0">
                <a:latin typeface="Georgia" pitchFamily="18" charset="0"/>
              </a:rPr>
              <a:t>— Какие налоги  вам известны?</a:t>
            </a:r>
          </a:p>
          <a:p>
            <a:pPr marL="514350" indent="-514350">
              <a:buNone/>
            </a:pPr>
            <a:endParaRPr lang="ru-RU" sz="2400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Georgia" pitchFamily="18" charset="0"/>
              </a:rPr>
              <a:t>   </a:t>
            </a:r>
          </a:p>
          <a:p>
            <a:pPr>
              <a:buNone/>
            </a:pPr>
            <a:endParaRPr lang="ru-RU" b="1" i="1" dirty="0">
              <a:latin typeface="Georgia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78581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i="1" dirty="0" smtClean="0"/>
              <a:t> </a:t>
            </a:r>
            <a:r>
              <a:rPr lang="ru-RU" sz="4000" b="1" i="1" dirty="0" smtClean="0">
                <a:latin typeface="Georgia" pitchFamily="18" charset="0"/>
              </a:rPr>
              <a:t>  Налоги и бюджет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643313" y="428625"/>
            <a:ext cx="5500687" cy="64293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latin typeface="Georgia" pitchFamily="18" charset="0"/>
              </a:rPr>
              <a:t>План урока:</a:t>
            </a: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357291" y="1500188"/>
            <a:ext cx="7429552" cy="51435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Экономические функции государства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Инструменты регулирования экономики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Денежно-кредитная политика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Бюджетно-налоговая политика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Нужна ли рынку помощь государства?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Итог   урока; д/з -§ 7, вопросы стр. 90</a:t>
            </a:r>
            <a:endParaRPr lang="ru-RU" sz="2800" b="1" i="1" dirty="0">
              <a:latin typeface="Georgia" pitchFamily="18" charset="0"/>
            </a:endParaRPr>
          </a:p>
        </p:txBody>
      </p:sp>
      <p:pic>
        <p:nvPicPr>
          <p:cNvPr id="13313" name="Picture 1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58204" cy="5715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          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sz="2800" i="1" dirty="0" smtClean="0">
                <a:latin typeface="Georgia" pitchFamily="18" charset="0"/>
              </a:rPr>
              <a:t>Роль бюджета в экономике любой страны очень велика</a:t>
            </a:r>
            <a:r>
              <a:rPr lang="ru-RU" sz="2800" i="1" dirty="0" smtClean="0"/>
              <a:t>.  </a:t>
            </a:r>
            <a:r>
              <a:rPr lang="ru-RU" sz="2800" i="1" dirty="0" smtClean="0">
                <a:latin typeface="Georgia" pitchFamily="18" charset="0"/>
              </a:rPr>
              <a:t>Именно через бюджет  происходит     </a:t>
            </a:r>
            <a:r>
              <a:rPr lang="ru-RU" sz="2800" b="1" i="1" dirty="0" smtClean="0">
                <a:latin typeface="Georgia" pitchFamily="18" charset="0"/>
              </a:rPr>
              <a:t>перераспределение</a:t>
            </a:r>
            <a:r>
              <a:rPr lang="ru-RU" sz="2800" i="1" dirty="0" smtClean="0">
                <a:latin typeface="Georgia" pitchFamily="18" charset="0"/>
              </a:rPr>
              <a:t>  созданных обществом благ – от производителей к потребителям, от сверхбогатых   к   бедным. </a:t>
            </a:r>
          </a:p>
          <a:p>
            <a:pPr>
              <a:buNone/>
            </a:pPr>
            <a:endParaRPr lang="ru-RU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 Также через бюджет государство может влиять на экономику следующими путями:</a:t>
            </a:r>
          </a:p>
          <a:p>
            <a:pPr>
              <a:buNone/>
            </a:pPr>
            <a:endParaRPr lang="ru-RU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Georgia" pitchFamily="18" charset="0"/>
              </a:rPr>
              <a:t>   1)   регулирование налогообложения </a:t>
            </a:r>
          </a:p>
          <a:p>
            <a:pPr>
              <a:buNone/>
            </a:pPr>
            <a:r>
              <a:rPr lang="ru-RU" b="1" i="1" dirty="0" smtClean="0">
                <a:latin typeface="Georgia" pitchFamily="18" charset="0"/>
              </a:rPr>
              <a:t>  </a:t>
            </a:r>
            <a:r>
              <a:rPr lang="ru-RU" b="1" i="1" dirty="0" smtClean="0">
                <a:latin typeface="Georgia" pitchFamily="18" charset="0"/>
                <a:sym typeface="Wingdings"/>
              </a:rPr>
              <a:t> 2)  </a:t>
            </a:r>
            <a:r>
              <a:rPr lang="ru-RU" b="1" i="1" dirty="0" smtClean="0">
                <a:latin typeface="Georgia" pitchFamily="18" charset="0"/>
              </a:rPr>
              <a:t>изменение государственных расходов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357158" y="5929330"/>
            <a:ext cx="8501122" cy="571496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ru-RU" sz="2400" b="1" i="1" dirty="0" smtClean="0">
                <a:latin typeface="Georgia" pitchFamily="18" charset="0"/>
              </a:rPr>
              <a:t>Подведём итоги и ответим на вопрос урока.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00034" y="142852"/>
            <a:ext cx="8305800" cy="50006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Georgia" pitchFamily="18" charset="0"/>
              </a:rPr>
              <a:t>5.  Нужна ли рынку помощь государства?</a:t>
            </a:r>
            <a:endParaRPr lang="ru-RU" sz="2800" b="1" i="1" dirty="0">
              <a:solidFill>
                <a:schemeClr val="tx2"/>
              </a:solidFill>
              <a:latin typeface="Georgia" pitchFamily="18" charset="0"/>
            </a:endParaRPr>
          </a:p>
        </p:txBody>
      </p:sp>
      <p:pic>
        <p:nvPicPr>
          <p:cNvPr id="10" name="Содержимое 9" descr="Просмотреть подробности"/>
          <p:cNvPicPr>
            <a:picLocks noGrp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 bwMode="auto">
          <a:xfrm>
            <a:off x="8229600" y="3429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 descr="C:\Users\Таня\AppData\Local\Microsoft\Windows\Temporary Internet Files\Content.IE5\QHI9KN4F\MP90040699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14422"/>
            <a:ext cx="1755272" cy="2143140"/>
          </a:xfrm>
          <a:prstGeom prst="rect">
            <a:avLst/>
          </a:prstGeom>
          <a:noFill/>
        </p:spPr>
      </p:pic>
      <p:pic>
        <p:nvPicPr>
          <p:cNvPr id="31753" name="Picture 9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1000108"/>
            <a:ext cx="1795882" cy="1833372"/>
          </a:xfrm>
          <a:prstGeom prst="rect">
            <a:avLst/>
          </a:prstGeom>
          <a:noFill/>
        </p:spPr>
      </p:pic>
      <p:pic>
        <p:nvPicPr>
          <p:cNvPr id="31755" name="Picture 11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3357562"/>
            <a:ext cx="1450238" cy="1823314"/>
          </a:xfrm>
          <a:prstGeom prst="rect">
            <a:avLst/>
          </a:prstGeom>
          <a:noFill/>
        </p:spPr>
      </p:pic>
      <p:pic>
        <p:nvPicPr>
          <p:cNvPr id="31756" name="Picture 12" descr="C:\Program Files\Microsoft Office\MEDIA\CAGCAT10\j0233312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3643314"/>
            <a:ext cx="1785950" cy="1857388"/>
          </a:xfrm>
          <a:prstGeom prst="rect">
            <a:avLst/>
          </a:prstGeom>
          <a:noFill/>
        </p:spPr>
      </p:pic>
      <p:pic>
        <p:nvPicPr>
          <p:cNvPr id="31757" name="Picture 13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3714752"/>
            <a:ext cx="1164031" cy="1826971"/>
          </a:xfrm>
          <a:prstGeom prst="rect">
            <a:avLst/>
          </a:prstGeom>
          <a:noFill/>
        </p:spPr>
      </p:pic>
      <p:pic>
        <p:nvPicPr>
          <p:cNvPr id="11" name="Рисунок 10" descr="Просмотреть подробности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0430" y="1357298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7209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sz="2400" b="1" i="1" dirty="0" smtClean="0">
                <a:latin typeface="Georgia" pitchFamily="18" charset="0"/>
              </a:rPr>
              <a:t>1. </a:t>
            </a:r>
            <a:r>
              <a:rPr lang="ru-RU" sz="2400" i="1" dirty="0" smtClean="0">
                <a:latin typeface="Georgia" pitchFamily="18" charset="0"/>
              </a:rPr>
              <a:t>Для обеспечения свободы экономического выбора  и защиты частной собственности нужна разработка специального законодательства</a:t>
            </a:r>
          </a:p>
          <a:p>
            <a:pPr>
              <a:buNone/>
            </a:pPr>
            <a:r>
              <a:rPr lang="ru-RU" sz="2400" b="1" i="1" dirty="0" smtClean="0">
                <a:latin typeface="Georgia" pitchFamily="18" charset="0"/>
              </a:rPr>
              <a:t>2.  </a:t>
            </a:r>
            <a:r>
              <a:rPr lang="ru-RU" sz="2400" i="1" dirty="0" smtClean="0">
                <a:latin typeface="Georgia" pitchFamily="18" charset="0"/>
              </a:rPr>
              <a:t>Государство  обеспечивает свободную (совершенную) конкуренцию  и  защиту от монополизации экономики</a:t>
            </a:r>
          </a:p>
          <a:p>
            <a:pPr>
              <a:buNone/>
            </a:pPr>
            <a:r>
              <a:rPr lang="ru-RU" sz="2400" b="1" i="1" dirty="0" smtClean="0">
                <a:latin typeface="Georgia" pitchFamily="18" charset="0"/>
              </a:rPr>
              <a:t>3. </a:t>
            </a:r>
            <a:r>
              <a:rPr lang="ru-RU" sz="2400" i="1" dirty="0" smtClean="0">
                <a:latin typeface="Georgia" pitchFamily="18" charset="0"/>
              </a:rPr>
              <a:t>Государство обеспечивает поддержку предпринимательства через льготное налогообложение, предоставление субсидий, упро- щённую регистрацию фирм</a:t>
            </a:r>
            <a:r>
              <a:rPr lang="ru-RU" sz="2400" b="1" i="1" dirty="0" smtClean="0">
                <a:latin typeface="Georgia" pitchFamily="18" charset="0"/>
              </a:rPr>
              <a:t>. 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   Практические выводы </a:t>
            </a:r>
            <a:r>
              <a:rPr lang="ru-RU" sz="2800" dirty="0" smtClean="0">
                <a:latin typeface="Georgia" pitchFamily="18" charset="0"/>
              </a:rPr>
              <a:t>:</a:t>
            </a: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50046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</a:t>
            </a:r>
          </a:p>
          <a:p>
            <a:pPr>
              <a:buNone/>
            </a:pPr>
            <a:r>
              <a:rPr lang="ru-RU" dirty="0" smtClean="0"/>
              <a:t>           Подготовка к тесту и словарной работе!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15370" cy="141921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>
                <a:latin typeface="Georgia" pitchFamily="18" charset="0"/>
              </a:rPr>
              <a:t>Домашнее задание</a:t>
            </a:r>
            <a:endParaRPr lang="ru-RU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6286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/>
              <a:t>1.Предприятие  любой формы собственности:</a:t>
            </a:r>
            <a:endParaRPr lang="ru-RU" sz="1200" dirty="0" smtClean="0"/>
          </a:p>
          <a:p>
            <a:pPr>
              <a:buNone/>
            </a:pPr>
            <a:r>
              <a:rPr lang="ru-RU" sz="1200" b="1" dirty="0" smtClean="0"/>
              <a:t>а)</a:t>
            </a:r>
            <a:r>
              <a:rPr lang="ru-RU" sz="1200" dirty="0" smtClean="0"/>
              <a:t>  экономически  самостоятельно                    </a:t>
            </a:r>
            <a:r>
              <a:rPr lang="ru-RU" sz="1200" b="1" dirty="0" smtClean="0"/>
              <a:t>в)</a:t>
            </a:r>
            <a:r>
              <a:rPr lang="ru-RU" sz="1200" dirty="0" smtClean="0"/>
              <a:t> выпускает ценные бумаги</a:t>
            </a:r>
          </a:p>
          <a:p>
            <a:pPr>
              <a:buNone/>
            </a:pPr>
            <a:r>
              <a:rPr lang="ru-RU" sz="1200" b="1" dirty="0" smtClean="0"/>
              <a:t>б)</a:t>
            </a:r>
            <a:r>
              <a:rPr lang="ru-RU" sz="1200" dirty="0" smtClean="0"/>
              <a:t>  выплачивает налоги                                          </a:t>
            </a:r>
            <a:r>
              <a:rPr lang="ru-RU" sz="1200" b="1" dirty="0" smtClean="0"/>
              <a:t>г)</a:t>
            </a:r>
            <a:r>
              <a:rPr lang="ru-RU" sz="1200" dirty="0" smtClean="0"/>
              <a:t> привлекает к управлению работников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  <a:p>
            <a:pPr>
              <a:buNone/>
            </a:pPr>
            <a:r>
              <a:rPr lang="ru-RU" sz="1200" b="1" dirty="0" smtClean="0"/>
              <a:t>2.  Назовите условие повышения производительности труда:</a:t>
            </a:r>
            <a:endParaRPr lang="ru-RU" sz="1200" dirty="0" smtClean="0"/>
          </a:p>
          <a:p>
            <a:pPr>
              <a:buNone/>
            </a:pPr>
            <a:r>
              <a:rPr lang="ru-RU" sz="1200" b="1" dirty="0" smtClean="0"/>
              <a:t>а)</a:t>
            </a:r>
            <a:r>
              <a:rPr lang="ru-RU" sz="1200" dirty="0" smtClean="0"/>
              <a:t>  платежеспособность населения                   </a:t>
            </a:r>
            <a:r>
              <a:rPr lang="ru-RU" sz="1200" b="1" dirty="0" smtClean="0"/>
              <a:t>в)</a:t>
            </a:r>
            <a:r>
              <a:rPr lang="ru-RU" sz="1200" dirty="0" smtClean="0"/>
              <a:t> разделение труда</a:t>
            </a:r>
          </a:p>
          <a:p>
            <a:pPr>
              <a:buNone/>
            </a:pPr>
            <a:r>
              <a:rPr lang="ru-RU" sz="1200" b="1" dirty="0" smtClean="0"/>
              <a:t>б)</a:t>
            </a:r>
            <a:r>
              <a:rPr lang="ru-RU" sz="1200" dirty="0" smtClean="0"/>
              <a:t>  цикличность производства                             </a:t>
            </a:r>
            <a:r>
              <a:rPr lang="ru-RU" sz="1200" b="1" dirty="0" smtClean="0"/>
              <a:t>г)</a:t>
            </a:r>
            <a:r>
              <a:rPr lang="ru-RU" sz="1200" dirty="0" smtClean="0"/>
              <a:t>  снижение затрат производства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  <a:p>
            <a:pPr>
              <a:buNone/>
            </a:pPr>
            <a:r>
              <a:rPr lang="ru-RU" sz="1200" b="1" dirty="0" smtClean="0"/>
              <a:t>3. Какую задачу рынок решает эффективнее государства?</a:t>
            </a:r>
            <a:endParaRPr lang="ru-RU" sz="1200" dirty="0" smtClean="0"/>
          </a:p>
          <a:p>
            <a:pPr>
              <a:buNone/>
            </a:pPr>
            <a:r>
              <a:rPr lang="ru-RU" sz="1200" b="1" dirty="0" smtClean="0"/>
              <a:t>а)</a:t>
            </a:r>
            <a:r>
              <a:rPr lang="ru-RU" sz="1200" dirty="0" smtClean="0"/>
              <a:t> обеспечение полной занятости                        </a:t>
            </a:r>
            <a:r>
              <a:rPr lang="ru-RU" sz="1200" b="1" dirty="0" smtClean="0"/>
              <a:t>в)</a:t>
            </a:r>
            <a:r>
              <a:rPr lang="ru-RU" sz="1200" dirty="0" smtClean="0"/>
              <a:t> распределение и использование ресурсов</a:t>
            </a:r>
          </a:p>
          <a:p>
            <a:pPr>
              <a:buNone/>
            </a:pPr>
            <a:r>
              <a:rPr lang="ru-RU" sz="1200" b="1" dirty="0" smtClean="0"/>
              <a:t>б)</a:t>
            </a:r>
            <a:r>
              <a:rPr lang="ru-RU" sz="1200" dirty="0" smtClean="0"/>
              <a:t> производство общественных благ                  </a:t>
            </a:r>
            <a:r>
              <a:rPr lang="ru-RU" sz="1200" b="1" dirty="0" smtClean="0"/>
              <a:t>г)</a:t>
            </a:r>
            <a:r>
              <a:rPr lang="ru-RU" sz="1200" dirty="0" smtClean="0"/>
              <a:t> регулирование денежного обращения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  <a:p>
            <a:pPr>
              <a:buNone/>
            </a:pPr>
            <a:r>
              <a:rPr lang="ru-RU" sz="1200" b="1" dirty="0" smtClean="0"/>
              <a:t>4. В рыночной экономике потребители участвуют в:</a:t>
            </a:r>
            <a:endParaRPr lang="ru-RU" sz="1200" dirty="0" smtClean="0"/>
          </a:p>
          <a:p>
            <a:pPr>
              <a:buNone/>
            </a:pPr>
            <a:r>
              <a:rPr lang="ru-RU" sz="1200" b="1" dirty="0" smtClean="0"/>
              <a:t>а)</a:t>
            </a:r>
            <a:r>
              <a:rPr lang="ru-RU" sz="1200" dirty="0" smtClean="0"/>
              <a:t> установлении цен на товары                           </a:t>
            </a:r>
            <a:r>
              <a:rPr lang="ru-RU" sz="1200" b="1" dirty="0" smtClean="0"/>
              <a:t>в)</a:t>
            </a:r>
            <a:r>
              <a:rPr lang="ru-RU" sz="1200" dirty="0" smtClean="0"/>
              <a:t> распределении производств. ресурсов</a:t>
            </a:r>
          </a:p>
          <a:p>
            <a:pPr>
              <a:buNone/>
            </a:pPr>
            <a:r>
              <a:rPr lang="ru-RU" sz="1200" b="1" dirty="0" smtClean="0"/>
              <a:t>б)</a:t>
            </a:r>
            <a:r>
              <a:rPr lang="ru-RU" sz="1200" dirty="0" smtClean="0"/>
              <a:t> выборе методов финансирования                  </a:t>
            </a:r>
            <a:r>
              <a:rPr lang="ru-RU" sz="1200" b="1" dirty="0" smtClean="0"/>
              <a:t>г)</a:t>
            </a:r>
            <a:r>
              <a:rPr lang="ru-RU" sz="1200" dirty="0" smtClean="0"/>
              <a:t> определении налоговых льгот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  <a:p>
            <a:pPr>
              <a:buNone/>
            </a:pPr>
            <a:r>
              <a:rPr lang="ru-RU" sz="1200" b="1" dirty="0" smtClean="0"/>
              <a:t>5. Рост потребления товаров и услуг влечёт за собой рост:</a:t>
            </a:r>
            <a:endParaRPr lang="ru-RU" sz="1200" dirty="0" smtClean="0"/>
          </a:p>
          <a:p>
            <a:pPr>
              <a:buNone/>
            </a:pPr>
            <a:r>
              <a:rPr lang="ru-RU" sz="1200" b="1" dirty="0" smtClean="0"/>
              <a:t>а)</a:t>
            </a:r>
            <a:r>
              <a:rPr lang="ru-RU" sz="1200" dirty="0" smtClean="0"/>
              <a:t> размера  подоходного налога                         </a:t>
            </a:r>
            <a:r>
              <a:rPr lang="ru-RU" sz="1200" b="1" dirty="0" smtClean="0"/>
              <a:t>в)</a:t>
            </a:r>
            <a:r>
              <a:rPr lang="ru-RU" sz="1200" dirty="0" smtClean="0"/>
              <a:t> объёмов производства</a:t>
            </a:r>
          </a:p>
          <a:p>
            <a:pPr>
              <a:buNone/>
            </a:pPr>
            <a:r>
              <a:rPr lang="ru-RU" sz="1200" b="1" dirty="0" smtClean="0"/>
              <a:t>б)</a:t>
            </a:r>
            <a:r>
              <a:rPr lang="ru-RU" sz="1200" dirty="0" smtClean="0"/>
              <a:t> мобильности трудовых ресурсов                   </a:t>
            </a:r>
            <a:r>
              <a:rPr lang="ru-RU" sz="1200" b="1" dirty="0" smtClean="0"/>
              <a:t>г)</a:t>
            </a:r>
            <a:r>
              <a:rPr lang="ru-RU" sz="1200" dirty="0" smtClean="0"/>
              <a:t> дефицита государственного бюджета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  <a:p>
            <a:pPr>
              <a:buNone/>
            </a:pPr>
            <a:r>
              <a:rPr lang="ru-RU" sz="1200" b="1" dirty="0" smtClean="0"/>
              <a:t>6. Какое условие необходимо для эффективного действия рыночного механизма?</a:t>
            </a:r>
            <a:endParaRPr lang="ru-RU" sz="1200" dirty="0" smtClean="0"/>
          </a:p>
          <a:p>
            <a:pPr>
              <a:buNone/>
            </a:pPr>
            <a:r>
              <a:rPr lang="ru-RU" sz="1200" b="1" dirty="0" smtClean="0"/>
              <a:t>а)</a:t>
            </a:r>
            <a:r>
              <a:rPr lang="ru-RU" sz="1200" dirty="0" smtClean="0"/>
              <a:t> рост налогообложения                                    </a:t>
            </a:r>
            <a:r>
              <a:rPr lang="ru-RU" sz="1200" b="1" dirty="0" smtClean="0"/>
              <a:t>в)</a:t>
            </a:r>
            <a:r>
              <a:rPr lang="ru-RU" sz="1200" dirty="0" smtClean="0"/>
              <a:t> бездефицитный государственный бюджет</a:t>
            </a:r>
          </a:p>
          <a:p>
            <a:pPr>
              <a:buNone/>
            </a:pPr>
            <a:r>
              <a:rPr lang="ru-RU" sz="1200" b="1" dirty="0" smtClean="0"/>
              <a:t>б)</a:t>
            </a:r>
            <a:r>
              <a:rPr lang="ru-RU" sz="1200" dirty="0" smtClean="0"/>
              <a:t> свободный взаимовыгодный обмен             </a:t>
            </a:r>
            <a:r>
              <a:rPr lang="ru-RU" sz="1200" b="1" dirty="0" smtClean="0"/>
              <a:t>г)</a:t>
            </a:r>
            <a:r>
              <a:rPr lang="ru-RU" sz="1200" dirty="0" smtClean="0"/>
              <a:t> использование новых   технологий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  <a:p>
            <a:pPr>
              <a:buNone/>
            </a:pPr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7290" y="152400"/>
            <a:ext cx="5286412" cy="419080"/>
          </a:xfrm>
        </p:spPr>
        <p:txBody>
          <a:bodyPr>
            <a:normAutofit/>
          </a:bodyPr>
          <a:lstStyle/>
          <a:p>
            <a:r>
              <a:rPr lang="ru-RU" sz="2000" b="1" i="1" spc="0" dirty="0" smtClean="0">
                <a:solidFill>
                  <a:schemeClr val="tx1"/>
                </a:solidFill>
                <a:latin typeface="+mn-lt"/>
              </a:rPr>
              <a:t>                               ТЕСТ    2 - 11</a:t>
            </a:r>
            <a:endParaRPr lang="ru-RU" sz="2000" b="1" i="1" spc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714348" y="285728"/>
          <a:ext cx="7643866" cy="6215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5" name="Слайд" r:id="rId4" imgW="4495883" imgH="3372550" progId="PowerPoint.Slide.12">
                  <p:embed/>
                </p:oleObj>
              </mc:Choice>
              <mc:Fallback>
                <p:oleObj name="Слайд" r:id="rId4" imgW="4495883" imgH="3372550" progId="PowerPoint.Slide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285728"/>
                        <a:ext cx="7643866" cy="62151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Georgia" pitchFamily="18" charset="0"/>
              </a:rPr>
              <a:t>            </a:t>
            </a:r>
            <a:endParaRPr lang="ru-RU" sz="48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4800" b="1" i="1" dirty="0" smtClean="0">
                <a:latin typeface="Georgia" pitchFamily="18" charset="0"/>
              </a:rPr>
              <a:t>Нужна ли рынку помощь </a:t>
            </a:r>
          </a:p>
          <a:p>
            <a:pPr>
              <a:buNone/>
            </a:pPr>
            <a:r>
              <a:rPr lang="ru-RU" sz="4800" b="1" i="1" dirty="0" smtClean="0">
                <a:latin typeface="Georgia" pitchFamily="18" charset="0"/>
              </a:rPr>
              <a:t>   государства?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6766" cy="99058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Georgia" pitchFamily="18" charset="0"/>
              </a:rPr>
              <a:t>Задание    на    урок</a:t>
            </a:r>
            <a:r>
              <a:rPr lang="ru-RU" sz="2400" dirty="0" smtClean="0">
                <a:latin typeface="Georgia" pitchFamily="18" charset="0"/>
              </a:rPr>
              <a:t>: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12292" name="Picture 4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000372"/>
            <a:ext cx="2571768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571744"/>
            <a:ext cx="8183880" cy="404507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ru-RU" b="1" i="1" dirty="0" smtClean="0">
                <a:latin typeface="Georgia" pitchFamily="18" charset="0"/>
              </a:rPr>
              <a:t>1. Какие системы  экономики вам известны?</a:t>
            </a:r>
          </a:p>
          <a:p>
            <a:pPr marL="514350" indent="-514350">
              <a:buNone/>
            </a:pPr>
            <a:endParaRPr lang="ru-RU" b="1" i="1" dirty="0" smtClean="0">
              <a:latin typeface="Georgia" pitchFamily="18" charset="0"/>
            </a:endParaRPr>
          </a:p>
          <a:p>
            <a:pPr marL="514350" indent="-514350">
              <a:buNone/>
            </a:pPr>
            <a:r>
              <a:rPr lang="ru-RU" b="1" i="1" dirty="0" smtClean="0">
                <a:latin typeface="Georgia" pitchFamily="18" charset="0"/>
              </a:rPr>
              <a:t>2. Какая  из них является наиболее эффективной и распространённой  в настоящее время?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143932" cy="192882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latin typeface="Georgia" pitchFamily="18" charset="0"/>
              </a:rPr>
              <a:t>1. Экономические  функции государства</a:t>
            </a:r>
            <a:br>
              <a:rPr lang="ru-RU" sz="4000" b="1" i="1" dirty="0" smtClean="0">
                <a:latin typeface="Georgia" pitchFamily="18" charset="0"/>
              </a:rPr>
            </a:br>
            <a:endParaRPr lang="ru-RU" sz="40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ru-RU" sz="3200" b="1" i="1" dirty="0" smtClean="0">
                <a:latin typeface="Georgia" pitchFamily="18" charset="0"/>
              </a:rPr>
              <a:t>Традиционная экономика</a:t>
            </a:r>
            <a:r>
              <a:rPr lang="ru-RU" i="1" dirty="0" smtClean="0">
                <a:latin typeface="Georgia" pitchFamily="18" charset="0"/>
              </a:rPr>
              <a:t>,</a:t>
            </a:r>
            <a:r>
              <a:rPr lang="ru-RU" b="1" i="1" dirty="0" smtClean="0">
                <a:latin typeface="Georgia" pitchFamily="18" charset="0"/>
              </a:rPr>
              <a:t> </a:t>
            </a:r>
            <a:r>
              <a:rPr lang="ru-RU" i="1" dirty="0" smtClean="0">
                <a:latin typeface="Georgia" pitchFamily="18" charset="0"/>
              </a:rPr>
              <a:t>в которой все определяется обычаями; 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ru-RU" i="1" dirty="0" smtClean="0">
              <a:latin typeface="Georgia" pitchFamily="18" charset="0"/>
            </a:endParaRP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sz="3200" b="1" i="1" dirty="0" smtClean="0">
                <a:latin typeface="Georgia" pitchFamily="18" charset="0"/>
              </a:rPr>
              <a:t>Командная экономика</a:t>
            </a:r>
            <a:r>
              <a:rPr lang="ru-RU" i="1" dirty="0" smtClean="0">
                <a:latin typeface="Georgia" pitchFamily="18" charset="0"/>
              </a:rPr>
              <a:t>, в которой экономические решения принимаются государственными органами;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ru-RU" i="1" dirty="0" smtClean="0">
              <a:latin typeface="Georgia" pitchFamily="18" charset="0"/>
            </a:endParaRP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sz="3200" b="1" i="1" dirty="0" smtClean="0">
                <a:latin typeface="Georgia" pitchFamily="18" charset="0"/>
              </a:rPr>
              <a:t>Рыночная экономика</a:t>
            </a:r>
            <a:r>
              <a:rPr lang="ru-RU" i="1" dirty="0" smtClean="0">
                <a:latin typeface="Georgia" pitchFamily="18" charset="0"/>
              </a:rPr>
              <a:t>, в которой производители и потребители действуют самостоятельно;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ru-RU" b="1" i="1" dirty="0" smtClean="0">
              <a:latin typeface="Georgia" pitchFamily="18" charset="0"/>
            </a:endParaRPr>
          </a:p>
          <a:p>
            <a:pPr marL="571500" indent="-571500">
              <a:buFont typeface="Wingdings" pitchFamily="2" charset="2"/>
              <a:buAutoNum type="arabicPeriod"/>
            </a:pPr>
            <a:r>
              <a:rPr lang="ru-RU" sz="3200" b="1" i="1" dirty="0" smtClean="0">
                <a:latin typeface="Georgia" pitchFamily="18" charset="0"/>
              </a:rPr>
              <a:t>Смешанная экономика</a:t>
            </a:r>
            <a:r>
              <a:rPr lang="ru-RU" b="1" i="1" dirty="0" smtClean="0">
                <a:latin typeface="Georgia" pitchFamily="18" charset="0"/>
              </a:rPr>
              <a:t>, </a:t>
            </a:r>
            <a:r>
              <a:rPr lang="ru-RU" i="1" dirty="0" smtClean="0">
                <a:latin typeface="Georgia" pitchFamily="18" charset="0"/>
              </a:rPr>
              <a:t>объединяющая  самостоятельность покупателей и продавцов с регулирующим воздействием государства</a:t>
            </a:r>
          </a:p>
          <a:p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4290"/>
            <a:ext cx="8283922" cy="457203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457200" indent="-457200">
              <a:buNone/>
            </a:pPr>
            <a:r>
              <a:rPr lang="ru-RU" sz="4000" b="1" i="1" dirty="0" smtClean="0">
                <a:latin typeface="Georgia" pitchFamily="18" charset="0"/>
              </a:rPr>
              <a:t>1.     </a:t>
            </a:r>
            <a:r>
              <a:rPr lang="ru-RU" sz="4000" dirty="0" smtClean="0">
                <a:latin typeface="Georgia" pitchFamily="18" charset="0"/>
              </a:rPr>
              <a:t>В России складывается экономика     </a:t>
            </a:r>
            <a:r>
              <a:rPr lang="ru-RU" sz="4000" b="1" dirty="0" smtClean="0">
                <a:latin typeface="Georgia" pitchFamily="18" charset="0"/>
              </a:rPr>
              <a:t>смешанного </a:t>
            </a:r>
            <a:r>
              <a:rPr lang="ru-RU" sz="4000" dirty="0" smtClean="0">
                <a:latin typeface="Georgia" pitchFamily="18" charset="0"/>
              </a:rPr>
              <a:t>типа. </a:t>
            </a:r>
          </a:p>
          <a:p>
            <a:pPr marL="457200" indent="-457200">
              <a:buNone/>
            </a:pPr>
            <a:r>
              <a:rPr lang="ru-RU" sz="4000" b="1" dirty="0" smtClean="0">
                <a:latin typeface="Georgia" pitchFamily="18" charset="0"/>
              </a:rPr>
              <a:t>2.     </a:t>
            </a:r>
            <a:r>
              <a:rPr lang="ru-RU" sz="4000" dirty="0" smtClean="0">
                <a:latin typeface="Georgia" pitchFamily="18" charset="0"/>
              </a:rPr>
              <a:t>Одна из главных целей – формирование </a:t>
            </a:r>
            <a:r>
              <a:rPr lang="ru-RU" sz="4000" b="1" dirty="0" smtClean="0">
                <a:latin typeface="Georgia" pitchFamily="18" charset="0"/>
              </a:rPr>
              <a:t>социально ориентированного варианта </a:t>
            </a:r>
            <a:r>
              <a:rPr lang="ru-RU" sz="4000" dirty="0" smtClean="0">
                <a:latin typeface="Georgia" pitchFamily="18" charset="0"/>
              </a:rPr>
              <a:t>рыночной политики</a:t>
            </a:r>
          </a:p>
          <a:p>
            <a:pPr marL="457200" indent="-457200">
              <a:buNone/>
            </a:pPr>
            <a:r>
              <a:rPr lang="ru-RU" sz="4000" b="1" dirty="0" smtClean="0">
                <a:latin typeface="Georgia" pitchFamily="18" charset="0"/>
              </a:rPr>
              <a:t>3.     Для этого нужно решить множество проблем:   </a:t>
            </a:r>
          </a:p>
          <a:p>
            <a:pPr marL="457200" indent="-457200">
              <a:buNone/>
            </a:pPr>
            <a:r>
              <a:rPr lang="ru-RU" sz="4000" dirty="0" smtClean="0">
                <a:latin typeface="Georgia" pitchFamily="18" charset="0"/>
              </a:rPr>
              <a:t>           —Устранение   чрезмерной социальной</a:t>
            </a:r>
          </a:p>
          <a:p>
            <a:pPr marL="457200" indent="-457200">
              <a:buNone/>
            </a:pPr>
            <a:r>
              <a:rPr lang="ru-RU" sz="4000" dirty="0" smtClean="0">
                <a:latin typeface="Georgia" pitchFamily="18" charset="0"/>
              </a:rPr>
              <a:t>                дифференциации </a:t>
            </a:r>
          </a:p>
          <a:p>
            <a:pPr marL="457200" indent="-457200">
              <a:buNone/>
            </a:pPr>
            <a:r>
              <a:rPr lang="ru-RU" sz="4000" dirty="0" smtClean="0">
                <a:latin typeface="Georgia" pitchFamily="18" charset="0"/>
              </a:rPr>
              <a:t>          — Борьба  с бедностью</a:t>
            </a:r>
          </a:p>
          <a:p>
            <a:pPr marL="457200" indent="-457200">
              <a:buNone/>
            </a:pPr>
            <a:r>
              <a:rPr lang="ru-RU" sz="4000" dirty="0" smtClean="0">
                <a:latin typeface="Georgia" pitchFamily="18" charset="0"/>
              </a:rPr>
              <a:t>          — Сокращение государственного долга</a:t>
            </a:r>
          </a:p>
          <a:p>
            <a:pPr marL="457200" indent="-457200">
              <a:buNone/>
            </a:pPr>
            <a:r>
              <a:rPr lang="ru-RU" sz="4000" dirty="0" smtClean="0">
                <a:latin typeface="Georgia" pitchFamily="18" charset="0"/>
              </a:rPr>
              <a:t>          —  Борьба с </a:t>
            </a:r>
            <a:r>
              <a:rPr lang="ru-RU" sz="4000" b="1" dirty="0" smtClean="0">
                <a:latin typeface="Georgia" pitchFamily="18" charset="0"/>
              </a:rPr>
              <a:t>коррупцией</a:t>
            </a:r>
            <a:r>
              <a:rPr lang="ru-RU" sz="4000" dirty="0" smtClean="0">
                <a:latin typeface="Georgia" pitchFamily="18" charset="0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929198"/>
            <a:ext cx="8326756" cy="150019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i="1" dirty="0" smtClean="0">
                <a:latin typeface="Georgia" pitchFamily="18" charset="0"/>
              </a:rPr>
              <a:t>Экономические функции государства постоянно  расширяются, уточняются и  совершенствуются</a:t>
            </a:r>
            <a:r>
              <a:rPr lang="ru-RU" sz="3200" i="1" dirty="0" smtClean="0">
                <a:latin typeface="Georgia" pitchFamily="18" charset="0"/>
              </a:rPr>
              <a:t>.</a:t>
            </a:r>
            <a:endParaRPr lang="ru-RU" sz="32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14353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400" i="1" dirty="0" smtClean="0">
                <a:latin typeface="Georgia" pitchFamily="18" charset="0"/>
              </a:rPr>
              <a:t>Стабилизация экономики</a:t>
            </a:r>
          </a:p>
          <a:p>
            <a:r>
              <a:rPr lang="ru-RU" sz="2400" i="1" dirty="0" smtClean="0">
                <a:latin typeface="Georgia" pitchFamily="18" charset="0"/>
              </a:rPr>
              <a:t>Защита прав собственности</a:t>
            </a:r>
          </a:p>
          <a:p>
            <a:r>
              <a:rPr lang="ru-RU" sz="2400" i="1" dirty="0" smtClean="0">
                <a:latin typeface="Georgia" pitchFamily="18" charset="0"/>
              </a:rPr>
              <a:t>Регулирование денежного обращения</a:t>
            </a:r>
          </a:p>
          <a:p>
            <a:r>
              <a:rPr lang="ru-RU" sz="2400" i="1" dirty="0" smtClean="0">
                <a:latin typeface="Georgia" pitchFamily="18" charset="0"/>
              </a:rPr>
              <a:t>Перераспределение доходов</a:t>
            </a:r>
          </a:p>
          <a:p>
            <a:r>
              <a:rPr lang="ru-RU" sz="2400" i="1" dirty="0" smtClean="0">
                <a:latin typeface="Georgia" pitchFamily="18" charset="0"/>
              </a:rPr>
              <a:t>Регулирование взаимоотношений между работодателями и  наёмными  работниками</a:t>
            </a:r>
          </a:p>
          <a:p>
            <a:r>
              <a:rPr lang="ru-RU" sz="2400" i="1" dirty="0" smtClean="0">
                <a:latin typeface="Georgia" pitchFamily="18" charset="0"/>
              </a:rPr>
              <a:t>Производство </a:t>
            </a:r>
            <a:r>
              <a:rPr lang="ru-RU" sz="2400" b="1" i="1" u="sng" dirty="0" smtClean="0">
                <a:latin typeface="Georgia" pitchFamily="18" charset="0"/>
              </a:rPr>
              <a:t>общественных</a:t>
            </a:r>
            <a:r>
              <a:rPr lang="ru-RU" sz="2400" b="1" i="1" dirty="0" smtClean="0">
                <a:latin typeface="Georgia" pitchFamily="18" charset="0"/>
              </a:rPr>
              <a:t> </a:t>
            </a:r>
            <a:r>
              <a:rPr lang="ru-RU" sz="2400" b="1" i="1" u="sng" dirty="0" smtClean="0">
                <a:latin typeface="Georgia" pitchFamily="18" charset="0"/>
              </a:rPr>
              <a:t>благ</a:t>
            </a:r>
          </a:p>
          <a:p>
            <a:endParaRPr lang="ru-RU" sz="2400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Georgia" pitchFamily="18" charset="0"/>
              </a:rPr>
              <a:t>— </a:t>
            </a:r>
            <a:r>
              <a:rPr lang="ru-RU" sz="2400" b="1" i="1" dirty="0" smtClean="0">
                <a:latin typeface="Georgia" pitchFamily="18" charset="0"/>
              </a:rPr>
              <a:t>А что такое – общественные блага? Что можно отнести к этой категории?</a:t>
            </a:r>
          </a:p>
          <a:p>
            <a:pPr>
              <a:buNone/>
            </a:pPr>
            <a:r>
              <a:rPr lang="ru-RU" sz="2400" i="1" dirty="0" smtClean="0">
                <a:latin typeface="Georgia" pitchFamily="18" charset="0"/>
              </a:rPr>
              <a:t>____________________________________________</a:t>
            </a:r>
          </a:p>
          <a:p>
            <a:pPr>
              <a:buNone/>
            </a:pPr>
            <a:r>
              <a:rPr lang="ru-RU" sz="2400" b="1" dirty="0" smtClean="0">
                <a:latin typeface="Georgia" pitchFamily="18" charset="0"/>
              </a:rPr>
              <a:t>  </a:t>
            </a:r>
            <a:r>
              <a:rPr lang="ru-RU" sz="2400" b="1" i="1" dirty="0" smtClean="0">
                <a:latin typeface="Georgia" pitchFamily="18" charset="0"/>
              </a:rPr>
              <a:t>Это товары и услуги, которые государство предоставляет всем гражданам на равных условиях – бесплатное образование и здравоохранение, библиотеки, парки, дороги, улицы и т.д.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Главные  экономические функции государства:</a:t>
            </a:r>
            <a:endParaRPr lang="ru-RU" sz="28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b="1" i="1" dirty="0" smtClean="0">
                <a:latin typeface="Georgia" pitchFamily="18" charset="0"/>
              </a:rPr>
              <a:t>К   экономической  политике  государства относятся также:</a:t>
            </a:r>
          </a:p>
          <a:p>
            <a:r>
              <a:rPr lang="ru-RU" i="1" dirty="0" smtClean="0">
                <a:latin typeface="Georgia" pitchFamily="18" charset="0"/>
              </a:rPr>
              <a:t>Финансовая</a:t>
            </a:r>
          </a:p>
          <a:p>
            <a:r>
              <a:rPr lang="ru-RU" i="1" dirty="0" smtClean="0">
                <a:latin typeface="Georgia" pitchFamily="18" charset="0"/>
              </a:rPr>
              <a:t>Инвестиционная</a:t>
            </a:r>
          </a:p>
          <a:p>
            <a:r>
              <a:rPr lang="ru-RU" i="1" dirty="0" smtClean="0">
                <a:latin typeface="Georgia" pitchFamily="18" charset="0"/>
              </a:rPr>
              <a:t>Научно-техническая</a:t>
            </a:r>
          </a:p>
          <a:p>
            <a:r>
              <a:rPr lang="ru-RU" i="1" dirty="0" smtClean="0">
                <a:latin typeface="Georgia" pitchFamily="18" charset="0"/>
              </a:rPr>
              <a:t>Внешнеэкономическая</a:t>
            </a: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Georgia" pitchFamily="18" charset="0"/>
              </a:rPr>
              <a:t>       </a:t>
            </a:r>
            <a:r>
              <a:rPr lang="ru-RU" b="1" i="1" u="sng" dirty="0" smtClean="0">
                <a:latin typeface="Georgia" pitchFamily="18" charset="0"/>
              </a:rPr>
              <a:t>Дополните перечень.</a:t>
            </a: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           Аграрная                                  </a:t>
            </a: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                  Инновационная </a:t>
            </a: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                          Экологическая </a:t>
            </a: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                                Социально-демографическая </a:t>
            </a: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                                     Образовательная</a:t>
            </a: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                                   и другие…                          </a:t>
            </a: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                                                  </a:t>
            </a:r>
          </a:p>
          <a:p>
            <a:pPr>
              <a:buNone/>
            </a:pPr>
            <a:endParaRPr lang="ru-RU" sz="2400" i="1" u="sng" dirty="0">
              <a:latin typeface="Georg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28596" y="214290"/>
            <a:ext cx="8258204" cy="603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80" cy="120489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atin typeface="Georgia" pitchFamily="18" charset="0"/>
              </a:rPr>
              <a:t>  Внешние эффекты  (воздействия)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sz="half" idx="1"/>
          </p:nvPr>
        </p:nvSpPr>
        <p:spPr>
          <a:xfrm>
            <a:off x="500034" y="1428736"/>
            <a:ext cx="4059936" cy="523876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В производстве некоторых видов общественных благ участвует частный капитал, например, в </a:t>
            </a:r>
            <a:r>
              <a:rPr lang="ru-RU" b="1" i="1" dirty="0" smtClean="0">
                <a:latin typeface="Georgia" pitchFamily="18" charset="0"/>
              </a:rPr>
              <a:t>здравоохранении </a:t>
            </a:r>
            <a:r>
              <a:rPr lang="ru-RU" i="1" dirty="0" smtClean="0">
                <a:latin typeface="Georgia" pitchFamily="18" charset="0"/>
              </a:rPr>
              <a:t> или </a:t>
            </a:r>
            <a:r>
              <a:rPr lang="ru-RU" b="1" i="1" dirty="0" smtClean="0">
                <a:latin typeface="Georgia" pitchFamily="18" charset="0"/>
              </a:rPr>
              <a:t>образовании</a:t>
            </a:r>
            <a:r>
              <a:rPr lang="ru-RU" i="1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endParaRPr lang="ru-RU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Georgia" pitchFamily="18" charset="0"/>
              </a:rPr>
              <a:t>    Это вызвано некоторыми   </a:t>
            </a:r>
            <a:r>
              <a:rPr lang="ru-RU" sz="2400" b="1" i="1" dirty="0" smtClean="0">
                <a:latin typeface="Georgia" pitchFamily="18" charset="0"/>
              </a:rPr>
              <a:t>внешними </a:t>
            </a:r>
            <a:r>
              <a:rPr lang="ru-RU" sz="2400" i="1" dirty="0" smtClean="0">
                <a:latin typeface="Georgia" pitchFamily="18" charset="0"/>
              </a:rPr>
              <a:t>эффектами (воздействиями)</a:t>
            </a:r>
            <a:r>
              <a:rPr lang="ru-RU" sz="2400" b="1" i="1" dirty="0" smtClean="0">
                <a:latin typeface="Georgia" pitchFamily="18" charset="0"/>
              </a:rPr>
              <a:t>, </a:t>
            </a:r>
            <a:r>
              <a:rPr lang="ru-RU" sz="2400" i="1" dirty="0" smtClean="0">
                <a:latin typeface="Georgia" pitchFamily="18" charset="0"/>
              </a:rPr>
              <a:t>которые могут быть как </a:t>
            </a:r>
            <a:r>
              <a:rPr lang="ru-RU" sz="2400" b="1" i="1" dirty="0" smtClean="0">
                <a:latin typeface="Georgia" pitchFamily="18" charset="0"/>
              </a:rPr>
              <a:t>положительными</a:t>
            </a:r>
            <a:r>
              <a:rPr lang="ru-RU" sz="2400" i="1" dirty="0" smtClean="0">
                <a:latin typeface="Georgia" pitchFamily="18" charset="0"/>
              </a:rPr>
              <a:t>, так и  </a:t>
            </a:r>
            <a:r>
              <a:rPr lang="ru-RU" sz="2400" b="1" i="1" dirty="0" smtClean="0">
                <a:latin typeface="Georgia" pitchFamily="18" charset="0"/>
              </a:rPr>
              <a:t>отрицательными</a:t>
            </a:r>
            <a:r>
              <a:rPr lang="ru-RU" sz="2400" i="1" dirty="0" smtClean="0">
                <a:latin typeface="Georgia" pitchFamily="18" charset="0"/>
              </a:rPr>
              <a:t>.</a:t>
            </a:r>
            <a:endParaRPr lang="ru-RU" sz="2400" i="1" dirty="0">
              <a:latin typeface="Georgia" pitchFamily="18" charset="0"/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half" idx="2"/>
          </p:nvPr>
        </p:nvSpPr>
        <p:spPr>
          <a:xfrm>
            <a:off x="4857752" y="1428736"/>
            <a:ext cx="4059936" cy="523876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latin typeface="Georgia" pitchFamily="18" charset="0"/>
              </a:rPr>
              <a:t>Положительные -  </a:t>
            </a:r>
            <a:r>
              <a:rPr lang="ru-RU" i="1" dirty="0" smtClean="0">
                <a:latin typeface="Georgia" pitchFamily="18" charset="0"/>
              </a:rPr>
              <a:t>космонавтика,  развитие которой</a:t>
            </a: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способствует научно-техническому    прогрессу.</a:t>
            </a:r>
          </a:p>
          <a:p>
            <a:pPr>
              <a:buNone/>
            </a:pPr>
            <a:endParaRPr lang="ru-RU" b="1" i="1" dirty="0" smtClean="0">
              <a:latin typeface="Georgia" pitchFamily="18" charset="0"/>
            </a:endParaRPr>
          </a:p>
          <a:p>
            <a:pPr>
              <a:buNone/>
            </a:pPr>
            <a:endParaRPr lang="ru-RU" b="1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Georgia" pitchFamily="18" charset="0"/>
              </a:rPr>
              <a:t>Отрицательные – </a:t>
            </a:r>
            <a:r>
              <a:rPr lang="ru-RU" i="1" dirty="0" smtClean="0">
                <a:latin typeface="Georgia" pitchFamily="18" charset="0"/>
              </a:rPr>
              <a:t>появление издержек у третьих лиц,</a:t>
            </a: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которые   им   не </a:t>
            </a: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компенсируются </a:t>
            </a:r>
          </a:p>
          <a:p>
            <a:pPr>
              <a:buNone/>
            </a:pPr>
            <a:endParaRPr lang="ru-RU" i="1" dirty="0">
              <a:latin typeface="Georgia" pitchFamily="18" charset="0"/>
            </a:endParaRPr>
          </a:p>
        </p:txBody>
      </p:sp>
      <p:pic>
        <p:nvPicPr>
          <p:cNvPr id="5122" name="Picture 2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000372"/>
            <a:ext cx="857257" cy="1357322"/>
          </a:xfrm>
          <a:prstGeom prst="rect">
            <a:avLst/>
          </a:prstGeom>
          <a:noFill/>
        </p:spPr>
      </p:pic>
      <p:pic>
        <p:nvPicPr>
          <p:cNvPr id="5123" name="Picture 3" descr="C:\Users\Таня\AppData\Local\Microsoft\Windows\Temporary Internet Files\Content.IE5\B8TO0112\MM900282741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5143512"/>
            <a:ext cx="1219200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</TotalTime>
  <Words>1042</Words>
  <Application>Microsoft Office PowerPoint</Application>
  <PresentationFormat>Экран (4:3)</PresentationFormat>
  <Paragraphs>210</Paragraphs>
  <Slides>25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Бумажная</vt:lpstr>
      <vt:lpstr>Clip</vt:lpstr>
      <vt:lpstr>Слайд</vt:lpstr>
      <vt:lpstr>Экономика  и  государство  </vt:lpstr>
      <vt:lpstr>План урока:</vt:lpstr>
      <vt:lpstr>Задание    на    урок:</vt:lpstr>
      <vt:lpstr>1. Экономические  функции государства </vt:lpstr>
      <vt:lpstr>Презентация PowerPoint</vt:lpstr>
      <vt:lpstr>Экономические функции государства постоянно  расширяются, уточняются и  совершенствуются.</vt:lpstr>
      <vt:lpstr>Главные  экономические функции государства:</vt:lpstr>
      <vt:lpstr> </vt:lpstr>
      <vt:lpstr>  Внешние эффекты  (воздействия)</vt:lpstr>
      <vt:lpstr>Направления   экономической политики   государства</vt:lpstr>
      <vt:lpstr>2. Инструменты регулирования экономики. </vt:lpstr>
      <vt:lpstr>Методы государственного воздействия на экономику </vt:lpstr>
      <vt:lpstr>Презентация PowerPoint</vt:lpstr>
      <vt:lpstr> В экономической  науке  есть  два взгляда на вмешательство  государства в экономику</vt:lpstr>
      <vt:lpstr>3.  Денежно-кредитная(монетарная) политика</vt:lpstr>
      <vt:lpstr>Монетарная политика и инфляция</vt:lpstr>
      <vt:lpstr>4. Бюджетно-налоговая (фискальная*) политика. </vt:lpstr>
      <vt:lpstr>В бюджете страны главное место занимают следующие расходы:</vt:lpstr>
      <vt:lpstr>   Налоги и бюджет</vt:lpstr>
      <vt:lpstr>Презентация PowerPoint</vt:lpstr>
      <vt:lpstr>5.  Нужна ли рынку помощь государства?</vt:lpstr>
      <vt:lpstr>   Практические выводы :</vt:lpstr>
      <vt:lpstr>Домашнее задание</vt:lpstr>
      <vt:lpstr>                               ТЕСТ    2 - 11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и государство</dc:title>
  <dc:creator>Таня</dc:creator>
  <cp:lastModifiedBy>Anna</cp:lastModifiedBy>
  <cp:revision>168</cp:revision>
  <dcterms:created xsi:type="dcterms:W3CDTF">2010-10-13T16:55:44Z</dcterms:created>
  <dcterms:modified xsi:type="dcterms:W3CDTF">2012-11-16T08:02:50Z</dcterms:modified>
</cp:coreProperties>
</file>