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6" r:id="rId9"/>
    <p:sldId id="267" r:id="rId10"/>
    <p:sldId id="261" r:id="rId11"/>
    <p:sldId id="263" r:id="rId12"/>
    <p:sldId id="264" r:id="rId13"/>
    <p:sldId id="268" r:id="rId14"/>
    <p:sldId id="269" r:id="rId15"/>
    <p:sldId id="279" r:id="rId16"/>
    <p:sldId id="270" r:id="rId17"/>
    <p:sldId id="265" r:id="rId18"/>
    <p:sldId id="27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64896" cy="6264696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«Чем раньше мы начнем развивать у детей уникальный дар – дар слова, чем раньше сделаем все, чтобы «открыть уста детей», тем скорее добьемся желаемых результатов»</a:t>
            </a:r>
          </a:p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В. И. Чернышёв</a:t>
            </a:r>
          </a:p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(советский языковед)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Мимика</a:t>
            </a:r>
            <a:r>
              <a:rPr lang="ru-RU" sz="3600" dirty="0" smtClean="0"/>
              <a:t>- движение мышц лица, выражающее внутреннее душевное состояние.</a:t>
            </a:r>
          </a:p>
          <a:p>
            <a:pPr>
              <a:buNone/>
            </a:pP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Жесты</a:t>
            </a:r>
            <a:r>
              <a:rPr lang="ru-RU" sz="3600" dirty="0"/>
              <a:t>- движение рукой или другое телодвижение, что- то обозначающее или сопровождающее речь.</a:t>
            </a: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4" name="Содержимое 3" descr="Insegnant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092" y="3501008"/>
            <a:ext cx="2756555" cy="3093293"/>
          </a:xfrm>
          <a:prstGeom prst="rect">
            <a:avLst/>
          </a:prstGeom>
        </p:spPr>
      </p:pic>
      <p:pic>
        <p:nvPicPr>
          <p:cNvPr id="5" name="Picture 2" descr="C:\Users\Настя\Desktop\докум. по школе мама\18eda7f7802ee27dd308ae5a8037c766_N8B06038E6B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" y="3789039"/>
            <a:ext cx="3179296" cy="28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0_9f05a_67634df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3284984"/>
            <a:ext cx="3669809" cy="2711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Мимика</a:t>
            </a:r>
            <a:endParaRPr lang="ru-RU" sz="5400" b="1" dirty="0"/>
          </a:p>
        </p:txBody>
      </p:sp>
      <p:pic>
        <p:nvPicPr>
          <p:cNvPr id="3082" name="Picture 10" descr="F:\104CANON\м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" y="849805"/>
            <a:ext cx="4499992" cy="3118639"/>
          </a:xfrm>
          <a:prstGeom prst="rect">
            <a:avLst/>
          </a:prstGeom>
          <a:noFill/>
        </p:spPr>
      </p:pic>
      <p:pic>
        <p:nvPicPr>
          <p:cNvPr id="3083" name="Picture 11" descr="F:\104CANON\м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499992" cy="3240360"/>
          </a:xfrm>
          <a:prstGeom prst="rect">
            <a:avLst/>
          </a:prstGeom>
          <a:noFill/>
        </p:spPr>
      </p:pic>
      <p:pic>
        <p:nvPicPr>
          <p:cNvPr id="3084" name="Picture 12" descr="F:\104CANON\м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83342"/>
            <a:ext cx="4211960" cy="2974657"/>
          </a:xfrm>
          <a:prstGeom prst="rect">
            <a:avLst/>
          </a:prstGeom>
          <a:noFill/>
        </p:spPr>
      </p:pic>
      <p:pic>
        <p:nvPicPr>
          <p:cNvPr id="3085" name="Picture 13" descr="F:\104CANON\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493204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04CANON\м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</p:spPr>
      </p:pic>
      <p:pic>
        <p:nvPicPr>
          <p:cNvPr id="4099" name="Picture 3" descr="F:\104CANON\м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936" y="0"/>
            <a:ext cx="4640064" cy="3480048"/>
          </a:xfrm>
          <a:prstGeom prst="rect">
            <a:avLst/>
          </a:prstGeom>
          <a:noFill/>
        </p:spPr>
      </p:pic>
      <p:pic>
        <p:nvPicPr>
          <p:cNvPr id="4100" name="Picture 4" descr="F:\104CANON\м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4101" name="Picture 5" descr="F:\104CANON\м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283968" cy="1152128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Жесты</a:t>
            </a:r>
            <a:endParaRPr lang="ru-RU" sz="6600" b="1" dirty="0"/>
          </a:p>
        </p:txBody>
      </p:sp>
      <p:pic>
        <p:nvPicPr>
          <p:cNvPr id="6146" name="Picture 2" descr="F:\104CANON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7912"/>
            <a:ext cx="5120117" cy="3840088"/>
          </a:xfrm>
          <a:prstGeom prst="rect">
            <a:avLst/>
          </a:prstGeom>
          <a:noFill/>
        </p:spPr>
      </p:pic>
      <p:pic>
        <p:nvPicPr>
          <p:cNvPr id="6147" name="Picture 3" descr="F:\104CANON\ж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210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04CANON\ж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68" y="3429000"/>
            <a:ext cx="4352032" cy="3429000"/>
          </a:xfrm>
          <a:prstGeom prst="rect">
            <a:avLst/>
          </a:prstGeom>
          <a:noFill/>
        </p:spPr>
      </p:pic>
      <p:pic>
        <p:nvPicPr>
          <p:cNvPr id="5123" name="Picture 3" descr="F:\104CANON\ж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3480048"/>
          </a:xfrm>
          <a:prstGeom prst="rect">
            <a:avLst/>
          </a:prstGeom>
          <a:noFill/>
        </p:spPr>
      </p:pic>
      <p:pic>
        <p:nvPicPr>
          <p:cNvPr id="5124" name="Picture 4" descr="F:\104CANON\ж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7952"/>
            <a:ext cx="4788024" cy="3480048"/>
          </a:xfrm>
          <a:prstGeom prst="rect">
            <a:avLst/>
          </a:prstGeom>
          <a:noFill/>
        </p:spPr>
      </p:pic>
      <p:pic>
        <p:nvPicPr>
          <p:cNvPr id="5125" name="Picture 5" descr="F:\104CANON\ж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9947" y="0"/>
            <a:ext cx="454405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648"/>
            <a:ext cx="8424863" cy="6192688"/>
          </a:xfrm>
        </p:spPr>
        <p:txBody>
          <a:bodyPr/>
          <a:lstStyle/>
          <a:p>
            <a:pPr eaLnBrk="1" hangingPunct="1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Высунуть язык </a:t>
            </a:r>
            <a:r>
              <a:rPr lang="ru-RU" dirty="0" smtClean="0"/>
              <a:t>– жест-дразнилка.</a:t>
            </a:r>
            <a:br>
              <a:rPr lang="ru-RU" dirty="0" smtClean="0"/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Стукнуть по лбу </a:t>
            </a:r>
            <a:r>
              <a:rPr lang="ru-RU" dirty="0" smtClean="0"/>
              <a:t>– жест-воспоминание.</a:t>
            </a:r>
            <a:br>
              <a:rPr lang="ru-RU" dirty="0" smtClean="0"/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Грозить кулаком </a:t>
            </a:r>
            <a:r>
              <a:rPr lang="ru-RU" dirty="0" smtClean="0"/>
              <a:t>– жест-угроза.</a:t>
            </a:r>
            <a:br>
              <a:rPr lang="ru-RU" dirty="0" smtClean="0"/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Поднять брови </a:t>
            </a:r>
            <a:r>
              <a:rPr lang="ru-RU" dirty="0" smtClean="0"/>
              <a:t>– жест-удивление.</a:t>
            </a:r>
            <a:br>
              <a:rPr lang="ru-RU" dirty="0" smtClean="0"/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Обхватить голову руками </a:t>
            </a:r>
            <a:r>
              <a:rPr lang="ru-RU" dirty="0" smtClean="0"/>
              <a:t>– жест-испуг</a:t>
            </a:r>
            <a:r>
              <a:rPr lang="ru-RU" sz="35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6622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299695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Лишние жесты и мимика.</a:t>
            </a:r>
            <a:endParaRPr lang="ru-RU" sz="4800" b="1" dirty="0"/>
          </a:p>
        </p:txBody>
      </p:sp>
      <p:pic>
        <p:nvPicPr>
          <p:cNvPr id="7170" name="Picture 2" descr="F:\104CANON\л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9920"/>
            <a:ext cx="5024107" cy="3768080"/>
          </a:xfrm>
          <a:prstGeom prst="rect">
            <a:avLst/>
          </a:prstGeom>
          <a:noFill/>
        </p:spPr>
      </p:pic>
      <p:pic>
        <p:nvPicPr>
          <p:cNvPr id="7171" name="Picture 3" descr="F:\104CANON\л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04CANON\л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591018"/>
          </a:xfrm>
          <a:prstGeom prst="rect">
            <a:avLst/>
          </a:prstGeom>
          <a:noFill/>
        </p:spPr>
      </p:pic>
      <p:pic>
        <p:nvPicPr>
          <p:cNvPr id="8195" name="Picture 3" descr="F:\104CANON\л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5292080" cy="3356992"/>
          </a:xfrm>
          <a:prstGeom prst="rect">
            <a:avLst/>
          </a:prstGeom>
          <a:noFill/>
        </p:spPr>
      </p:pic>
      <p:pic>
        <p:nvPicPr>
          <p:cNvPr id="8196" name="Picture 4" descr="F:\104CANON\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928" y="0"/>
            <a:ext cx="4712072" cy="353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ru-RU" b="1" dirty="0" smtClean="0"/>
              <a:t>К концу первого года обучения учащиеся должны уметь: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Отличать текст от набора предложений на одну тему.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Определять соответствие громкости и темпа устного высказывания ситуации общения.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Уместно употреблять выражения приветствия, прощания, извинения и благодарности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02433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Picture 2" descr="C:\Users\Настя\Desktop\докум. по школе мама\ucheniki.jp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852" y="2924944"/>
            <a:ext cx="6115050" cy="3676650"/>
          </a:xfrm>
          <a:prstGeom prst="rect">
            <a:avLst/>
          </a:prstGeom>
          <a:noFill/>
          <a:ln w="12700"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22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Речевое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31840" y="2852936"/>
            <a:ext cx="2448272" cy="144016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речевая среда</a:t>
            </a:r>
            <a:endParaRPr lang="ru-RU" sz="4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1988840"/>
            <a:ext cx="3347864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потребность общения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615608" y="1772816"/>
            <a:ext cx="3528392" cy="2088232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фактический материал</a:t>
            </a:r>
            <a:endParaRPr lang="ru-RU" sz="4400" b="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156176" y="1196752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5976" y="980728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331640" y="980728"/>
            <a:ext cx="813792" cy="1130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dirty="0" smtClean="0"/>
              <a:t>Основные идеи курса: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 smtClean="0"/>
              <a:t>I</a:t>
            </a:r>
            <a:r>
              <a:rPr lang="ru-RU" sz="3800" dirty="0" smtClean="0"/>
              <a:t>. От практики к теории и опять к практике.</a:t>
            </a:r>
          </a:p>
          <a:p>
            <a:pPr marL="0" indent="0">
              <a:buNone/>
            </a:pPr>
            <a:r>
              <a:rPr lang="ru-RU" sz="3800" dirty="0" smtClean="0"/>
              <a:t>(для чего нужна речь, разновидности речи, что такое текст, как </a:t>
            </a:r>
            <a:r>
              <a:rPr lang="ru-RU" sz="3800" dirty="0"/>
              <a:t>о</a:t>
            </a:r>
            <a:r>
              <a:rPr lang="ru-RU" sz="3800" dirty="0" smtClean="0"/>
              <a:t>н строится и т. д.)</a:t>
            </a:r>
          </a:p>
          <a:p>
            <a:pPr marL="0" indent="0">
              <a:buNone/>
            </a:pPr>
            <a:r>
              <a:rPr lang="en-US" sz="3800" dirty="0" smtClean="0"/>
              <a:t>II</a:t>
            </a:r>
            <a:r>
              <a:rPr lang="ru-RU" sz="3800" dirty="0" smtClean="0"/>
              <a:t>. Культура- культурный человек- культура речевого поведения.</a:t>
            </a:r>
          </a:p>
          <a:p>
            <a:pPr marL="0" indent="0">
              <a:buNone/>
            </a:pPr>
            <a:r>
              <a:rPr lang="ru-RU" sz="3800" dirty="0" smtClean="0"/>
              <a:t>(язык и мышление , значение речевого поведения в жизни, связь языка и действительности.)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9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III</a:t>
            </a:r>
            <a:r>
              <a:rPr lang="ru-RU" sz="4400" dirty="0" smtClean="0"/>
              <a:t>. Развитие творческого воображения и литературных способностей детей.</a:t>
            </a:r>
          </a:p>
          <a:p>
            <a:pPr marL="0" indent="0">
              <a:buNone/>
            </a:pPr>
            <a:r>
              <a:rPr lang="ru-RU" sz="4400" dirty="0" smtClean="0"/>
              <a:t>(«воздух» творчества: рисование, сочинение.)</a:t>
            </a:r>
          </a:p>
          <a:p>
            <a:pPr marL="0" indent="0">
              <a:buNone/>
            </a:pPr>
            <a:r>
              <a:rPr lang="en-US" sz="4400" dirty="0" smtClean="0"/>
              <a:t>IV</a:t>
            </a:r>
            <a:r>
              <a:rPr lang="ru-RU" sz="4400" dirty="0" smtClean="0"/>
              <a:t>. Веселое сотворчество.</a:t>
            </a:r>
          </a:p>
          <a:p>
            <a:pPr marL="0" indent="0">
              <a:buNone/>
            </a:pPr>
            <a:r>
              <a:rPr lang="ru-RU" sz="4400" dirty="0" smtClean="0"/>
              <a:t>(учим серьезным вещам через интерес, игру, увлекательное дело.)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5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0120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Мимика и жесты</a:t>
            </a:r>
            <a:endParaRPr lang="ru-RU" sz="8800" dirty="0"/>
          </a:p>
        </p:txBody>
      </p:sp>
      <p:pic>
        <p:nvPicPr>
          <p:cNvPr id="3" name="Picture 4" descr="C:\Users\Настя\Desktop\докум. по школе мама\100036469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0"/>
            <a:ext cx="2059483" cy="2052356"/>
          </a:xfrm>
          <a:prstGeom prst="rect">
            <a:avLst/>
          </a:prstGeom>
        </p:spPr>
      </p:pic>
      <p:pic>
        <p:nvPicPr>
          <p:cNvPr id="4" name="Picture 3" descr="C:\Users\Настя\Desktop\докум. по школе мама\chicke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874734"/>
            <a:ext cx="2232248" cy="27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11" descr="542117.gif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0"/>
            <a:ext cx="2270125" cy="2428875"/>
          </a:xfrm>
          <a:prstGeom prst="rect">
            <a:avLst/>
          </a:prstGeom>
        </p:spPr>
      </p:pic>
      <p:pic>
        <p:nvPicPr>
          <p:cNvPr id="6" name="Picture 6" descr="C:\Users\Настя\Desktop\докум. по школе мама\animashki-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357688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53136"/>
          </a:xfrm>
          <a:noFill/>
        </p:spPr>
        <p:txBody>
          <a:bodyPr/>
          <a:lstStyle/>
          <a:p>
            <a:pPr>
              <a:buNone/>
            </a:pPr>
            <a:r>
              <a:rPr lang="ru-RU" sz="4800" i="1" dirty="0" smtClean="0"/>
              <a:t>«Каждое движение души имеет своё естественное выражение в голосе, жесте, мимике»</a:t>
            </a:r>
          </a:p>
          <a:p>
            <a:pPr algn="r">
              <a:buNone/>
            </a:pPr>
            <a:r>
              <a:rPr lang="ru-RU" sz="4800" dirty="0" smtClean="0"/>
              <a:t>Цицерон</a:t>
            </a:r>
          </a:p>
          <a:p>
            <a:pPr>
              <a:buNone/>
            </a:pPr>
            <a:endParaRPr lang="ru-RU" sz="4800" dirty="0"/>
          </a:p>
        </p:txBody>
      </p:sp>
      <p:pic>
        <p:nvPicPr>
          <p:cNvPr id="205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25400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241811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53136"/>
            <a:ext cx="25249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8369" y="3501008"/>
            <a:ext cx="22156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Цели:</a:t>
            </a:r>
          </a:p>
          <a:p>
            <a:pPr>
              <a:buNone/>
            </a:pPr>
            <a:r>
              <a:rPr lang="ru-RU" sz="4000" dirty="0" smtClean="0"/>
              <a:t> 1</a:t>
            </a:r>
            <a:r>
              <a:rPr lang="ru-RU" sz="4400" dirty="0" smtClean="0"/>
              <a:t>. Познакомить детей с невербальными средствами общения.</a:t>
            </a:r>
          </a:p>
          <a:p>
            <a:pPr>
              <a:buNone/>
            </a:pPr>
            <a:r>
              <a:rPr lang="ru-RU" sz="4400" dirty="0" smtClean="0"/>
              <a:t>2. Совершенствовать умение использовать невербальные средства выразительности в собственной устной речи.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/>
              <a:t>Планируемые результаты: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Правильно использовать в своей речи мимику и жесты.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Развивать умение самостоятельно строить и применять новые знания.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Расширить понятийную базу.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Речевая разминка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Прежде чем приступить к работе, необходимо разогреть мышцы языка, губ и щек.</a:t>
            </a:r>
          </a:p>
          <a:p>
            <a:pPr>
              <a:buNone/>
            </a:pPr>
            <a:r>
              <a:rPr lang="ru-RU" sz="4000" dirty="0" smtClean="0"/>
              <a:t>Учитель проводит дыхательную разминку и артикуляционную гимнастику по своем смотрению.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298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Речевое развитие </vt:lpstr>
      <vt:lpstr>Основные идеи курса:</vt:lpstr>
      <vt:lpstr>Презентация PowerPoint</vt:lpstr>
      <vt:lpstr>Мимика и жесты</vt:lpstr>
      <vt:lpstr>Презентация PowerPoint</vt:lpstr>
      <vt:lpstr>Презентация PowerPoint</vt:lpstr>
      <vt:lpstr>Планируемые результаты:</vt:lpstr>
      <vt:lpstr>Речевая разминка</vt:lpstr>
      <vt:lpstr>Презентация PowerPoint</vt:lpstr>
      <vt:lpstr>Мимика</vt:lpstr>
      <vt:lpstr>Презентация PowerPoint</vt:lpstr>
      <vt:lpstr>Жесты</vt:lpstr>
      <vt:lpstr>Презентация PowerPoint</vt:lpstr>
      <vt:lpstr>Высунуть язык – жест-дразнилка. Стукнуть по лбу – жест-воспоминание. Грозить кулаком – жест-угроза. Поднять брови – жест-удивление. Обхватить голову руками – жест-испуг. </vt:lpstr>
      <vt:lpstr>Лишние жесты и мимика.</vt:lpstr>
      <vt:lpstr>Презентация PowerPoint</vt:lpstr>
      <vt:lpstr>К концу первого года обучения учащиеся должны уметь: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16</cp:revision>
  <dcterms:created xsi:type="dcterms:W3CDTF">2012-02-04T19:21:17Z</dcterms:created>
  <dcterms:modified xsi:type="dcterms:W3CDTF">2012-02-06T09:58:49Z</dcterms:modified>
</cp:coreProperties>
</file>