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62" r:id="rId5"/>
    <p:sldId id="259" r:id="rId6"/>
    <p:sldId id="260" r:id="rId7"/>
    <p:sldId id="261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4" r:id="rId20"/>
    <p:sldId id="279" r:id="rId21"/>
    <p:sldId id="278" r:id="rId22"/>
    <p:sldId id="277" r:id="rId23"/>
    <p:sldId id="276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563" autoAdjust="0"/>
  </p:normalViewPr>
  <p:slideViewPr>
    <p:cSldViewPr>
      <p:cViewPr varScale="1">
        <p:scale>
          <a:sx n="63" d="100"/>
          <a:sy n="63" d="100"/>
        </p:scale>
        <p:origin x="-137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081CE-8683-4022-9183-FA667C16E36B}" type="datetimeFigureOut">
              <a:rPr lang="ru-RU" smtClean="0"/>
              <a:pPr/>
              <a:t>01.02.2013</a:t>
            </a:fld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8A936AE-D48A-4CCF-9A99-46171A0E0CE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081CE-8683-4022-9183-FA667C16E36B}" type="datetimeFigureOut">
              <a:rPr lang="ru-RU" smtClean="0"/>
              <a:pPr/>
              <a:t>01.02.2013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936AE-D48A-4CCF-9A99-46171A0E0CE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081CE-8683-4022-9183-FA667C16E36B}" type="datetimeFigureOut">
              <a:rPr lang="ru-RU" smtClean="0"/>
              <a:pPr/>
              <a:t>01.02.2013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936AE-D48A-4CCF-9A99-46171A0E0CE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081CE-8683-4022-9183-FA667C16E36B}" type="datetimeFigureOut">
              <a:rPr lang="ru-RU" smtClean="0"/>
              <a:pPr/>
              <a:t>01.02.2013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8A936AE-D48A-4CCF-9A99-46171A0E0CE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081CE-8683-4022-9183-FA667C16E36B}" type="datetimeFigureOut">
              <a:rPr lang="ru-RU" smtClean="0"/>
              <a:pPr/>
              <a:t>01.02.2013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936AE-D48A-4CCF-9A99-46171A0E0CE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081CE-8683-4022-9183-FA667C16E36B}" type="datetimeFigureOut">
              <a:rPr lang="ru-RU" smtClean="0"/>
              <a:pPr/>
              <a:t>01.02.2013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936AE-D48A-4CCF-9A99-46171A0E0CE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081CE-8683-4022-9183-FA667C16E36B}" type="datetimeFigureOut">
              <a:rPr lang="ru-RU" smtClean="0"/>
              <a:pPr/>
              <a:t>01.02.2013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8A936AE-D48A-4CCF-9A99-46171A0E0CE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081CE-8683-4022-9183-FA667C16E36B}" type="datetimeFigureOut">
              <a:rPr lang="ru-RU" smtClean="0"/>
              <a:pPr/>
              <a:t>01.02.2013</a:t>
            </a:fld>
            <a:endParaRPr lang="ru-RU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936AE-D48A-4CCF-9A99-46171A0E0CE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081CE-8683-4022-9183-FA667C16E36B}" type="datetimeFigureOut">
              <a:rPr lang="ru-RU" smtClean="0"/>
              <a:pPr/>
              <a:t>01.02.2013</a:t>
            </a:fld>
            <a:endParaRPr lang="ru-RU" dirty="0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936AE-D48A-4CCF-9A99-46171A0E0CE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081CE-8683-4022-9183-FA667C16E36B}" type="datetimeFigureOut">
              <a:rPr lang="ru-RU" smtClean="0"/>
              <a:pPr/>
              <a:t>01.02.2013</a:t>
            </a:fld>
            <a:endParaRPr lang="ru-RU" dirty="0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936AE-D48A-4CCF-9A99-46171A0E0CE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081CE-8683-4022-9183-FA667C16E36B}" type="datetimeFigureOut">
              <a:rPr lang="ru-RU" smtClean="0"/>
              <a:pPr/>
              <a:t>01.02.2013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936AE-D48A-4CCF-9A99-46171A0E0CE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6B081CE-8683-4022-9183-FA667C16E36B}" type="datetimeFigureOut">
              <a:rPr lang="ru-RU" smtClean="0"/>
              <a:pPr/>
              <a:t>01.02.2013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8A936AE-D48A-4CCF-9A99-46171A0E0CE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1.png"/><Relationship Id="rId7" Type="http://schemas.openxmlformats.org/officeDocument/2006/relationships/image" Target="../media/image2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17.png"/><Relationship Id="rId4" Type="http://schemas.openxmlformats.org/officeDocument/2006/relationships/image" Target="../media/image24.jpeg"/><Relationship Id="rId9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642919"/>
            <a:ext cx="7929618" cy="207170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486680" cy="1752600"/>
          </a:xfrm>
        </p:spPr>
        <p:txBody>
          <a:bodyPr>
            <a:normAutofit fontScale="92500" lnSpcReduction="10000"/>
          </a:bodyPr>
          <a:lstStyle/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Автор работы: Позднякова Маргарита Алексеевна</a:t>
            </a:r>
          </a:p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Ученица 3 класса «В» школы № 92 с углубленным изучением отдельных предметов</a:t>
            </a:r>
          </a:p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Научный руководитель: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Корнюшина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Наталья Николаевна, </a:t>
            </a:r>
          </a:p>
          <a:p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                       учитель начальных классов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43050"/>
            <a:ext cx="1905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642910" y="928670"/>
            <a:ext cx="7572428" cy="121444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blipFill>
                  <a:blip r:embed="rId3"/>
                  <a:tile tx="0" ty="0" sx="100000" sy="100000" flip="none" algn="tl"/>
                </a:blip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ВСЕ ДЕЛО В ШЛЯПЕ</a:t>
            </a:r>
            <a:endParaRPr lang="ru-RU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blipFill>
                <a:blip r:embed="rId3"/>
                <a:tile tx="0" ty="0" sx="100000" sy="100000" flip="none" algn="tl"/>
              </a:blip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3143248"/>
            <a:ext cx="221457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сканирование0001"/>
          <p:cNvPicPr>
            <a:picLocks noChangeAspect="1" noChangeArrowheads="1"/>
          </p:cNvPicPr>
          <p:nvPr/>
        </p:nvPicPr>
        <p:blipFill>
          <a:blip r:embed="rId3">
            <a:lum bright="-12000"/>
          </a:blip>
          <a:srcRect/>
          <a:stretch>
            <a:fillRect/>
          </a:stretch>
        </p:blipFill>
        <p:spPr bwMode="auto">
          <a:xfrm>
            <a:off x="2928926" y="3143248"/>
            <a:ext cx="2286016" cy="2347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сканирование0000"/>
          <p:cNvPicPr>
            <a:picLocks noChangeAspect="1" noChangeArrowheads="1"/>
          </p:cNvPicPr>
          <p:nvPr/>
        </p:nvPicPr>
        <p:blipFill>
          <a:blip r:embed="rId4">
            <a:lum bright="-18000"/>
          </a:blip>
          <a:srcRect/>
          <a:stretch>
            <a:fillRect/>
          </a:stretch>
        </p:blipFill>
        <p:spPr bwMode="auto">
          <a:xfrm>
            <a:off x="6072198" y="3214686"/>
            <a:ext cx="213360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00034" y="571480"/>
            <a:ext cx="82868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800000"/>
                </a:solidFill>
              </a:rPr>
              <a:t>В женском головном уборе отражалась идея неба. Да и сами головные уборы имели птичьи названия: </a:t>
            </a:r>
            <a:r>
              <a:rPr lang="ru-RU" sz="2400" b="1" dirty="0" smtClean="0">
                <a:solidFill>
                  <a:srgbClr val="FF0000"/>
                </a:solidFill>
              </a:rPr>
              <a:t>«кика»</a:t>
            </a:r>
            <a:r>
              <a:rPr lang="ru-RU" sz="2400" b="1" i="1" dirty="0" smtClean="0">
                <a:solidFill>
                  <a:srgbClr val="800000"/>
                </a:solidFill>
              </a:rPr>
              <a:t> произошло от слова «кичка» - утка; </a:t>
            </a:r>
            <a:r>
              <a:rPr lang="ru-RU" sz="2400" b="1" dirty="0" smtClean="0">
                <a:solidFill>
                  <a:srgbClr val="FF0000"/>
                </a:solidFill>
              </a:rPr>
              <a:t>«кокошник»</a:t>
            </a:r>
            <a:r>
              <a:rPr lang="ru-RU" sz="2400" b="1" i="1" dirty="0" smtClean="0">
                <a:solidFill>
                  <a:srgbClr val="800000"/>
                </a:solidFill>
              </a:rPr>
              <a:t> от слова «</a:t>
            </a:r>
            <a:r>
              <a:rPr lang="ru-RU" sz="2400" b="1" i="1" dirty="0" err="1" smtClean="0">
                <a:solidFill>
                  <a:srgbClr val="800000"/>
                </a:solidFill>
              </a:rPr>
              <a:t>кокоть</a:t>
            </a:r>
            <a:r>
              <a:rPr lang="ru-RU" sz="2400" b="1" i="1" dirty="0" smtClean="0">
                <a:solidFill>
                  <a:srgbClr val="800000"/>
                </a:solidFill>
              </a:rPr>
              <a:t>» - петух» </a:t>
            </a:r>
            <a:r>
              <a:rPr lang="ru-RU" sz="2400" b="1" dirty="0" smtClean="0">
                <a:solidFill>
                  <a:srgbClr val="FF0000"/>
                </a:solidFill>
              </a:rPr>
              <a:t>«сорока»</a:t>
            </a:r>
            <a:r>
              <a:rPr lang="ru-RU" sz="2400" b="1" i="1" dirty="0" smtClean="0">
                <a:solidFill>
                  <a:srgbClr val="FF0000"/>
                </a:solidFill>
              </a:rPr>
              <a:t> </a:t>
            </a:r>
            <a:r>
              <a:rPr lang="ru-RU" sz="2400" b="1" i="1" dirty="0" smtClean="0">
                <a:solidFill>
                  <a:srgbClr val="800000"/>
                </a:solidFill>
              </a:rPr>
              <a:t>- от названия птицы.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7158" y="5857892"/>
            <a:ext cx="2000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 dirty="0" smtClean="0">
                <a:solidFill>
                  <a:srgbClr val="800000"/>
                </a:solidFill>
              </a:rPr>
              <a:t>кика</a:t>
            </a:r>
            <a:endParaRPr lang="ru-RU" sz="3200" b="1" dirty="0">
              <a:solidFill>
                <a:srgbClr val="8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00364" y="5857892"/>
            <a:ext cx="2214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 dirty="0" smtClean="0">
                <a:solidFill>
                  <a:srgbClr val="800000"/>
                </a:solidFill>
              </a:rPr>
              <a:t>кокошник</a:t>
            </a:r>
            <a:endParaRPr lang="ru-RU" sz="3200" b="1" dirty="0">
              <a:solidFill>
                <a:srgbClr val="8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43636" y="5786454"/>
            <a:ext cx="2000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 dirty="0" smtClean="0">
                <a:solidFill>
                  <a:srgbClr val="800000"/>
                </a:solidFill>
              </a:rPr>
              <a:t>сорока</a:t>
            </a:r>
            <a:endParaRPr lang="ru-RU" sz="3200" b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nf_1911_cix"/>
          <p:cNvPicPr>
            <a:picLocks noGrp="1" noChangeAspect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285720" y="285728"/>
            <a:ext cx="2836862" cy="2470150"/>
          </a:xfr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500042"/>
            <a:ext cx="8634442" cy="607222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2400" b="1" i="1" dirty="0" smtClean="0">
                <a:solidFill>
                  <a:srgbClr val="800000"/>
                </a:solidFill>
              </a:rPr>
              <a:t>                                     Женщины носили  </a:t>
            </a:r>
            <a:r>
              <a:rPr lang="ru-RU" sz="2400" b="1" dirty="0" smtClean="0">
                <a:solidFill>
                  <a:srgbClr val="FF0000"/>
                </a:solidFill>
              </a:rPr>
              <a:t>кокошники</a:t>
            </a:r>
          </a:p>
          <a:p>
            <a:pPr>
              <a:lnSpc>
                <a:spcPct val="90000"/>
              </a:lnSpc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                           </a:t>
            </a:r>
            <a:r>
              <a:rPr lang="ru-RU" sz="2400" b="1" i="1" dirty="0" smtClean="0">
                <a:solidFill>
                  <a:srgbClr val="800000"/>
                </a:solidFill>
              </a:rPr>
              <a:t>         полумесяцем, вышитые на </a:t>
            </a:r>
          </a:p>
          <a:p>
            <a:pPr>
              <a:lnSpc>
                <a:spcPct val="90000"/>
              </a:lnSpc>
              <a:buNone/>
            </a:pPr>
            <a:r>
              <a:rPr lang="ru-RU" sz="2400" b="1" i="1" dirty="0" smtClean="0">
                <a:solidFill>
                  <a:srgbClr val="800000"/>
                </a:solidFill>
              </a:rPr>
              <a:t>                                    бархатной или шелковой основе. </a:t>
            </a:r>
          </a:p>
          <a:p>
            <a:pPr>
              <a:lnSpc>
                <a:spcPct val="90000"/>
              </a:lnSpc>
              <a:buNone/>
            </a:pPr>
            <a:r>
              <a:rPr lang="ru-RU" sz="2400" b="1" i="1" dirty="0" smtClean="0">
                <a:solidFill>
                  <a:srgbClr val="800000"/>
                </a:solidFill>
              </a:rPr>
              <a:t>                                    Первый раз кокошник </a:t>
            </a:r>
          </a:p>
          <a:p>
            <a:pPr>
              <a:lnSpc>
                <a:spcPct val="90000"/>
              </a:lnSpc>
              <a:buNone/>
            </a:pPr>
            <a:r>
              <a:rPr lang="ru-RU" sz="2400" b="1" i="1" dirty="0" smtClean="0">
                <a:solidFill>
                  <a:srgbClr val="800000"/>
                </a:solidFill>
              </a:rPr>
              <a:t>                                    надевали в день свадьбы, </a:t>
            </a:r>
          </a:p>
          <a:p>
            <a:pPr>
              <a:lnSpc>
                <a:spcPct val="90000"/>
              </a:lnSpc>
              <a:buNone/>
            </a:pPr>
            <a:r>
              <a:rPr lang="ru-RU" sz="2400" b="1" i="1" dirty="0" smtClean="0">
                <a:solidFill>
                  <a:srgbClr val="800000"/>
                </a:solidFill>
              </a:rPr>
              <a:t>                                    затем носили его по большим</a:t>
            </a:r>
          </a:p>
          <a:p>
            <a:pPr>
              <a:lnSpc>
                <a:spcPct val="90000"/>
              </a:lnSpc>
              <a:buNone/>
            </a:pPr>
            <a:r>
              <a:rPr lang="ru-RU" sz="2400" b="1" i="1" dirty="0" smtClean="0">
                <a:solidFill>
                  <a:srgbClr val="800000"/>
                </a:solidFill>
              </a:rPr>
              <a:t>   праздникам до рождения первого ребенка.</a:t>
            </a:r>
          </a:p>
          <a:p>
            <a:pPr>
              <a:lnSpc>
                <a:spcPct val="90000"/>
              </a:lnSpc>
              <a:buNone/>
            </a:pPr>
            <a:r>
              <a:rPr lang="ru-RU" sz="2400" b="1" i="1" dirty="0" smtClean="0">
                <a:solidFill>
                  <a:srgbClr val="800000"/>
                </a:solidFill>
              </a:rPr>
              <a:t>   После этого женщины носили </a:t>
            </a:r>
          </a:p>
          <a:p>
            <a:pPr>
              <a:buNone/>
            </a:pPr>
            <a:endParaRPr lang="ru-RU" sz="2400" b="1" dirty="0" smtClean="0">
              <a:solidFill>
                <a:srgbClr val="CC0000"/>
              </a:solidFill>
            </a:endParaRPr>
          </a:p>
          <a:p>
            <a:pPr>
              <a:buNone/>
            </a:pPr>
            <a:r>
              <a:rPr lang="ru-RU" sz="2400" b="1" dirty="0" err="1" smtClean="0">
                <a:solidFill>
                  <a:srgbClr val="CC0000"/>
                </a:solidFill>
              </a:rPr>
              <a:t>волосникии</a:t>
            </a:r>
            <a:endParaRPr lang="ru-RU" sz="2000" i="1" dirty="0" smtClean="0">
              <a:solidFill>
                <a:srgbClr val="800000"/>
              </a:solidFill>
            </a:endParaRPr>
          </a:p>
          <a:p>
            <a:pPr>
              <a:buNone/>
            </a:pPr>
            <a:endParaRPr lang="ru-RU" sz="2400" b="1" dirty="0" smtClean="0">
              <a:solidFill>
                <a:srgbClr val="CC0000"/>
              </a:solidFill>
            </a:endParaRPr>
          </a:p>
          <a:p>
            <a:pPr>
              <a:buNone/>
            </a:pPr>
            <a:r>
              <a:rPr lang="ru-RU" sz="2400" b="1" dirty="0" smtClean="0">
                <a:solidFill>
                  <a:srgbClr val="CC0000"/>
                </a:solidFill>
              </a:rPr>
              <a:t>                 и платки</a:t>
            </a:r>
            <a:r>
              <a:rPr lang="ru-RU" sz="2000" b="1" i="1" dirty="0" smtClean="0">
                <a:solidFill>
                  <a:srgbClr val="CC0000"/>
                </a:solidFill>
              </a:rPr>
              <a:t>.</a:t>
            </a:r>
            <a:r>
              <a:rPr lang="ru-RU" sz="2000" b="1" i="1" dirty="0" smtClean="0">
                <a:solidFill>
                  <a:srgbClr val="800000"/>
                </a:solidFill>
              </a:rPr>
              <a:t> </a:t>
            </a:r>
            <a:endParaRPr lang="ru-RU" sz="2000" i="1" dirty="0" smtClean="0">
              <a:solidFill>
                <a:srgbClr val="800000"/>
              </a:solidFill>
            </a:endParaRPr>
          </a:p>
          <a:p>
            <a:pPr>
              <a:buNone/>
            </a:pPr>
            <a:endParaRPr lang="en-US" sz="2400" b="1" dirty="0" smtClean="0">
              <a:solidFill>
                <a:srgbClr val="CC0000"/>
              </a:solidFill>
            </a:endParaRPr>
          </a:p>
          <a:p>
            <a:endParaRPr lang="ru-RU" dirty="0"/>
          </a:p>
        </p:txBody>
      </p:sp>
      <p:pic>
        <p:nvPicPr>
          <p:cNvPr id="6" name="Picture 9" descr="сканирование0000"/>
          <p:cNvPicPr>
            <a:picLocks noChangeAspect="1" noChangeArrowheads="1"/>
          </p:cNvPicPr>
          <p:nvPr/>
        </p:nvPicPr>
        <p:blipFill>
          <a:blip r:embed="rId3">
            <a:lum bright="-6000"/>
          </a:blip>
          <a:srcRect/>
          <a:stretch>
            <a:fillRect/>
          </a:stretch>
        </p:blipFill>
        <p:spPr bwMode="auto">
          <a:xfrm>
            <a:off x="6643702" y="4000504"/>
            <a:ext cx="2078038" cy="2528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>
            <a:lum bright="-24000"/>
          </a:blip>
          <a:srcRect l="11818" t="4256" r="14546" b="35072"/>
          <a:stretch>
            <a:fillRect/>
          </a:stretch>
        </p:blipFill>
        <p:spPr bwMode="auto">
          <a:xfrm>
            <a:off x="3643306" y="4000504"/>
            <a:ext cx="245268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n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000760" y="214290"/>
            <a:ext cx="2908300" cy="2667000"/>
          </a:xfrm>
          <a:prstGeom prst="rect">
            <a:avLst/>
          </a:prstGeom>
          <a:noFill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3571876"/>
            <a:ext cx="245903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57158" y="500042"/>
            <a:ext cx="5286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800000"/>
                </a:solidFill>
              </a:rPr>
              <a:t>Тыльная часть кокошника вышивалась особенно богато:</a:t>
            </a:r>
            <a:endParaRPr lang="ru-RU" sz="2400" b="1" i="1" dirty="0">
              <a:solidFill>
                <a:srgbClr val="8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1357298"/>
            <a:ext cx="521497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800000"/>
                </a:solidFill>
              </a:rPr>
              <a:t>стилизованный куст символизировал древо жизни, каждая веточка которого - новое поколение; часто располагалась над веточками пара птиц, символ связи земли и неба и брачующейся пары, в лапках птиц - семена и плоды. </a:t>
            </a:r>
            <a:br>
              <a:rPr lang="ru-RU" sz="2400" b="1" i="1" dirty="0" smtClean="0">
                <a:solidFill>
                  <a:srgbClr val="800000"/>
                </a:solidFill>
              </a:rPr>
            </a:br>
            <a:r>
              <a:rPr lang="ru-RU" sz="2400" b="1" i="1" dirty="0" smtClean="0">
                <a:solidFill>
                  <a:srgbClr val="800000"/>
                </a:solidFill>
              </a:rPr>
              <a:t/>
            </a:r>
            <a:br>
              <a:rPr lang="ru-RU" sz="2400" b="1" i="1" dirty="0" smtClean="0">
                <a:solidFill>
                  <a:srgbClr val="800000"/>
                </a:solidFill>
              </a:rPr>
            </a:br>
            <a:r>
              <a:rPr lang="ru-RU" sz="2400" b="1" i="1" dirty="0" smtClean="0">
                <a:solidFill>
                  <a:srgbClr val="800000"/>
                </a:solidFill>
              </a:rPr>
              <a:t/>
            </a:r>
            <a:br>
              <a:rPr lang="ru-RU" sz="2400" b="1" i="1" dirty="0" smtClean="0">
                <a:solidFill>
                  <a:srgbClr val="800000"/>
                </a:solidFill>
              </a:rPr>
            </a:br>
            <a:r>
              <a:rPr lang="ru-RU" sz="2400" b="1" i="1" dirty="0" smtClean="0">
                <a:solidFill>
                  <a:srgbClr val="FF0000"/>
                </a:solidFill>
              </a:rPr>
              <a:t>Кокошник не просто украшал  головы, а был женским     оберегом</a:t>
            </a:r>
            <a:r>
              <a:rPr lang="ru-RU" sz="2400" b="1" dirty="0" smtClean="0">
                <a:solidFill>
                  <a:srgbClr val="FF0000"/>
                </a:solidFill>
              </a:rPr>
              <a:t>.</a:t>
            </a:r>
            <a:r>
              <a:rPr lang="ru-RU" sz="2400" b="1" dirty="0" smtClean="0"/>
              <a:t>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275272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286116" y="714356"/>
            <a:ext cx="557216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    Кичка </a:t>
            </a:r>
            <a:r>
              <a:rPr lang="ru-RU" sz="2800" b="1" i="1" dirty="0" smtClean="0">
                <a:solidFill>
                  <a:srgbClr val="800000"/>
                </a:solidFill>
              </a:rPr>
              <a:t>отличалась разнообразием </a:t>
            </a:r>
          </a:p>
          <a:p>
            <a:r>
              <a:rPr lang="ru-RU" sz="2800" b="1" i="1" dirty="0" smtClean="0">
                <a:solidFill>
                  <a:srgbClr val="800000"/>
                </a:solidFill>
              </a:rPr>
              <a:t>    и </a:t>
            </a:r>
            <a:r>
              <a:rPr lang="ru-RU" sz="2800" b="1" i="1" dirty="0" err="1" smtClean="0">
                <a:solidFill>
                  <a:srgbClr val="800000"/>
                </a:solidFill>
              </a:rPr>
              <a:t>фантазийностью</a:t>
            </a:r>
            <a:endParaRPr lang="ru-RU" sz="2800" b="1" i="1" dirty="0" smtClean="0">
              <a:solidFill>
                <a:srgbClr val="800000"/>
              </a:solidFill>
            </a:endParaRPr>
          </a:p>
          <a:p>
            <a:r>
              <a:rPr lang="ru-RU" sz="2800" b="1" i="1" dirty="0" smtClean="0">
                <a:solidFill>
                  <a:srgbClr val="800000"/>
                </a:solidFill>
              </a:rPr>
              <a:t>решения. </a:t>
            </a:r>
          </a:p>
          <a:p>
            <a:r>
              <a:rPr lang="ru-RU" sz="2800" b="1" i="1" dirty="0" smtClean="0">
                <a:solidFill>
                  <a:srgbClr val="800000"/>
                </a:solidFill>
              </a:rPr>
              <a:t>    Только по форме различают кички:</a:t>
            </a:r>
          </a:p>
          <a:p>
            <a:r>
              <a:rPr lang="ru-RU" sz="2800" b="1" i="1" dirty="0" smtClean="0">
                <a:solidFill>
                  <a:srgbClr val="800000"/>
                </a:solidFill>
              </a:rPr>
              <a:t>    рогатые, копытообразные, </a:t>
            </a:r>
          </a:p>
          <a:p>
            <a:r>
              <a:rPr lang="ru-RU" sz="2800" b="1" i="1" dirty="0" smtClean="0">
                <a:solidFill>
                  <a:srgbClr val="800000"/>
                </a:solidFill>
              </a:rPr>
              <a:t>    </a:t>
            </a:r>
            <a:r>
              <a:rPr lang="ru-RU" sz="2800" b="1" i="1" dirty="0" err="1" smtClean="0">
                <a:solidFill>
                  <a:srgbClr val="800000"/>
                </a:solidFill>
              </a:rPr>
              <a:t>лопатообразные</a:t>
            </a:r>
            <a:r>
              <a:rPr lang="ru-RU" sz="2800" b="1" i="1" dirty="0" smtClean="0">
                <a:solidFill>
                  <a:srgbClr val="800000"/>
                </a:solidFill>
              </a:rPr>
              <a:t>, </a:t>
            </a:r>
          </a:p>
          <a:p>
            <a:r>
              <a:rPr lang="ru-RU" sz="2800" b="1" i="1" dirty="0" smtClean="0">
                <a:solidFill>
                  <a:srgbClr val="800000"/>
                </a:solidFill>
              </a:rPr>
              <a:t>    </a:t>
            </a:r>
            <a:r>
              <a:rPr lang="ru-RU" sz="2800" b="1" i="1" dirty="0" err="1" smtClean="0">
                <a:solidFill>
                  <a:srgbClr val="800000"/>
                </a:solidFill>
              </a:rPr>
              <a:t>котелкообразные</a:t>
            </a:r>
            <a:r>
              <a:rPr lang="ru-RU" sz="2800" b="1" i="1" dirty="0" smtClean="0">
                <a:solidFill>
                  <a:srgbClr val="800000"/>
                </a:solidFill>
              </a:rPr>
              <a:t>,</a:t>
            </a:r>
          </a:p>
          <a:p>
            <a:r>
              <a:rPr lang="ru-RU" sz="2800" b="1" i="1" dirty="0" smtClean="0">
                <a:solidFill>
                  <a:srgbClr val="800000"/>
                </a:solidFill>
              </a:rPr>
              <a:t>     в виде обруча, </a:t>
            </a:r>
          </a:p>
          <a:p>
            <a:r>
              <a:rPr lang="ru-RU" sz="2800" b="1" i="1" dirty="0" smtClean="0">
                <a:solidFill>
                  <a:srgbClr val="800000"/>
                </a:solidFill>
              </a:rPr>
              <a:t>    овала, полуовала и т.п.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158" y="500042"/>
            <a:ext cx="2357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 dirty="0" smtClean="0">
                <a:solidFill>
                  <a:srgbClr val="FF0000"/>
                </a:solidFill>
              </a:rPr>
              <a:t>Сорока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5" name="Picture 9" descr="Русский &#10;народный крестьянский костюм"/>
          <p:cNvPicPr>
            <a:picLocks noChangeAspect="1" noChangeArrowheads="1"/>
          </p:cNvPicPr>
          <p:nvPr/>
        </p:nvPicPr>
        <p:blipFill>
          <a:blip r:embed="rId2"/>
          <a:srcRect l="63498" t="-3615" b="34940"/>
          <a:stretch>
            <a:fillRect/>
          </a:stretch>
        </p:blipFill>
        <p:spPr bwMode="auto">
          <a:xfrm>
            <a:off x="304800" y="990600"/>
            <a:ext cx="2052638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57158" y="5643579"/>
            <a:ext cx="2357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800000"/>
                </a:solidFill>
              </a:rPr>
              <a:t>головной убор — «сорока» </a:t>
            </a:r>
          </a:p>
          <a:p>
            <a:r>
              <a:rPr lang="ru-RU" b="1" dirty="0" smtClean="0">
                <a:solidFill>
                  <a:srgbClr val="800000"/>
                </a:solidFill>
              </a:rPr>
              <a:t>с платком сверху.</a:t>
            </a:r>
            <a:br>
              <a:rPr lang="ru-RU" b="1" dirty="0" smtClean="0">
                <a:solidFill>
                  <a:srgbClr val="800000"/>
                </a:solidFill>
              </a:rPr>
            </a:br>
            <a:endParaRPr lang="ru-RU" b="1" dirty="0">
              <a:solidFill>
                <a:srgbClr val="8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71736" y="857232"/>
            <a:ext cx="62151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800000"/>
                </a:solidFill>
              </a:rPr>
              <a:t>Верхняя украшенная часть </a:t>
            </a:r>
            <a:r>
              <a:rPr lang="ru-RU" sz="2400" b="1" i="1" dirty="0" err="1" smtClean="0">
                <a:solidFill>
                  <a:srgbClr val="800000"/>
                </a:solidFill>
              </a:rPr>
              <a:t>кичкообразного</a:t>
            </a:r>
            <a:r>
              <a:rPr lang="ru-RU" sz="2400" b="1" i="1" dirty="0" smtClean="0">
                <a:solidFill>
                  <a:srgbClr val="800000"/>
                </a:solidFill>
              </a:rPr>
              <a:t> головного убора, формой обычно связанная с формой кички. Сорока изготавливалась из ткани и, будучи натянута сверху на кичку, иногда скрывала ее </a:t>
            </a:r>
            <a:r>
              <a:rPr lang="ru-RU" sz="2400" b="1" i="1" dirty="0" err="1" smtClean="0">
                <a:solidFill>
                  <a:srgbClr val="800000"/>
                </a:solidFill>
              </a:rPr>
              <a:t>рогатость</a:t>
            </a:r>
            <a:r>
              <a:rPr lang="ru-RU" sz="2400" b="1" i="1" dirty="0" smtClean="0">
                <a:solidFill>
                  <a:srgbClr val="800000"/>
                </a:solidFill>
              </a:rPr>
              <a:t>. Сороку умела шить каждая крестьянка</a:t>
            </a:r>
            <a:r>
              <a:rPr lang="ru-RU" sz="2400" b="1" i="1" dirty="0" smtClean="0"/>
              <a:t> </a:t>
            </a:r>
            <a:endParaRPr lang="ru-RU" sz="2400" b="1" i="1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/>
          <a:srcRect l="6482" t="56410" r="46523" b="6410"/>
          <a:stretch>
            <a:fillRect/>
          </a:stretch>
        </p:blipFill>
        <p:spPr>
          <a:xfrm>
            <a:off x="3000364" y="4429132"/>
            <a:ext cx="1981200" cy="1981200"/>
          </a:xfrm>
          <a:prstGeom prst="rect">
            <a:avLst/>
          </a:prstGeom>
          <a:noFill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/>
          <a:srcRect l="51857" t="33333" b="24359"/>
          <a:stretch>
            <a:fillRect/>
          </a:stretch>
        </p:blipFill>
        <p:spPr bwMode="auto">
          <a:xfrm>
            <a:off x="6286512" y="4000504"/>
            <a:ext cx="1989138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720" y="428604"/>
            <a:ext cx="3214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rgbClr val="FF0000"/>
                </a:solidFill>
              </a:rPr>
              <a:t>Платки, шали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5" name="Picture 9" descr="сканирование00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071546"/>
            <a:ext cx="309086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428992" y="642918"/>
            <a:ext cx="5357850" cy="1495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i="1" dirty="0" smtClean="0">
                <a:solidFill>
                  <a:srgbClr val="800000"/>
                </a:solidFill>
              </a:rPr>
              <a:t>Платки сначала повязывали поверх головного убора, </a:t>
            </a:r>
          </a:p>
          <a:p>
            <a:pPr>
              <a:lnSpc>
                <a:spcPct val="80000"/>
              </a:lnSpc>
            </a:pPr>
            <a:r>
              <a:rPr lang="ru-RU" sz="2400" b="1" i="1" dirty="0" smtClean="0">
                <a:solidFill>
                  <a:srgbClr val="800000"/>
                </a:solidFill>
              </a:rPr>
              <a:t>а позже стали надевать самостоятельно.</a:t>
            </a:r>
            <a:r>
              <a:rPr lang="ru-RU" sz="2400" i="1" dirty="0" smtClean="0"/>
              <a:t> </a:t>
            </a:r>
          </a:p>
          <a:p>
            <a:pPr>
              <a:lnSpc>
                <a:spcPct val="80000"/>
              </a:lnSpc>
            </a:pP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428992" y="2000240"/>
            <a:ext cx="3857652" cy="4228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i="1" dirty="0" smtClean="0">
                <a:solidFill>
                  <a:srgbClr val="800000"/>
                </a:solidFill>
              </a:rPr>
              <a:t>Носили так же платки и шали, которые изготавливались из различных тканей и имели разные названия: </a:t>
            </a:r>
          </a:p>
          <a:p>
            <a:pPr>
              <a:lnSpc>
                <a:spcPct val="80000"/>
              </a:lnSpc>
            </a:pPr>
            <a:r>
              <a:rPr lang="ru-RU" sz="2400" b="1" i="1" dirty="0" smtClean="0">
                <a:solidFill>
                  <a:srgbClr val="800000"/>
                </a:solidFill>
              </a:rPr>
              <a:t>   бумажные, </a:t>
            </a:r>
          </a:p>
          <a:p>
            <a:pPr>
              <a:lnSpc>
                <a:spcPct val="80000"/>
              </a:lnSpc>
            </a:pPr>
            <a:r>
              <a:rPr lang="ru-RU" sz="2400" b="1" i="1" dirty="0" smtClean="0">
                <a:solidFill>
                  <a:srgbClr val="800000"/>
                </a:solidFill>
              </a:rPr>
              <a:t>    кисейные </a:t>
            </a:r>
          </a:p>
          <a:p>
            <a:pPr>
              <a:lnSpc>
                <a:spcPct val="80000"/>
              </a:lnSpc>
            </a:pPr>
            <a:r>
              <a:rPr lang="ru-RU" sz="2400" b="1" i="1" dirty="0" smtClean="0">
                <a:solidFill>
                  <a:srgbClr val="800000"/>
                </a:solidFill>
              </a:rPr>
              <a:t>   шелковые, </a:t>
            </a:r>
          </a:p>
          <a:p>
            <a:pPr>
              <a:lnSpc>
                <a:spcPct val="80000"/>
              </a:lnSpc>
            </a:pPr>
            <a:r>
              <a:rPr lang="ru-RU" sz="2400" b="1" i="1" dirty="0" smtClean="0">
                <a:solidFill>
                  <a:srgbClr val="800000"/>
                </a:solidFill>
              </a:rPr>
              <a:t>   кашемировые, </a:t>
            </a:r>
          </a:p>
          <a:p>
            <a:pPr>
              <a:lnSpc>
                <a:spcPct val="80000"/>
              </a:lnSpc>
            </a:pPr>
            <a:r>
              <a:rPr lang="ru-RU" sz="2400" b="1" i="1" dirty="0" smtClean="0">
                <a:solidFill>
                  <a:srgbClr val="800000"/>
                </a:solidFill>
              </a:rPr>
              <a:t>   персидские, </a:t>
            </a:r>
          </a:p>
          <a:p>
            <a:pPr>
              <a:lnSpc>
                <a:spcPct val="80000"/>
              </a:lnSpc>
            </a:pPr>
            <a:r>
              <a:rPr lang="ru-RU" sz="2400" b="1" i="1" dirty="0" smtClean="0">
                <a:solidFill>
                  <a:srgbClr val="800000"/>
                </a:solidFill>
              </a:rPr>
              <a:t>   французские, </a:t>
            </a:r>
          </a:p>
          <a:p>
            <a:pPr>
              <a:lnSpc>
                <a:spcPct val="80000"/>
              </a:lnSpc>
            </a:pPr>
            <a:r>
              <a:rPr lang="ru-RU" sz="2400" b="1" i="1" dirty="0" smtClean="0">
                <a:solidFill>
                  <a:srgbClr val="800000"/>
                </a:solidFill>
              </a:rPr>
              <a:t>   ковровые, </a:t>
            </a:r>
          </a:p>
          <a:p>
            <a:pPr>
              <a:lnSpc>
                <a:spcPct val="80000"/>
              </a:lnSpc>
            </a:pPr>
            <a:r>
              <a:rPr lang="ru-RU" sz="2400" b="1" dirty="0" smtClean="0">
                <a:solidFill>
                  <a:srgbClr val="800000"/>
                </a:solidFill>
              </a:rPr>
              <a:t>   </a:t>
            </a:r>
            <a:r>
              <a:rPr lang="ru-RU" sz="2400" b="1" i="1" dirty="0" smtClean="0">
                <a:solidFill>
                  <a:srgbClr val="800000"/>
                </a:solidFill>
              </a:rPr>
              <a:t>аглицкие и др. .</a:t>
            </a:r>
            <a:r>
              <a:rPr lang="ru-RU" sz="2400" b="1" dirty="0" smtClean="0">
                <a:solidFill>
                  <a:srgbClr val="800000"/>
                </a:solidFill>
              </a:rPr>
              <a:t> </a:t>
            </a:r>
            <a:endParaRPr lang="ru-RU" sz="2400" dirty="0"/>
          </a:p>
        </p:txBody>
      </p:sp>
      <p:pic>
        <p:nvPicPr>
          <p:cNvPr id="10" name="Picture 11" descr="79293"/>
          <p:cNvPicPr>
            <a:picLocks noChangeAspect="1" noChangeArrowheads="1"/>
          </p:cNvPicPr>
          <p:nvPr/>
        </p:nvPicPr>
        <p:blipFill>
          <a:blip r:embed="rId3"/>
          <a:srcRect b="19698"/>
          <a:stretch>
            <a:fillRect/>
          </a:stretch>
        </p:blipFill>
        <p:spPr bwMode="auto">
          <a:xfrm>
            <a:off x="6357950" y="3357562"/>
            <a:ext cx="26035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158" y="428604"/>
            <a:ext cx="57150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800000"/>
                </a:solidFill>
              </a:rPr>
              <a:t>В современной жизни старинные головные уборы используются в качестве элемента концертных костюмов.</a:t>
            </a:r>
            <a:endParaRPr lang="ru-RU" sz="2400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15140" y="428604"/>
            <a:ext cx="2057400" cy="198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сканирование00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352800"/>
            <a:ext cx="2536825" cy="277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сканирование0005"/>
          <p:cNvPicPr>
            <a:picLocks noChangeAspect="1" noChangeArrowheads="1"/>
          </p:cNvPicPr>
          <p:nvPr/>
        </p:nvPicPr>
        <p:blipFill>
          <a:blip r:embed="rId4"/>
          <a:srcRect l="32370" t="37039" r="4431"/>
          <a:stretch>
            <a:fillRect/>
          </a:stretch>
        </p:blipFill>
        <p:spPr>
          <a:xfrm>
            <a:off x="2971800" y="2362200"/>
            <a:ext cx="3429000" cy="3127375"/>
          </a:xfrm>
          <a:prstGeom prst="rect">
            <a:avLst/>
          </a:prstGeom>
          <a:noFill/>
        </p:spPr>
      </p:pic>
      <p:pic>
        <p:nvPicPr>
          <p:cNvPr id="8" name="Picture 5" descr="сканирование0005"/>
          <p:cNvPicPr>
            <a:picLocks noChangeAspect="1" noChangeArrowheads="1"/>
          </p:cNvPicPr>
          <p:nvPr/>
        </p:nvPicPr>
        <p:blipFill>
          <a:blip r:embed="rId5"/>
          <a:srcRect t="13531" r="69592" b="42183"/>
          <a:stretch>
            <a:fillRect/>
          </a:stretch>
        </p:blipFill>
        <p:spPr bwMode="auto">
          <a:xfrm>
            <a:off x="6629400" y="3352800"/>
            <a:ext cx="2057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00430" y="500042"/>
            <a:ext cx="52149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800000"/>
                </a:solidFill>
              </a:rPr>
              <a:t>Сохранился обычай женщинам </a:t>
            </a:r>
            <a:r>
              <a:rPr lang="en-US" sz="2400" b="1" i="1" dirty="0" smtClean="0">
                <a:solidFill>
                  <a:srgbClr val="800000"/>
                </a:solidFill>
              </a:rPr>
              <a:t/>
            </a:r>
            <a:br>
              <a:rPr lang="en-US" sz="2400" b="1" i="1" dirty="0" smtClean="0">
                <a:solidFill>
                  <a:srgbClr val="800000"/>
                </a:solidFill>
              </a:rPr>
            </a:br>
            <a:r>
              <a:rPr lang="ru-RU" sz="2400" b="1" i="1" dirty="0" smtClean="0">
                <a:solidFill>
                  <a:srgbClr val="800000"/>
                </a:solidFill>
              </a:rPr>
              <a:t>и девушкам покрывать голову при посещении храма</a:t>
            </a:r>
            <a:endParaRPr lang="ru-RU" sz="2400" dirty="0"/>
          </a:p>
        </p:txBody>
      </p:sp>
      <p:pic>
        <p:nvPicPr>
          <p:cNvPr id="5" name="Picture 5" descr="121885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457200"/>
            <a:ext cx="263207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 descr="сканирование00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1643050"/>
            <a:ext cx="4343400" cy="342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img_032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28600" y="3657600"/>
            <a:ext cx="2668588" cy="29718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500430" y="5429264"/>
            <a:ext cx="5143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800000"/>
                </a:solidFill>
              </a:rPr>
              <a:t>А также во время паломничества и крестного хода</a:t>
            </a:r>
            <a:endParaRPr lang="ru-RU" sz="2400" b="1" i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357166"/>
            <a:ext cx="8686800" cy="5722959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>
                <a:solidFill>
                  <a:srgbClr val="FF0000"/>
                </a:solidFill>
              </a:rPr>
              <a:t>       «</a:t>
            </a:r>
            <a:r>
              <a:rPr lang="ru-RU" b="1" i="1" dirty="0" smtClean="0">
                <a:solidFill>
                  <a:srgbClr val="FF0000"/>
                </a:solidFill>
              </a:rPr>
              <a:t>По одёжке встречают...»</a:t>
            </a:r>
            <a:r>
              <a:rPr lang="ru-RU" b="1" i="1" dirty="0" smtClean="0">
                <a:solidFill>
                  <a:srgbClr val="800000"/>
                </a:solidFill>
              </a:rPr>
              <a:t> Эта всем известная поговорка пришла к нам из глубины столетий.  </a:t>
            </a:r>
          </a:p>
          <a:p>
            <a:pPr>
              <a:buNone/>
            </a:pPr>
            <a:r>
              <a:rPr lang="ru-RU" b="1" i="1" dirty="0" smtClean="0">
                <a:solidFill>
                  <a:srgbClr val="800000"/>
                </a:solidFill>
              </a:rPr>
              <a:t>       Тысячу лет назад нашим предкам было достаточно один раз взглянуть на одежду незнакомого человека, </a:t>
            </a:r>
            <a:r>
              <a:rPr lang="en-US" b="1" i="1" dirty="0" smtClean="0">
                <a:solidFill>
                  <a:srgbClr val="800000"/>
                </a:solidFill>
              </a:rPr>
              <a:t> </a:t>
            </a:r>
            <a:r>
              <a:rPr lang="ru-RU" b="1" i="1" dirty="0" smtClean="0">
                <a:solidFill>
                  <a:srgbClr val="800000"/>
                </a:solidFill>
              </a:rPr>
              <a:t>его головной убор, чтобы понять, из какой он местности, к какому роду - племени принадлежит, каково его общественное положение и так далее. </a:t>
            </a:r>
            <a:br>
              <a:rPr lang="ru-RU" b="1" i="1" dirty="0" smtClean="0">
                <a:solidFill>
                  <a:srgbClr val="800000"/>
                </a:solidFill>
              </a:rPr>
            </a:br>
            <a:r>
              <a:rPr lang="ru-RU" b="1" i="1" dirty="0" smtClean="0">
                <a:solidFill>
                  <a:srgbClr val="800000"/>
                </a:solidFill>
              </a:rPr>
              <a:t>     Но и в наши дни эта поговорка не утратила своей актуальности …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220px-AdhesivesForHouseUse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5500678"/>
            <a:ext cx="1865306" cy="1357322"/>
          </a:xfrm>
          <a:prstGeom prst="rect">
            <a:avLst/>
          </a:prstGeom>
          <a:noFill/>
        </p:spPr>
      </p:pic>
      <p:pic>
        <p:nvPicPr>
          <p:cNvPr id="14" name="Picture 11" descr="ножницы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5357826"/>
            <a:ext cx="1943100" cy="1304925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</p:spPr>
      </p:pic>
      <p:pic>
        <p:nvPicPr>
          <p:cNvPr id="1027" name="Picture 3" descr="C:\Documents and Settings\Admin\Рабочий стол\фото шапки\DSC0122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785794"/>
            <a:ext cx="3214710" cy="314327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714744" y="571480"/>
            <a:ext cx="4786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800000"/>
                </a:solidFill>
              </a:rPr>
              <a:t>Для того, чтобы сделать </a:t>
            </a:r>
            <a:r>
              <a:rPr lang="ru-RU" sz="2400" b="1" i="1" dirty="0" smtClean="0">
                <a:solidFill>
                  <a:srgbClr val="FF0000"/>
                </a:solidFill>
              </a:rPr>
              <a:t>Новогодний колпак</a:t>
            </a:r>
            <a:r>
              <a:rPr lang="ru-RU" sz="2400" b="1" dirty="0" smtClean="0">
                <a:solidFill>
                  <a:srgbClr val="800000"/>
                </a:solidFill>
              </a:rPr>
              <a:t>, нам потребуется:</a:t>
            </a:r>
            <a:endParaRPr lang="ru-RU" sz="2400" b="1" dirty="0">
              <a:solidFill>
                <a:srgbClr val="800000"/>
              </a:solidFill>
            </a:endParaRPr>
          </a:p>
        </p:txBody>
      </p:sp>
      <p:pic>
        <p:nvPicPr>
          <p:cNvPr id="1028" name="Picture 4" descr="C:\Documents and Settings\Admin\Рабочий стол\фото шапки\DSC0121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6" y="1785926"/>
            <a:ext cx="2857520" cy="171451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286248" y="2000240"/>
            <a:ext cx="57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800000"/>
                </a:solidFill>
              </a:rPr>
              <a:t>1.</a:t>
            </a:r>
            <a:endParaRPr lang="ru-RU" b="1" dirty="0">
              <a:solidFill>
                <a:srgbClr val="8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14810" y="3571876"/>
            <a:ext cx="3643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800000"/>
                </a:solidFill>
              </a:rPr>
              <a:t>Бумажные салфетки</a:t>
            </a:r>
            <a:endParaRPr lang="ru-RU" sz="2400" b="1" dirty="0">
              <a:solidFill>
                <a:srgbClr val="8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1472" y="4071942"/>
            <a:ext cx="5857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800000"/>
                </a:solidFill>
              </a:rPr>
              <a:t>2. Белый лист картона</a:t>
            </a:r>
            <a:endParaRPr lang="ru-RU" sz="2400" b="1" dirty="0">
              <a:solidFill>
                <a:srgbClr val="8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43108" y="4643446"/>
            <a:ext cx="285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800000"/>
                </a:solidFill>
              </a:rPr>
              <a:t>           3. </a:t>
            </a:r>
            <a:r>
              <a:rPr lang="ru-RU" sz="2400" b="1" dirty="0" err="1" smtClean="0">
                <a:solidFill>
                  <a:srgbClr val="800000"/>
                </a:solidFill>
              </a:rPr>
              <a:t>Степлер</a:t>
            </a:r>
            <a:r>
              <a:rPr lang="ru-RU" sz="2400" b="1" dirty="0" smtClean="0">
                <a:solidFill>
                  <a:srgbClr val="800000"/>
                </a:solidFill>
              </a:rPr>
              <a:t> </a:t>
            </a:r>
            <a:endParaRPr lang="ru-RU" sz="2400" b="1" dirty="0">
              <a:solidFill>
                <a:srgbClr val="8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1472" y="5214950"/>
            <a:ext cx="4500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800000"/>
                </a:solidFill>
              </a:rPr>
              <a:t>4. Клей и ножницы</a:t>
            </a:r>
            <a:endParaRPr lang="ru-RU" sz="2400" b="1" dirty="0">
              <a:solidFill>
                <a:srgbClr val="800000"/>
              </a:solidFill>
            </a:endParaRPr>
          </a:p>
        </p:txBody>
      </p:sp>
      <p:pic>
        <p:nvPicPr>
          <p:cNvPr id="1026" name="Picture 2" descr="C:\Documents and Settings\Admin\Рабочий стол\391645-1-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14942" y="4000504"/>
            <a:ext cx="2428892" cy="15001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Plain">
              <a:avLst/>
            </a:prstTxWarp>
          </a:bodyPr>
          <a:lstStyle/>
          <a:p>
            <a:r>
              <a:rPr lang="ru-RU" dirty="0" smtClean="0">
                <a:blipFill>
                  <a:blip r:embed="rId2"/>
                  <a:tile tx="0" ty="0" sx="100000" sy="100000" flip="none" algn="tl"/>
                </a:blipFill>
              </a:rPr>
              <a:t>Особенность моего проекта</a:t>
            </a:r>
            <a:endParaRPr lang="ru-RU" dirty="0">
              <a:blipFill>
                <a:blip r:embed="rId2"/>
                <a:tile tx="0" ty="0" sx="100000" sy="100000" flip="none" algn="tl"/>
              </a:blip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94667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</a:t>
            </a:r>
            <a:r>
              <a:rPr 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Обобщить знания о шляпах, развить эстетический  вкус, умение подбирать образные выражения, развитие творческого воображения.</a:t>
            </a:r>
            <a:endParaRPr lang="ru-RU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8596" y="285728"/>
            <a:ext cx="3286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800000"/>
                </a:solidFill>
              </a:rPr>
              <a:t>Из листа картона сделаем конус</a:t>
            </a:r>
            <a:endParaRPr lang="ru-RU" sz="2400" b="1" dirty="0">
              <a:solidFill>
                <a:srgbClr val="800000"/>
              </a:solidFill>
            </a:endParaRPr>
          </a:p>
        </p:txBody>
      </p:sp>
      <p:pic>
        <p:nvPicPr>
          <p:cNvPr id="2050" name="Picture 2" descr="C:\Documents and Settings\Admin\Рабочий стол\фото шапки\DSC012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214422"/>
            <a:ext cx="2714644" cy="192882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857752" y="285728"/>
            <a:ext cx="35719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800000"/>
                </a:solidFill>
              </a:rPr>
              <a:t>Салфетки складываем в четверо, скрепляем середину </a:t>
            </a:r>
            <a:r>
              <a:rPr lang="ru-RU" sz="2400" b="1" dirty="0" err="1" smtClean="0">
                <a:solidFill>
                  <a:srgbClr val="800000"/>
                </a:solidFill>
              </a:rPr>
              <a:t>степлером</a:t>
            </a:r>
            <a:r>
              <a:rPr lang="ru-RU" sz="2400" b="1" dirty="0" smtClean="0">
                <a:solidFill>
                  <a:srgbClr val="800000"/>
                </a:solidFill>
              </a:rPr>
              <a:t> и вырезаем круг</a:t>
            </a:r>
            <a:endParaRPr lang="ru-RU" sz="2400" b="1" dirty="0">
              <a:solidFill>
                <a:srgbClr val="800000"/>
              </a:solidFill>
            </a:endParaRPr>
          </a:p>
        </p:txBody>
      </p:sp>
      <p:pic>
        <p:nvPicPr>
          <p:cNvPr id="2051" name="Picture 3" descr="C:\Documents and Settings\Admin\Рабочий стол\фото шапки\DSC012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2143116"/>
            <a:ext cx="3214710" cy="207170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14282" y="3214686"/>
            <a:ext cx="35719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800000"/>
                </a:solidFill>
              </a:rPr>
              <a:t>Затем на конус наклеиваем вырезанные салфетки разных цветов</a:t>
            </a:r>
            <a:endParaRPr lang="ru-RU" sz="2400" b="1" dirty="0">
              <a:solidFill>
                <a:srgbClr val="8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71736" y="5143512"/>
            <a:ext cx="2286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800000"/>
                </a:solidFill>
              </a:rPr>
              <a:t>И получаем </a:t>
            </a:r>
            <a:r>
              <a:rPr lang="ru-RU" sz="2400" b="1" i="1" dirty="0" smtClean="0">
                <a:solidFill>
                  <a:srgbClr val="C00000"/>
                </a:solidFill>
              </a:rPr>
              <a:t>Новогодний колпак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  <p:pic>
        <p:nvPicPr>
          <p:cNvPr id="2052" name="Picture 4" descr="C:\Documents and Settings\Admin\Рабочий стол\фото шапки\DSC0122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4286256"/>
            <a:ext cx="3143272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28860" y="642918"/>
            <a:ext cx="471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Расшифруй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i="1" dirty="0" err="1" smtClean="0">
                <a:solidFill>
                  <a:srgbClr val="FF0000"/>
                </a:solidFill>
              </a:rPr>
              <a:t>словограмму</a:t>
            </a:r>
            <a:r>
              <a:rPr lang="ru-RU" sz="2400" b="1" dirty="0" smtClean="0">
                <a:solidFill>
                  <a:srgbClr val="FF0000"/>
                </a:solidFill>
              </a:rPr>
              <a:t>:</a:t>
            </a:r>
            <a:endParaRPr lang="ru-RU" sz="2400" dirty="0"/>
          </a:p>
        </p:txBody>
      </p:sp>
      <p:sp>
        <p:nvSpPr>
          <p:cNvPr id="5" name="Rectangle 130"/>
          <p:cNvSpPr>
            <a:spLocks noChangeArrowheads="1"/>
          </p:cNvSpPr>
          <p:nvPr/>
        </p:nvSpPr>
        <p:spPr bwMode="auto">
          <a:xfrm>
            <a:off x="2895600" y="20574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2800" b="1">
              <a:solidFill>
                <a:srgbClr val="FF0000"/>
              </a:solidFill>
            </a:endParaRPr>
          </a:p>
        </p:txBody>
      </p:sp>
      <p:sp>
        <p:nvSpPr>
          <p:cNvPr id="6" name="Rectangle 131"/>
          <p:cNvSpPr>
            <a:spLocks noChangeArrowheads="1"/>
          </p:cNvSpPr>
          <p:nvPr/>
        </p:nvSpPr>
        <p:spPr bwMode="auto">
          <a:xfrm>
            <a:off x="3429000" y="20574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2800" b="1">
              <a:solidFill>
                <a:srgbClr val="800000"/>
              </a:solidFill>
            </a:endParaRPr>
          </a:p>
        </p:txBody>
      </p:sp>
      <p:sp>
        <p:nvSpPr>
          <p:cNvPr id="7" name="Rectangle 132"/>
          <p:cNvSpPr>
            <a:spLocks noChangeArrowheads="1"/>
          </p:cNvSpPr>
          <p:nvPr/>
        </p:nvSpPr>
        <p:spPr bwMode="auto">
          <a:xfrm>
            <a:off x="3962400" y="20574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2800" b="1">
              <a:solidFill>
                <a:srgbClr val="800000"/>
              </a:solidFill>
            </a:endParaRPr>
          </a:p>
        </p:txBody>
      </p:sp>
      <p:sp>
        <p:nvSpPr>
          <p:cNvPr id="8" name="Rectangle 134"/>
          <p:cNvSpPr>
            <a:spLocks noChangeArrowheads="1"/>
          </p:cNvSpPr>
          <p:nvPr/>
        </p:nvSpPr>
        <p:spPr bwMode="auto">
          <a:xfrm>
            <a:off x="5029200" y="20574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>
              <a:solidFill>
                <a:srgbClr val="800000"/>
              </a:solidFill>
            </a:endParaRPr>
          </a:p>
        </p:txBody>
      </p:sp>
      <p:sp>
        <p:nvSpPr>
          <p:cNvPr id="9" name="Rectangle 135"/>
          <p:cNvSpPr>
            <a:spLocks noChangeArrowheads="1"/>
          </p:cNvSpPr>
          <p:nvPr/>
        </p:nvSpPr>
        <p:spPr bwMode="auto">
          <a:xfrm>
            <a:off x="2895600" y="25908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>
              <a:solidFill>
                <a:srgbClr val="800000"/>
              </a:solidFill>
            </a:endParaRPr>
          </a:p>
        </p:txBody>
      </p:sp>
      <p:sp>
        <p:nvSpPr>
          <p:cNvPr id="10" name="Rectangle 136"/>
          <p:cNvSpPr>
            <a:spLocks noChangeArrowheads="1"/>
          </p:cNvSpPr>
          <p:nvPr/>
        </p:nvSpPr>
        <p:spPr bwMode="auto">
          <a:xfrm>
            <a:off x="3429000" y="25908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2800" b="1">
              <a:solidFill>
                <a:srgbClr val="FF0000"/>
              </a:solidFill>
            </a:endParaRPr>
          </a:p>
        </p:txBody>
      </p:sp>
      <p:sp>
        <p:nvSpPr>
          <p:cNvPr id="11" name="Rectangle 137"/>
          <p:cNvSpPr>
            <a:spLocks noChangeArrowheads="1"/>
          </p:cNvSpPr>
          <p:nvPr/>
        </p:nvSpPr>
        <p:spPr bwMode="auto">
          <a:xfrm>
            <a:off x="3962400" y="25908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>
              <a:solidFill>
                <a:srgbClr val="800000"/>
              </a:solidFill>
            </a:endParaRPr>
          </a:p>
        </p:txBody>
      </p:sp>
      <p:sp>
        <p:nvSpPr>
          <p:cNvPr id="12" name="Rectangle 138"/>
          <p:cNvSpPr>
            <a:spLocks noChangeArrowheads="1"/>
          </p:cNvSpPr>
          <p:nvPr/>
        </p:nvSpPr>
        <p:spPr bwMode="auto">
          <a:xfrm>
            <a:off x="4495800" y="25908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2800" b="1">
              <a:solidFill>
                <a:srgbClr val="800000"/>
              </a:solidFill>
            </a:endParaRPr>
          </a:p>
        </p:txBody>
      </p:sp>
      <p:sp>
        <p:nvSpPr>
          <p:cNvPr id="13" name="Rectangle 139"/>
          <p:cNvSpPr>
            <a:spLocks noChangeArrowheads="1"/>
          </p:cNvSpPr>
          <p:nvPr/>
        </p:nvSpPr>
        <p:spPr bwMode="auto">
          <a:xfrm>
            <a:off x="5029200" y="25908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2800" b="1">
              <a:solidFill>
                <a:srgbClr val="800000"/>
              </a:solidFill>
            </a:endParaRPr>
          </a:p>
        </p:txBody>
      </p:sp>
      <p:sp>
        <p:nvSpPr>
          <p:cNvPr id="14" name="Rectangle 140"/>
          <p:cNvSpPr>
            <a:spLocks noChangeArrowheads="1"/>
          </p:cNvSpPr>
          <p:nvPr/>
        </p:nvSpPr>
        <p:spPr bwMode="auto">
          <a:xfrm>
            <a:off x="5562600" y="25908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2800" b="1">
              <a:solidFill>
                <a:srgbClr val="800000"/>
              </a:solidFill>
            </a:endParaRPr>
          </a:p>
        </p:txBody>
      </p:sp>
      <p:sp>
        <p:nvSpPr>
          <p:cNvPr id="15" name="Rectangle 141"/>
          <p:cNvSpPr>
            <a:spLocks noChangeArrowheads="1"/>
          </p:cNvSpPr>
          <p:nvPr/>
        </p:nvSpPr>
        <p:spPr bwMode="auto">
          <a:xfrm>
            <a:off x="2362200" y="31242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6" name="Rectangle 142"/>
          <p:cNvSpPr>
            <a:spLocks noChangeArrowheads="1"/>
          </p:cNvSpPr>
          <p:nvPr/>
        </p:nvSpPr>
        <p:spPr bwMode="auto">
          <a:xfrm>
            <a:off x="3429000" y="31242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7" name="Rectangle 143"/>
          <p:cNvSpPr>
            <a:spLocks noChangeArrowheads="1"/>
          </p:cNvSpPr>
          <p:nvPr/>
        </p:nvSpPr>
        <p:spPr bwMode="auto">
          <a:xfrm>
            <a:off x="2895600" y="31242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8" name="Rectangle 144"/>
          <p:cNvSpPr>
            <a:spLocks noChangeArrowheads="1"/>
          </p:cNvSpPr>
          <p:nvPr/>
        </p:nvSpPr>
        <p:spPr bwMode="auto">
          <a:xfrm>
            <a:off x="3962400" y="31242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2800" b="1">
              <a:solidFill>
                <a:srgbClr val="FF0000"/>
              </a:solidFill>
            </a:endParaRPr>
          </a:p>
        </p:txBody>
      </p:sp>
      <p:sp>
        <p:nvSpPr>
          <p:cNvPr id="19" name="Rectangle 146"/>
          <p:cNvSpPr>
            <a:spLocks noChangeArrowheads="1"/>
          </p:cNvSpPr>
          <p:nvPr/>
        </p:nvSpPr>
        <p:spPr bwMode="auto">
          <a:xfrm>
            <a:off x="3962400" y="36576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20" name="Rectangle 147"/>
          <p:cNvSpPr>
            <a:spLocks noChangeArrowheads="1"/>
          </p:cNvSpPr>
          <p:nvPr/>
        </p:nvSpPr>
        <p:spPr bwMode="auto">
          <a:xfrm>
            <a:off x="4495800" y="36576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2800" b="1">
              <a:solidFill>
                <a:srgbClr val="FF0000"/>
              </a:solidFill>
            </a:endParaRPr>
          </a:p>
        </p:txBody>
      </p:sp>
      <p:sp>
        <p:nvSpPr>
          <p:cNvPr id="21" name="Rectangle 148"/>
          <p:cNvSpPr>
            <a:spLocks noChangeArrowheads="1"/>
          </p:cNvSpPr>
          <p:nvPr/>
        </p:nvSpPr>
        <p:spPr bwMode="auto">
          <a:xfrm>
            <a:off x="5029200" y="36576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22" name="Rectangle 149"/>
          <p:cNvSpPr>
            <a:spLocks noChangeArrowheads="1"/>
          </p:cNvSpPr>
          <p:nvPr/>
        </p:nvSpPr>
        <p:spPr bwMode="auto">
          <a:xfrm>
            <a:off x="5562600" y="36576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23" name="Rectangle 150"/>
          <p:cNvSpPr>
            <a:spLocks noChangeArrowheads="1"/>
          </p:cNvSpPr>
          <p:nvPr/>
        </p:nvSpPr>
        <p:spPr bwMode="auto">
          <a:xfrm>
            <a:off x="6096000" y="36576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24" name="Rectangle 151"/>
          <p:cNvSpPr>
            <a:spLocks noChangeArrowheads="1"/>
          </p:cNvSpPr>
          <p:nvPr/>
        </p:nvSpPr>
        <p:spPr bwMode="auto">
          <a:xfrm>
            <a:off x="6629400" y="36576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25" name="Rectangle 152"/>
          <p:cNvSpPr>
            <a:spLocks noChangeArrowheads="1"/>
          </p:cNvSpPr>
          <p:nvPr/>
        </p:nvSpPr>
        <p:spPr bwMode="auto">
          <a:xfrm>
            <a:off x="6629400" y="41910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26" name="Rectangle 153"/>
          <p:cNvSpPr>
            <a:spLocks noChangeArrowheads="1"/>
          </p:cNvSpPr>
          <p:nvPr/>
        </p:nvSpPr>
        <p:spPr bwMode="auto">
          <a:xfrm>
            <a:off x="6096000" y="41910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27" name="Rectangle 154"/>
          <p:cNvSpPr>
            <a:spLocks noChangeArrowheads="1"/>
          </p:cNvSpPr>
          <p:nvPr/>
        </p:nvSpPr>
        <p:spPr bwMode="auto">
          <a:xfrm>
            <a:off x="5562600" y="41910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28" name="Rectangle 155"/>
          <p:cNvSpPr>
            <a:spLocks noChangeArrowheads="1"/>
          </p:cNvSpPr>
          <p:nvPr/>
        </p:nvSpPr>
        <p:spPr bwMode="auto">
          <a:xfrm>
            <a:off x="5029200" y="41910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2800" b="1">
              <a:solidFill>
                <a:srgbClr val="FF0000"/>
              </a:solidFill>
            </a:endParaRPr>
          </a:p>
        </p:txBody>
      </p:sp>
      <p:sp>
        <p:nvSpPr>
          <p:cNvPr id="29" name="Rectangle 156"/>
          <p:cNvSpPr>
            <a:spLocks noChangeArrowheads="1"/>
          </p:cNvSpPr>
          <p:nvPr/>
        </p:nvSpPr>
        <p:spPr bwMode="auto">
          <a:xfrm>
            <a:off x="4495800" y="47244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30" name="Rectangle 157"/>
          <p:cNvSpPr>
            <a:spLocks noChangeArrowheads="1"/>
          </p:cNvSpPr>
          <p:nvPr/>
        </p:nvSpPr>
        <p:spPr bwMode="auto">
          <a:xfrm>
            <a:off x="5029200" y="47244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31" name="Rectangle 158"/>
          <p:cNvSpPr>
            <a:spLocks noChangeArrowheads="1"/>
          </p:cNvSpPr>
          <p:nvPr/>
        </p:nvSpPr>
        <p:spPr bwMode="auto">
          <a:xfrm>
            <a:off x="5562600" y="47244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2800" b="1">
              <a:solidFill>
                <a:srgbClr val="FF0000"/>
              </a:solidFill>
            </a:endParaRPr>
          </a:p>
        </p:txBody>
      </p:sp>
      <p:sp>
        <p:nvSpPr>
          <p:cNvPr id="32" name="Rectangle 159"/>
          <p:cNvSpPr>
            <a:spLocks noChangeArrowheads="1"/>
          </p:cNvSpPr>
          <p:nvPr/>
        </p:nvSpPr>
        <p:spPr bwMode="auto">
          <a:xfrm>
            <a:off x="6096000" y="47244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33" name="Rectangle 160"/>
          <p:cNvSpPr>
            <a:spLocks noChangeArrowheads="1"/>
          </p:cNvSpPr>
          <p:nvPr/>
        </p:nvSpPr>
        <p:spPr bwMode="auto">
          <a:xfrm>
            <a:off x="3962400" y="47244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34" name="Rectangle 161"/>
          <p:cNvSpPr>
            <a:spLocks noChangeArrowheads="1"/>
          </p:cNvSpPr>
          <p:nvPr/>
        </p:nvSpPr>
        <p:spPr bwMode="auto">
          <a:xfrm>
            <a:off x="3429000" y="52578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35" name="Rectangle 162"/>
          <p:cNvSpPr>
            <a:spLocks noChangeArrowheads="1"/>
          </p:cNvSpPr>
          <p:nvPr/>
        </p:nvSpPr>
        <p:spPr bwMode="auto">
          <a:xfrm>
            <a:off x="3962400" y="52578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36" name="Rectangle 163"/>
          <p:cNvSpPr>
            <a:spLocks noChangeArrowheads="1"/>
          </p:cNvSpPr>
          <p:nvPr/>
        </p:nvSpPr>
        <p:spPr bwMode="auto">
          <a:xfrm>
            <a:off x="4495800" y="52578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37" name="Rectangle 164"/>
          <p:cNvSpPr>
            <a:spLocks noChangeArrowheads="1"/>
          </p:cNvSpPr>
          <p:nvPr/>
        </p:nvSpPr>
        <p:spPr bwMode="auto">
          <a:xfrm>
            <a:off x="5029200" y="52578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38" name="Rectangle 165"/>
          <p:cNvSpPr>
            <a:spLocks noChangeArrowheads="1"/>
          </p:cNvSpPr>
          <p:nvPr/>
        </p:nvSpPr>
        <p:spPr bwMode="auto">
          <a:xfrm>
            <a:off x="5562600" y="52578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2800" b="1">
              <a:solidFill>
                <a:srgbClr val="FF0000"/>
              </a:solidFill>
            </a:endParaRPr>
          </a:p>
        </p:txBody>
      </p:sp>
      <p:sp>
        <p:nvSpPr>
          <p:cNvPr id="39" name="Rectangle 166"/>
          <p:cNvSpPr>
            <a:spLocks noChangeArrowheads="1"/>
          </p:cNvSpPr>
          <p:nvPr/>
        </p:nvSpPr>
        <p:spPr bwMode="auto">
          <a:xfrm>
            <a:off x="6096000" y="52578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40" name="Rectangle 167"/>
          <p:cNvSpPr>
            <a:spLocks noChangeArrowheads="1"/>
          </p:cNvSpPr>
          <p:nvPr/>
        </p:nvSpPr>
        <p:spPr bwMode="auto">
          <a:xfrm>
            <a:off x="3962400" y="57912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41" name="Rectangle 168"/>
          <p:cNvSpPr>
            <a:spLocks noChangeArrowheads="1"/>
          </p:cNvSpPr>
          <p:nvPr/>
        </p:nvSpPr>
        <p:spPr bwMode="auto">
          <a:xfrm>
            <a:off x="4495800" y="57912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42" name="Rectangle 170"/>
          <p:cNvSpPr>
            <a:spLocks noChangeArrowheads="1"/>
          </p:cNvSpPr>
          <p:nvPr/>
        </p:nvSpPr>
        <p:spPr bwMode="auto">
          <a:xfrm>
            <a:off x="5562600" y="57912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43" name="Rectangle 171"/>
          <p:cNvSpPr>
            <a:spLocks noChangeArrowheads="1"/>
          </p:cNvSpPr>
          <p:nvPr/>
        </p:nvSpPr>
        <p:spPr bwMode="auto">
          <a:xfrm>
            <a:off x="6096000" y="57912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44" name="Rectangle 172"/>
          <p:cNvSpPr>
            <a:spLocks noChangeArrowheads="1"/>
          </p:cNvSpPr>
          <p:nvPr/>
        </p:nvSpPr>
        <p:spPr bwMode="auto">
          <a:xfrm>
            <a:off x="6629400" y="57912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2800" b="1">
              <a:solidFill>
                <a:srgbClr val="FF0000"/>
              </a:solidFill>
            </a:endParaRPr>
          </a:p>
        </p:txBody>
      </p:sp>
      <p:sp>
        <p:nvSpPr>
          <p:cNvPr id="45" name="Rectangle 173"/>
          <p:cNvSpPr>
            <a:spLocks noChangeArrowheads="1"/>
          </p:cNvSpPr>
          <p:nvPr/>
        </p:nvSpPr>
        <p:spPr bwMode="auto">
          <a:xfrm>
            <a:off x="7162800" y="57912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46" name="Text Box 178"/>
          <p:cNvSpPr txBox="1">
            <a:spLocks noChangeArrowheads="1"/>
          </p:cNvSpPr>
          <p:nvPr/>
        </p:nvSpPr>
        <p:spPr bwMode="auto">
          <a:xfrm>
            <a:off x="4038600" y="5791200"/>
            <a:ext cx="3984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800000"/>
                </a:solidFill>
              </a:rPr>
              <a:t>п</a:t>
            </a:r>
          </a:p>
        </p:txBody>
      </p:sp>
      <p:sp>
        <p:nvSpPr>
          <p:cNvPr id="47" name="Rectangle 179"/>
          <p:cNvSpPr>
            <a:spLocks noChangeArrowheads="1"/>
          </p:cNvSpPr>
          <p:nvPr/>
        </p:nvSpPr>
        <p:spPr bwMode="auto">
          <a:xfrm>
            <a:off x="5029200" y="57912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8" name="Rectangle 180"/>
          <p:cNvSpPr>
            <a:spLocks noChangeArrowheads="1"/>
          </p:cNvSpPr>
          <p:nvPr/>
        </p:nvSpPr>
        <p:spPr bwMode="auto">
          <a:xfrm>
            <a:off x="4495800" y="20574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9" name="Text Box 181"/>
          <p:cNvSpPr txBox="1">
            <a:spLocks noChangeArrowheads="1"/>
          </p:cNvSpPr>
          <p:nvPr/>
        </p:nvSpPr>
        <p:spPr bwMode="auto">
          <a:xfrm>
            <a:off x="2971800" y="2009775"/>
            <a:ext cx="3619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FF0000"/>
                </a:solidFill>
              </a:rPr>
              <a:t>к</a:t>
            </a:r>
          </a:p>
        </p:txBody>
      </p:sp>
      <p:sp>
        <p:nvSpPr>
          <p:cNvPr id="50" name="Text Box 182"/>
          <p:cNvSpPr txBox="1">
            <a:spLocks noChangeArrowheads="1"/>
          </p:cNvSpPr>
          <p:nvPr/>
        </p:nvSpPr>
        <p:spPr bwMode="auto">
          <a:xfrm>
            <a:off x="3505200" y="2009775"/>
            <a:ext cx="4032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800000"/>
                </a:solidFill>
              </a:rPr>
              <a:t>и</a:t>
            </a:r>
          </a:p>
        </p:txBody>
      </p:sp>
      <p:sp>
        <p:nvSpPr>
          <p:cNvPr id="51" name="Text Box 183"/>
          <p:cNvSpPr txBox="1">
            <a:spLocks noChangeArrowheads="1"/>
          </p:cNvSpPr>
          <p:nvPr/>
        </p:nvSpPr>
        <p:spPr bwMode="auto">
          <a:xfrm>
            <a:off x="4038600" y="2009775"/>
            <a:ext cx="3905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800000"/>
                </a:solidFill>
              </a:rPr>
              <a:t>ч</a:t>
            </a:r>
          </a:p>
        </p:txBody>
      </p:sp>
      <p:sp>
        <p:nvSpPr>
          <p:cNvPr id="52" name="Text Box 184"/>
          <p:cNvSpPr txBox="1">
            <a:spLocks noChangeArrowheads="1"/>
          </p:cNvSpPr>
          <p:nvPr/>
        </p:nvSpPr>
        <p:spPr bwMode="auto">
          <a:xfrm>
            <a:off x="5105400" y="2009775"/>
            <a:ext cx="3825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800000"/>
                </a:solidFill>
              </a:rPr>
              <a:t>а</a:t>
            </a:r>
          </a:p>
        </p:txBody>
      </p:sp>
      <p:sp>
        <p:nvSpPr>
          <p:cNvPr id="53" name="Text Box 185"/>
          <p:cNvSpPr txBox="1">
            <a:spLocks noChangeArrowheads="1"/>
          </p:cNvSpPr>
          <p:nvPr/>
        </p:nvSpPr>
        <p:spPr bwMode="auto">
          <a:xfrm>
            <a:off x="4572000" y="2009775"/>
            <a:ext cx="3619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800000"/>
                </a:solidFill>
              </a:rPr>
              <a:t>к</a:t>
            </a:r>
          </a:p>
        </p:txBody>
      </p:sp>
      <p:sp>
        <p:nvSpPr>
          <p:cNvPr id="54" name="Text Box 186"/>
          <p:cNvSpPr txBox="1">
            <a:spLocks noChangeArrowheads="1"/>
          </p:cNvSpPr>
          <p:nvPr/>
        </p:nvSpPr>
        <p:spPr bwMode="auto">
          <a:xfrm>
            <a:off x="2971800" y="2543175"/>
            <a:ext cx="3619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800000"/>
                </a:solidFill>
              </a:rPr>
              <a:t>к</a:t>
            </a:r>
          </a:p>
        </p:txBody>
      </p:sp>
      <p:sp>
        <p:nvSpPr>
          <p:cNvPr id="55" name="Text Box 187"/>
          <p:cNvSpPr txBox="1">
            <a:spLocks noChangeArrowheads="1"/>
          </p:cNvSpPr>
          <p:nvPr/>
        </p:nvSpPr>
        <p:spPr bwMode="auto">
          <a:xfrm>
            <a:off x="3505200" y="2543175"/>
            <a:ext cx="4016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FF0000"/>
                </a:solidFill>
              </a:rPr>
              <a:t>о</a:t>
            </a:r>
          </a:p>
        </p:txBody>
      </p:sp>
      <p:sp>
        <p:nvSpPr>
          <p:cNvPr id="56" name="Text Box 188"/>
          <p:cNvSpPr txBox="1">
            <a:spLocks noChangeArrowheads="1"/>
          </p:cNvSpPr>
          <p:nvPr/>
        </p:nvSpPr>
        <p:spPr bwMode="auto">
          <a:xfrm>
            <a:off x="4038600" y="2543175"/>
            <a:ext cx="4095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800000"/>
                </a:solidFill>
              </a:rPr>
              <a:t>л</a:t>
            </a:r>
          </a:p>
        </p:txBody>
      </p:sp>
      <p:sp>
        <p:nvSpPr>
          <p:cNvPr id="57" name="Text Box 189"/>
          <p:cNvSpPr txBox="1">
            <a:spLocks noChangeArrowheads="1"/>
          </p:cNvSpPr>
          <p:nvPr/>
        </p:nvSpPr>
        <p:spPr bwMode="auto">
          <a:xfrm>
            <a:off x="4572000" y="2543175"/>
            <a:ext cx="3984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800000"/>
                </a:solidFill>
              </a:rPr>
              <a:t>п</a:t>
            </a:r>
          </a:p>
        </p:txBody>
      </p:sp>
      <p:sp>
        <p:nvSpPr>
          <p:cNvPr id="58" name="Text Box 190"/>
          <p:cNvSpPr txBox="1">
            <a:spLocks noChangeArrowheads="1"/>
          </p:cNvSpPr>
          <p:nvPr/>
        </p:nvSpPr>
        <p:spPr bwMode="auto">
          <a:xfrm>
            <a:off x="5105400" y="2543175"/>
            <a:ext cx="3825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800000"/>
                </a:solidFill>
              </a:rPr>
              <a:t>а</a:t>
            </a:r>
          </a:p>
        </p:txBody>
      </p:sp>
      <p:sp>
        <p:nvSpPr>
          <p:cNvPr id="59" name="Text Box 191"/>
          <p:cNvSpPr txBox="1">
            <a:spLocks noChangeArrowheads="1"/>
          </p:cNvSpPr>
          <p:nvPr/>
        </p:nvSpPr>
        <p:spPr bwMode="auto">
          <a:xfrm>
            <a:off x="5638800" y="2543175"/>
            <a:ext cx="3619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800000"/>
                </a:solidFill>
              </a:rPr>
              <a:t>к</a:t>
            </a:r>
          </a:p>
        </p:txBody>
      </p:sp>
      <p:sp>
        <p:nvSpPr>
          <p:cNvPr id="60" name="Rectangle 192"/>
          <p:cNvSpPr>
            <a:spLocks noChangeArrowheads="1"/>
          </p:cNvSpPr>
          <p:nvPr/>
        </p:nvSpPr>
        <p:spPr bwMode="auto">
          <a:xfrm>
            <a:off x="4495800" y="31242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" name="Text Box 193"/>
          <p:cNvSpPr txBox="1">
            <a:spLocks noChangeArrowheads="1"/>
          </p:cNvSpPr>
          <p:nvPr/>
        </p:nvSpPr>
        <p:spPr bwMode="auto">
          <a:xfrm>
            <a:off x="2438400" y="3076575"/>
            <a:ext cx="4810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dirty="0" err="1">
                <a:solidFill>
                  <a:srgbClr val="800000"/>
                </a:solidFill>
              </a:rPr>
              <a:t>ш</a:t>
            </a:r>
            <a:endParaRPr lang="ru-RU" sz="2800" b="1" dirty="0">
              <a:solidFill>
                <a:srgbClr val="800000"/>
              </a:solidFill>
            </a:endParaRPr>
          </a:p>
        </p:txBody>
      </p:sp>
      <p:sp>
        <p:nvSpPr>
          <p:cNvPr id="62" name="Text Box 194"/>
          <p:cNvSpPr txBox="1">
            <a:spLocks noChangeArrowheads="1"/>
          </p:cNvSpPr>
          <p:nvPr/>
        </p:nvSpPr>
        <p:spPr bwMode="auto">
          <a:xfrm>
            <a:off x="2971800" y="3076575"/>
            <a:ext cx="3825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800000"/>
                </a:solidFill>
              </a:rPr>
              <a:t>а</a:t>
            </a:r>
          </a:p>
        </p:txBody>
      </p:sp>
      <p:sp>
        <p:nvSpPr>
          <p:cNvPr id="63" name="Text Box 195"/>
          <p:cNvSpPr txBox="1">
            <a:spLocks noChangeArrowheads="1"/>
          </p:cNvSpPr>
          <p:nvPr/>
        </p:nvSpPr>
        <p:spPr bwMode="auto">
          <a:xfrm>
            <a:off x="3505200" y="3076575"/>
            <a:ext cx="3984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800000"/>
                </a:solidFill>
              </a:rPr>
              <a:t>п</a:t>
            </a:r>
          </a:p>
        </p:txBody>
      </p:sp>
      <p:sp>
        <p:nvSpPr>
          <p:cNvPr id="64" name="Text Box 196"/>
          <p:cNvSpPr txBox="1">
            <a:spLocks noChangeArrowheads="1"/>
          </p:cNvSpPr>
          <p:nvPr/>
        </p:nvSpPr>
        <p:spPr bwMode="auto">
          <a:xfrm>
            <a:off x="4038600" y="3076575"/>
            <a:ext cx="3619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FF0000"/>
                </a:solidFill>
              </a:rPr>
              <a:t>к</a:t>
            </a:r>
          </a:p>
        </p:txBody>
      </p:sp>
      <p:sp>
        <p:nvSpPr>
          <p:cNvPr id="65" name="Text Box 197"/>
          <p:cNvSpPr txBox="1">
            <a:spLocks noChangeArrowheads="1"/>
          </p:cNvSpPr>
          <p:nvPr/>
        </p:nvSpPr>
        <p:spPr bwMode="auto">
          <a:xfrm>
            <a:off x="4572000" y="3076575"/>
            <a:ext cx="3825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800000"/>
                </a:solidFill>
              </a:rPr>
              <a:t>а</a:t>
            </a:r>
          </a:p>
        </p:txBody>
      </p:sp>
      <p:sp>
        <p:nvSpPr>
          <p:cNvPr id="66" name="Text Box 198"/>
          <p:cNvSpPr txBox="1">
            <a:spLocks noChangeArrowheads="1"/>
          </p:cNvSpPr>
          <p:nvPr/>
        </p:nvSpPr>
        <p:spPr bwMode="auto">
          <a:xfrm>
            <a:off x="4038600" y="3609975"/>
            <a:ext cx="3825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800000"/>
                </a:solidFill>
              </a:rPr>
              <a:t>с</a:t>
            </a:r>
          </a:p>
        </p:txBody>
      </p:sp>
      <p:sp>
        <p:nvSpPr>
          <p:cNvPr id="67" name="Text Box 199"/>
          <p:cNvSpPr txBox="1">
            <a:spLocks noChangeArrowheads="1"/>
          </p:cNvSpPr>
          <p:nvPr/>
        </p:nvSpPr>
        <p:spPr bwMode="auto">
          <a:xfrm>
            <a:off x="4572000" y="3609975"/>
            <a:ext cx="4016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FF0000"/>
                </a:solidFill>
              </a:rPr>
              <a:t>о</a:t>
            </a:r>
          </a:p>
        </p:txBody>
      </p:sp>
      <p:sp>
        <p:nvSpPr>
          <p:cNvPr id="68" name="Text Box 200"/>
          <p:cNvSpPr txBox="1">
            <a:spLocks noChangeArrowheads="1"/>
          </p:cNvSpPr>
          <p:nvPr/>
        </p:nvSpPr>
        <p:spPr bwMode="auto">
          <a:xfrm>
            <a:off x="5105400" y="3609975"/>
            <a:ext cx="4016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800000"/>
                </a:solidFill>
              </a:rPr>
              <a:t>р</a:t>
            </a:r>
          </a:p>
        </p:txBody>
      </p:sp>
      <p:sp>
        <p:nvSpPr>
          <p:cNvPr id="69" name="Text Box 201"/>
          <p:cNvSpPr txBox="1">
            <a:spLocks noChangeArrowheads="1"/>
          </p:cNvSpPr>
          <p:nvPr/>
        </p:nvSpPr>
        <p:spPr bwMode="auto">
          <a:xfrm>
            <a:off x="5638800" y="3609975"/>
            <a:ext cx="4016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800000"/>
                </a:solidFill>
              </a:rPr>
              <a:t>о</a:t>
            </a:r>
          </a:p>
        </p:txBody>
      </p:sp>
      <p:sp>
        <p:nvSpPr>
          <p:cNvPr id="70" name="Text Box 202"/>
          <p:cNvSpPr txBox="1">
            <a:spLocks noChangeArrowheads="1"/>
          </p:cNvSpPr>
          <p:nvPr/>
        </p:nvSpPr>
        <p:spPr bwMode="auto">
          <a:xfrm>
            <a:off x="6172200" y="3609975"/>
            <a:ext cx="3619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800000"/>
                </a:solidFill>
              </a:rPr>
              <a:t>к</a:t>
            </a:r>
          </a:p>
        </p:txBody>
      </p:sp>
      <p:sp>
        <p:nvSpPr>
          <p:cNvPr id="71" name="Text Box 203"/>
          <p:cNvSpPr txBox="1">
            <a:spLocks noChangeArrowheads="1"/>
          </p:cNvSpPr>
          <p:nvPr/>
        </p:nvSpPr>
        <p:spPr bwMode="auto">
          <a:xfrm>
            <a:off x="6705600" y="3609975"/>
            <a:ext cx="3825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800000"/>
                </a:solidFill>
              </a:rPr>
              <a:t>а</a:t>
            </a:r>
          </a:p>
        </p:txBody>
      </p:sp>
      <p:sp>
        <p:nvSpPr>
          <p:cNvPr id="72" name="Text Box 204"/>
          <p:cNvSpPr txBox="1">
            <a:spLocks noChangeArrowheads="1"/>
          </p:cNvSpPr>
          <p:nvPr/>
        </p:nvSpPr>
        <p:spPr bwMode="auto">
          <a:xfrm>
            <a:off x="5105400" y="4143375"/>
            <a:ext cx="4810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FF0000"/>
                </a:solidFill>
              </a:rPr>
              <a:t>ш</a:t>
            </a:r>
          </a:p>
        </p:txBody>
      </p:sp>
      <p:sp>
        <p:nvSpPr>
          <p:cNvPr id="73" name="Text Box 205"/>
          <p:cNvSpPr txBox="1">
            <a:spLocks noChangeArrowheads="1"/>
          </p:cNvSpPr>
          <p:nvPr/>
        </p:nvSpPr>
        <p:spPr bwMode="auto">
          <a:xfrm>
            <a:off x="5638800" y="4143375"/>
            <a:ext cx="3825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800000"/>
                </a:solidFill>
              </a:rPr>
              <a:t>а</a:t>
            </a:r>
          </a:p>
        </p:txBody>
      </p:sp>
      <p:sp>
        <p:nvSpPr>
          <p:cNvPr id="74" name="Text Box 206"/>
          <p:cNvSpPr txBox="1">
            <a:spLocks noChangeArrowheads="1"/>
          </p:cNvSpPr>
          <p:nvPr/>
        </p:nvSpPr>
        <p:spPr bwMode="auto">
          <a:xfrm>
            <a:off x="6172200" y="4114800"/>
            <a:ext cx="304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>
                <a:solidFill>
                  <a:srgbClr val="800000"/>
                </a:solidFill>
              </a:rPr>
              <a:t>л</a:t>
            </a:r>
          </a:p>
        </p:txBody>
      </p:sp>
      <p:sp>
        <p:nvSpPr>
          <p:cNvPr id="75" name="Text Box 207"/>
          <p:cNvSpPr txBox="1">
            <a:spLocks noChangeArrowheads="1"/>
          </p:cNvSpPr>
          <p:nvPr/>
        </p:nvSpPr>
        <p:spPr bwMode="auto">
          <a:xfrm>
            <a:off x="6705600" y="4143375"/>
            <a:ext cx="4032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800000"/>
                </a:solidFill>
              </a:rPr>
              <a:t>ь</a:t>
            </a:r>
          </a:p>
        </p:txBody>
      </p:sp>
      <p:sp>
        <p:nvSpPr>
          <p:cNvPr id="76" name="Text Box 213"/>
          <p:cNvSpPr txBox="1">
            <a:spLocks noChangeArrowheads="1"/>
          </p:cNvSpPr>
          <p:nvPr/>
        </p:nvSpPr>
        <p:spPr bwMode="auto">
          <a:xfrm>
            <a:off x="6629400" y="4267200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800" b="1">
              <a:solidFill>
                <a:srgbClr val="800000"/>
              </a:solidFill>
            </a:endParaRPr>
          </a:p>
        </p:txBody>
      </p:sp>
      <p:sp>
        <p:nvSpPr>
          <p:cNvPr id="77" name="Text Box 218"/>
          <p:cNvSpPr txBox="1">
            <a:spLocks noChangeArrowheads="1"/>
          </p:cNvSpPr>
          <p:nvPr/>
        </p:nvSpPr>
        <p:spPr bwMode="auto">
          <a:xfrm>
            <a:off x="7086600" y="2743200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2800" b="1">
              <a:solidFill>
                <a:srgbClr val="FF0000"/>
              </a:solidFill>
            </a:endParaRPr>
          </a:p>
        </p:txBody>
      </p:sp>
      <p:sp>
        <p:nvSpPr>
          <p:cNvPr id="78" name="Text Box 219"/>
          <p:cNvSpPr txBox="1">
            <a:spLocks noChangeArrowheads="1"/>
          </p:cNvSpPr>
          <p:nvPr/>
        </p:nvSpPr>
        <p:spPr bwMode="auto">
          <a:xfrm>
            <a:off x="7162800" y="2819400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2800" b="1">
              <a:solidFill>
                <a:srgbClr val="800000"/>
              </a:solidFill>
            </a:endParaRPr>
          </a:p>
        </p:txBody>
      </p:sp>
      <p:sp>
        <p:nvSpPr>
          <p:cNvPr id="79" name="Text Box 220"/>
          <p:cNvSpPr txBox="1">
            <a:spLocks noChangeArrowheads="1"/>
          </p:cNvSpPr>
          <p:nvPr/>
        </p:nvSpPr>
        <p:spPr bwMode="auto">
          <a:xfrm>
            <a:off x="4572000" y="5791200"/>
            <a:ext cx="4016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800000"/>
                </a:solidFill>
              </a:rPr>
              <a:t>о</a:t>
            </a:r>
          </a:p>
        </p:txBody>
      </p:sp>
      <p:sp>
        <p:nvSpPr>
          <p:cNvPr id="80" name="Text Box 221"/>
          <p:cNvSpPr txBox="1">
            <a:spLocks noChangeArrowheads="1"/>
          </p:cNvSpPr>
          <p:nvPr/>
        </p:nvSpPr>
        <p:spPr bwMode="auto">
          <a:xfrm>
            <a:off x="5105400" y="5791200"/>
            <a:ext cx="4032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800000"/>
                </a:solidFill>
              </a:rPr>
              <a:t>в</a:t>
            </a:r>
          </a:p>
        </p:txBody>
      </p:sp>
      <p:sp>
        <p:nvSpPr>
          <p:cNvPr id="81" name="Text Box 222"/>
          <p:cNvSpPr txBox="1">
            <a:spLocks noChangeArrowheads="1"/>
          </p:cNvSpPr>
          <p:nvPr/>
        </p:nvSpPr>
        <p:spPr bwMode="auto">
          <a:xfrm>
            <a:off x="5638800" y="5791200"/>
            <a:ext cx="3921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800000"/>
                </a:solidFill>
              </a:rPr>
              <a:t>я</a:t>
            </a:r>
          </a:p>
        </p:txBody>
      </p:sp>
      <p:sp>
        <p:nvSpPr>
          <p:cNvPr id="82" name="Text Box 223"/>
          <p:cNvSpPr txBox="1">
            <a:spLocks noChangeArrowheads="1"/>
          </p:cNvSpPr>
          <p:nvPr/>
        </p:nvSpPr>
        <p:spPr bwMode="auto">
          <a:xfrm>
            <a:off x="6172200" y="5791200"/>
            <a:ext cx="3603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800000"/>
                </a:solidFill>
              </a:rPr>
              <a:t>з</a:t>
            </a:r>
          </a:p>
        </p:txBody>
      </p:sp>
      <p:sp>
        <p:nvSpPr>
          <p:cNvPr id="83" name="Text Box 224"/>
          <p:cNvSpPr txBox="1">
            <a:spLocks noChangeArrowheads="1"/>
          </p:cNvSpPr>
          <p:nvPr/>
        </p:nvSpPr>
        <p:spPr bwMode="auto">
          <a:xfrm>
            <a:off x="6705600" y="5743575"/>
            <a:ext cx="3619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FF0000"/>
                </a:solidFill>
              </a:rPr>
              <a:t>к</a:t>
            </a:r>
          </a:p>
        </p:txBody>
      </p:sp>
      <p:sp>
        <p:nvSpPr>
          <p:cNvPr id="84" name="Text Box 225"/>
          <p:cNvSpPr txBox="1">
            <a:spLocks noChangeArrowheads="1"/>
          </p:cNvSpPr>
          <p:nvPr/>
        </p:nvSpPr>
        <p:spPr bwMode="auto">
          <a:xfrm>
            <a:off x="7239000" y="5743575"/>
            <a:ext cx="3825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800000"/>
                </a:solidFill>
              </a:rPr>
              <a:t>а</a:t>
            </a:r>
          </a:p>
        </p:txBody>
      </p:sp>
      <p:sp>
        <p:nvSpPr>
          <p:cNvPr id="85" name="Rectangle 235"/>
          <p:cNvSpPr>
            <a:spLocks noChangeArrowheads="1"/>
          </p:cNvSpPr>
          <p:nvPr/>
        </p:nvSpPr>
        <p:spPr bwMode="auto">
          <a:xfrm>
            <a:off x="3429000" y="47244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86" name="Text Box 237"/>
          <p:cNvSpPr txBox="1">
            <a:spLocks noChangeArrowheads="1"/>
          </p:cNvSpPr>
          <p:nvPr/>
        </p:nvSpPr>
        <p:spPr bwMode="auto">
          <a:xfrm>
            <a:off x="3581400" y="4676775"/>
            <a:ext cx="3619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800000"/>
                </a:solidFill>
              </a:rPr>
              <a:t>к</a:t>
            </a:r>
          </a:p>
        </p:txBody>
      </p:sp>
      <p:sp>
        <p:nvSpPr>
          <p:cNvPr id="87" name="Text Box 238"/>
          <p:cNvSpPr txBox="1">
            <a:spLocks noChangeArrowheads="1"/>
          </p:cNvSpPr>
          <p:nvPr/>
        </p:nvSpPr>
        <p:spPr bwMode="auto">
          <a:xfrm>
            <a:off x="4038600" y="4676775"/>
            <a:ext cx="4016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800000"/>
                </a:solidFill>
              </a:rPr>
              <a:t>о</a:t>
            </a:r>
          </a:p>
        </p:txBody>
      </p:sp>
      <p:sp>
        <p:nvSpPr>
          <p:cNvPr id="88" name="Text Box 239"/>
          <p:cNvSpPr txBox="1">
            <a:spLocks noChangeArrowheads="1"/>
          </p:cNvSpPr>
          <p:nvPr/>
        </p:nvSpPr>
        <p:spPr bwMode="auto">
          <a:xfrm>
            <a:off x="4572000" y="4676775"/>
            <a:ext cx="4016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800000"/>
                </a:solidFill>
              </a:rPr>
              <a:t>р</a:t>
            </a:r>
          </a:p>
        </p:txBody>
      </p:sp>
      <p:sp>
        <p:nvSpPr>
          <p:cNvPr id="89" name="Text Box 240"/>
          <p:cNvSpPr txBox="1">
            <a:spLocks noChangeArrowheads="1"/>
          </p:cNvSpPr>
          <p:nvPr/>
        </p:nvSpPr>
        <p:spPr bwMode="auto">
          <a:xfrm>
            <a:off x="5105400" y="4676775"/>
            <a:ext cx="3825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800000"/>
                </a:solidFill>
              </a:rPr>
              <a:t>у</a:t>
            </a:r>
          </a:p>
        </p:txBody>
      </p:sp>
      <p:sp>
        <p:nvSpPr>
          <p:cNvPr id="90" name="Text Box 241"/>
          <p:cNvSpPr txBox="1">
            <a:spLocks noChangeArrowheads="1"/>
          </p:cNvSpPr>
          <p:nvPr/>
        </p:nvSpPr>
        <p:spPr bwMode="auto">
          <a:xfrm>
            <a:off x="6172200" y="4676775"/>
            <a:ext cx="3825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800000"/>
                </a:solidFill>
              </a:rPr>
              <a:t>а</a:t>
            </a:r>
          </a:p>
        </p:txBody>
      </p:sp>
      <p:sp>
        <p:nvSpPr>
          <p:cNvPr id="91" name="Rectangle 243"/>
          <p:cNvSpPr>
            <a:spLocks noChangeArrowheads="1"/>
          </p:cNvSpPr>
          <p:nvPr/>
        </p:nvSpPr>
        <p:spPr bwMode="auto">
          <a:xfrm>
            <a:off x="2895600" y="52578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2" name="Text Box 246"/>
          <p:cNvSpPr txBox="1">
            <a:spLocks noChangeArrowheads="1"/>
          </p:cNvSpPr>
          <p:nvPr/>
        </p:nvSpPr>
        <p:spPr bwMode="auto">
          <a:xfrm>
            <a:off x="2971800" y="5210175"/>
            <a:ext cx="4032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800000"/>
                </a:solidFill>
              </a:rPr>
              <a:t>в</a:t>
            </a:r>
          </a:p>
        </p:txBody>
      </p:sp>
      <p:sp>
        <p:nvSpPr>
          <p:cNvPr id="93" name="Text Box 247"/>
          <p:cNvSpPr txBox="1">
            <a:spLocks noChangeArrowheads="1"/>
          </p:cNvSpPr>
          <p:nvPr/>
        </p:nvSpPr>
        <p:spPr bwMode="auto">
          <a:xfrm>
            <a:off x="3581400" y="5210175"/>
            <a:ext cx="4016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800000"/>
                </a:solidFill>
              </a:rPr>
              <a:t>о</a:t>
            </a:r>
          </a:p>
        </p:txBody>
      </p:sp>
      <p:sp>
        <p:nvSpPr>
          <p:cNvPr id="94" name="Text Box 248"/>
          <p:cNvSpPr txBox="1">
            <a:spLocks noChangeArrowheads="1"/>
          </p:cNvSpPr>
          <p:nvPr/>
        </p:nvSpPr>
        <p:spPr bwMode="auto">
          <a:xfrm>
            <a:off x="4114800" y="5210175"/>
            <a:ext cx="4095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800000"/>
                </a:solidFill>
              </a:rPr>
              <a:t>л</a:t>
            </a:r>
          </a:p>
        </p:txBody>
      </p:sp>
      <p:sp>
        <p:nvSpPr>
          <p:cNvPr id="95" name="Text Box 249"/>
          <p:cNvSpPr txBox="1">
            <a:spLocks noChangeArrowheads="1"/>
          </p:cNvSpPr>
          <p:nvPr/>
        </p:nvSpPr>
        <p:spPr bwMode="auto">
          <a:xfrm>
            <a:off x="4572000" y="5210175"/>
            <a:ext cx="4016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800000"/>
                </a:solidFill>
              </a:rPr>
              <a:t>о</a:t>
            </a:r>
          </a:p>
        </p:txBody>
      </p:sp>
      <p:sp>
        <p:nvSpPr>
          <p:cNvPr id="96" name="Text Box 250"/>
          <p:cNvSpPr txBox="1">
            <a:spLocks noChangeArrowheads="1"/>
          </p:cNvSpPr>
          <p:nvPr/>
        </p:nvSpPr>
        <p:spPr bwMode="auto">
          <a:xfrm>
            <a:off x="5181600" y="5210175"/>
            <a:ext cx="3825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800000"/>
                </a:solidFill>
              </a:rPr>
              <a:t>с</a:t>
            </a:r>
          </a:p>
        </p:txBody>
      </p:sp>
      <p:sp>
        <p:nvSpPr>
          <p:cNvPr id="97" name="Text Box 251"/>
          <p:cNvSpPr txBox="1">
            <a:spLocks noChangeArrowheads="1"/>
          </p:cNvSpPr>
          <p:nvPr/>
        </p:nvSpPr>
        <p:spPr bwMode="auto">
          <a:xfrm>
            <a:off x="5715000" y="4676775"/>
            <a:ext cx="3984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FF0000"/>
                </a:solidFill>
              </a:rPr>
              <a:t>н</a:t>
            </a:r>
          </a:p>
        </p:txBody>
      </p:sp>
      <p:sp>
        <p:nvSpPr>
          <p:cNvPr id="98" name="Text Box 252"/>
          <p:cNvSpPr txBox="1">
            <a:spLocks noChangeArrowheads="1"/>
          </p:cNvSpPr>
          <p:nvPr/>
        </p:nvSpPr>
        <p:spPr bwMode="auto">
          <a:xfrm>
            <a:off x="5638800" y="5210175"/>
            <a:ext cx="3984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800000"/>
                </a:solidFill>
              </a:rPr>
              <a:t>н</a:t>
            </a:r>
          </a:p>
        </p:txBody>
      </p:sp>
      <p:sp>
        <p:nvSpPr>
          <p:cNvPr id="99" name="Text Box 253"/>
          <p:cNvSpPr txBox="1">
            <a:spLocks noChangeArrowheads="1"/>
          </p:cNvSpPr>
          <p:nvPr/>
        </p:nvSpPr>
        <p:spPr bwMode="auto">
          <a:xfrm>
            <a:off x="6248400" y="5210175"/>
            <a:ext cx="4032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FF0000"/>
                </a:solidFill>
              </a:rPr>
              <a:t>и</a:t>
            </a:r>
          </a:p>
        </p:txBody>
      </p:sp>
      <p:sp>
        <p:nvSpPr>
          <p:cNvPr id="100" name="Rectangle 254"/>
          <p:cNvSpPr>
            <a:spLocks noChangeArrowheads="1"/>
          </p:cNvSpPr>
          <p:nvPr/>
        </p:nvSpPr>
        <p:spPr bwMode="auto">
          <a:xfrm>
            <a:off x="6629400" y="52578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1" name="Text Box 255"/>
          <p:cNvSpPr txBox="1">
            <a:spLocks noChangeArrowheads="1"/>
          </p:cNvSpPr>
          <p:nvPr/>
        </p:nvSpPr>
        <p:spPr bwMode="auto">
          <a:xfrm>
            <a:off x="6705600" y="5210175"/>
            <a:ext cx="3619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800000"/>
                </a:solidFill>
              </a:rPr>
              <a:t>к</a:t>
            </a:r>
          </a:p>
        </p:txBody>
      </p:sp>
      <p:sp>
        <p:nvSpPr>
          <p:cNvPr id="102" name="Text Box 261"/>
          <p:cNvSpPr txBox="1">
            <a:spLocks noChangeArrowheads="1"/>
          </p:cNvSpPr>
          <p:nvPr/>
        </p:nvSpPr>
        <p:spPr bwMode="auto">
          <a:xfrm>
            <a:off x="7239000" y="2362200"/>
            <a:ext cx="304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>
                <a:solidFill>
                  <a:srgbClr val="800000"/>
                </a:solidFill>
              </a:rPr>
              <a:t>4</a:t>
            </a:r>
          </a:p>
        </p:txBody>
      </p:sp>
      <p:sp>
        <p:nvSpPr>
          <p:cNvPr id="103" name="Text Box 262"/>
          <p:cNvSpPr txBox="1">
            <a:spLocks noChangeArrowheads="1"/>
          </p:cNvSpPr>
          <p:nvPr/>
        </p:nvSpPr>
        <p:spPr bwMode="auto">
          <a:xfrm>
            <a:off x="2057400" y="4114800"/>
            <a:ext cx="457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>
                <a:solidFill>
                  <a:srgbClr val="800000"/>
                </a:solidFill>
              </a:rPr>
              <a:t>5</a:t>
            </a:r>
          </a:p>
        </p:txBody>
      </p:sp>
      <p:sp>
        <p:nvSpPr>
          <p:cNvPr id="104" name="Text Box 263"/>
          <p:cNvSpPr txBox="1">
            <a:spLocks noChangeArrowheads="1"/>
          </p:cNvSpPr>
          <p:nvPr/>
        </p:nvSpPr>
        <p:spPr bwMode="auto">
          <a:xfrm>
            <a:off x="7391400" y="4419600"/>
            <a:ext cx="304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>
                <a:solidFill>
                  <a:srgbClr val="800000"/>
                </a:solidFill>
              </a:rPr>
              <a:t>6</a:t>
            </a:r>
          </a:p>
        </p:txBody>
      </p:sp>
      <p:sp>
        <p:nvSpPr>
          <p:cNvPr id="105" name="Text Box 264"/>
          <p:cNvSpPr txBox="1">
            <a:spLocks noChangeArrowheads="1"/>
          </p:cNvSpPr>
          <p:nvPr/>
        </p:nvSpPr>
        <p:spPr bwMode="auto">
          <a:xfrm>
            <a:off x="2514600" y="6096000"/>
            <a:ext cx="38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>
                <a:solidFill>
                  <a:srgbClr val="800000"/>
                </a:solidFill>
              </a:rPr>
              <a:t>7</a:t>
            </a:r>
          </a:p>
        </p:txBody>
      </p:sp>
      <p:sp>
        <p:nvSpPr>
          <p:cNvPr id="106" name="Text Box 193"/>
          <p:cNvSpPr txBox="1">
            <a:spLocks noChangeArrowheads="1"/>
          </p:cNvSpPr>
          <p:nvPr/>
        </p:nvSpPr>
        <p:spPr bwMode="auto">
          <a:xfrm>
            <a:off x="2438400" y="3048000"/>
            <a:ext cx="4810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dirty="0" err="1">
                <a:solidFill>
                  <a:srgbClr val="800000"/>
                </a:solidFill>
              </a:rPr>
              <a:t>ш</a:t>
            </a:r>
            <a:endParaRPr lang="ru-RU" sz="2800" b="1" dirty="0">
              <a:solidFill>
                <a:srgbClr val="800000"/>
              </a:solidFill>
            </a:endParaRPr>
          </a:p>
        </p:txBody>
      </p:sp>
      <p:pic>
        <p:nvPicPr>
          <p:cNvPr id="107" name="Picture 2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0"/>
            <a:ext cx="1371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" name="Picture 227" descr="сканирование0002"/>
          <p:cNvPicPr>
            <a:picLocks noChangeAspect="1" noChangeArrowheads="1"/>
          </p:cNvPicPr>
          <p:nvPr/>
        </p:nvPicPr>
        <p:blipFill>
          <a:blip r:embed="rId3">
            <a:lum bright="-18000"/>
          </a:blip>
          <a:srcRect l="81630" t="14203" r="995" b="72798"/>
          <a:stretch>
            <a:fillRect/>
          </a:stretch>
        </p:blipFill>
        <p:spPr bwMode="auto">
          <a:xfrm>
            <a:off x="214282" y="1571612"/>
            <a:ext cx="1447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" name="Picture 230" descr="79293"/>
          <p:cNvPicPr>
            <a:picLocks noChangeAspect="1" noChangeArrowheads="1"/>
          </p:cNvPicPr>
          <p:nvPr/>
        </p:nvPicPr>
        <p:blipFill>
          <a:blip r:embed="rId4"/>
          <a:srcRect l="37277" t="5162" r="31001" b="73514"/>
          <a:stretch>
            <a:fillRect/>
          </a:stretch>
        </p:blipFill>
        <p:spPr bwMode="auto">
          <a:xfrm>
            <a:off x="285720" y="3429000"/>
            <a:ext cx="1447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" name="Picture 244"/>
          <p:cNvPicPr>
            <a:picLocks noChangeAspect="1" noChangeArrowheads="1"/>
          </p:cNvPicPr>
          <p:nvPr/>
        </p:nvPicPr>
        <p:blipFill>
          <a:blip r:embed="rId5">
            <a:lum bright="-24000"/>
          </a:blip>
          <a:srcRect l="11818" t="4256" r="14546" b="35072"/>
          <a:stretch>
            <a:fillRect/>
          </a:stretch>
        </p:blipFill>
        <p:spPr bwMode="auto">
          <a:xfrm>
            <a:off x="571472" y="5000636"/>
            <a:ext cx="15875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" name="Picture 256" descr="сканирование0000"/>
          <p:cNvPicPr>
            <a:picLocks noChangeAspect="1" noChangeArrowheads="1"/>
          </p:cNvPicPr>
          <p:nvPr/>
        </p:nvPicPr>
        <p:blipFill>
          <a:blip r:embed="rId6">
            <a:lum bright="-12000"/>
          </a:blip>
          <a:srcRect l="5885" t="1704" r="51198" b="71025"/>
          <a:stretch>
            <a:fillRect/>
          </a:stretch>
        </p:blipFill>
        <p:spPr bwMode="auto">
          <a:xfrm>
            <a:off x="7000892" y="0"/>
            <a:ext cx="1350963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" name="Picture 229"/>
          <p:cNvPicPr>
            <a:picLocks noChangeAspect="1" noChangeArrowheads="1"/>
          </p:cNvPicPr>
          <p:nvPr/>
        </p:nvPicPr>
        <p:blipFill>
          <a:blip r:embed="rId7"/>
          <a:srcRect l="57669" t="38852" r="2809" b="24359"/>
          <a:stretch>
            <a:fillRect/>
          </a:stretch>
        </p:blipFill>
        <p:spPr bwMode="auto">
          <a:xfrm>
            <a:off x="7572396" y="1785926"/>
            <a:ext cx="1295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" name="Picture 242" descr="сканирование0009"/>
          <p:cNvPicPr>
            <a:picLocks noChangeAspect="1" noChangeArrowheads="1"/>
          </p:cNvPicPr>
          <p:nvPr/>
        </p:nvPicPr>
        <p:blipFill>
          <a:blip r:embed="rId8"/>
          <a:srcRect l="10588" r="14117" b="29630"/>
          <a:stretch>
            <a:fillRect/>
          </a:stretch>
        </p:blipFill>
        <p:spPr bwMode="auto">
          <a:xfrm>
            <a:off x="7796212" y="3429000"/>
            <a:ext cx="134778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" name="Picture 245"/>
          <p:cNvPicPr>
            <a:picLocks noChangeAspect="1" noChangeArrowheads="1"/>
          </p:cNvPicPr>
          <p:nvPr/>
        </p:nvPicPr>
        <p:blipFill>
          <a:blip r:embed="rId9">
            <a:lum bright="-18000"/>
          </a:blip>
          <a:srcRect l="12451" r="43968" b="60921"/>
          <a:stretch>
            <a:fillRect/>
          </a:stretch>
        </p:blipFill>
        <p:spPr bwMode="auto">
          <a:xfrm>
            <a:off x="7951787" y="5214950"/>
            <a:ext cx="119221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" name="TextBox 114"/>
          <p:cNvSpPr txBox="1"/>
          <p:nvPr/>
        </p:nvSpPr>
        <p:spPr>
          <a:xfrm>
            <a:off x="2214546" y="214290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800000"/>
                </a:solidFill>
              </a:rPr>
              <a:t>1</a:t>
            </a:r>
            <a:endParaRPr lang="ru-RU" b="1" dirty="0">
              <a:solidFill>
                <a:srgbClr val="800000"/>
              </a:solidFill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1785918" y="1785926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800000"/>
                </a:solidFill>
              </a:rPr>
              <a:t>3</a:t>
            </a:r>
            <a:endParaRPr lang="ru-RU" b="1" dirty="0">
              <a:solidFill>
                <a:srgbClr val="800000"/>
              </a:solidFill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6572264" y="285728"/>
            <a:ext cx="57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800000"/>
                </a:solidFill>
              </a:rPr>
              <a:t>2</a:t>
            </a:r>
            <a:endParaRPr lang="ru-RU" b="1" dirty="0">
              <a:solidFill>
                <a:srgbClr val="800000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7500958" y="6429396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800000"/>
                </a:solidFill>
              </a:rPr>
              <a:t>8</a:t>
            </a:r>
            <a:endParaRPr lang="ru-RU" b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500"/>
                            </p:stCondLst>
                            <p:childTnLst>
                              <p:par>
                                <p:cTn id="1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500"/>
                            </p:stCondLst>
                            <p:childTnLst>
                              <p:par>
                                <p:cTn id="1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000"/>
                            </p:stCondLst>
                            <p:childTnLst>
                              <p:par>
                                <p:cTn id="1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500"/>
                            </p:stCondLst>
                            <p:childTnLst>
                              <p:par>
                                <p:cTn id="1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000"/>
                            </p:stCondLst>
                            <p:childTnLst>
                              <p:par>
                                <p:cTn id="1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500"/>
                            </p:stCondLst>
                            <p:childTnLst>
                              <p:par>
                                <p:cTn id="1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00"/>
                            </p:stCondLst>
                            <p:childTnLst>
                              <p:par>
                                <p:cTn id="1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000"/>
                            </p:stCondLst>
                            <p:childTnLst>
                              <p:par>
                                <p:cTn id="1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000"/>
                            </p:stCondLst>
                            <p:childTnLst>
                              <p:par>
                                <p:cTn id="1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500"/>
                            </p:stCondLst>
                            <p:childTnLst>
                              <p:par>
                                <p:cTn id="1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5" grpId="0"/>
      <p:bldP spid="76" grpId="0"/>
      <p:bldP spid="79" grpId="0"/>
      <p:bldP spid="80" grpId="0"/>
      <p:bldP spid="81" grpId="0"/>
      <p:bldP spid="82" grpId="0"/>
      <p:bldP spid="83" grpId="0"/>
      <p:bldP spid="84" grpId="0"/>
      <p:bldP spid="86" grpId="0"/>
      <p:bldP spid="87" grpId="0"/>
      <p:bldP spid="88" grpId="0"/>
      <p:bldP spid="89" grpId="0"/>
      <p:bldP spid="90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1" grpId="0"/>
      <p:bldP spid="10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4348" y="428604"/>
            <a:ext cx="7500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800000"/>
                </a:solidFill>
              </a:rPr>
              <a:t>ИСПОЛЬЗУЕМАЯ ЛИТЕРАТУРА:</a:t>
            </a:r>
            <a:endParaRPr lang="ru-RU" sz="2800" b="1" i="1" dirty="0">
              <a:solidFill>
                <a:srgbClr val="8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348" y="1214422"/>
            <a:ext cx="750099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ru-RU" sz="2800" b="1" i="1" dirty="0" smtClean="0">
                <a:solidFill>
                  <a:srgbClr val="800000"/>
                </a:solidFill>
              </a:rPr>
              <a:t>Дмитриева Н. А., Н. А. Виноградова. Искусство древнего мира. Москва. </a:t>
            </a:r>
          </a:p>
          <a:p>
            <a:pPr>
              <a:lnSpc>
                <a:spcPct val="80000"/>
              </a:lnSpc>
            </a:pPr>
            <a:endParaRPr lang="ru-RU" sz="2800" b="1" i="1" dirty="0" smtClean="0">
              <a:solidFill>
                <a:srgbClr val="800000"/>
              </a:solidFill>
            </a:endParaRPr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ru-RU" sz="2800" b="1" i="1" dirty="0" smtClean="0">
                <a:solidFill>
                  <a:srgbClr val="800000"/>
                </a:solidFill>
              </a:rPr>
              <a:t>«Детская литература»</a:t>
            </a:r>
          </a:p>
          <a:p>
            <a:pPr>
              <a:lnSpc>
                <a:spcPct val="80000"/>
              </a:lnSpc>
            </a:pPr>
            <a:endParaRPr lang="ru-RU" sz="2800" b="1" i="1" dirty="0" smtClean="0">
              <a:solidFill>
                <a:srgbClr val="800000"/>
              </a:solidFill>
            </a:endParaRPr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ru-RU" sz="2800" b="1" i="1" dirty="0" err="1" smtClean="0">
                <a:solidFill>
                  <a:srgbClr val="800000"/>
                </a:solidFill>
              </a:rPr>
              <a:t>Кулебакин</a:t>
            </a:r>
            <a:r>
              <a:rPr lang="ru-RU" sz="2800" b="1" i="1" dirty="0" smtClean="0">
                <a:solidFill>
                  <a:srgbClr val="800000"/>
                </a:solidFill>
              </a:rPr>
              <a:t> Г. И. Рисунок и основы композиции. Москва. «Высшая школа»</a:t>
            </a:r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endParaRPr lang="ru-RU" sz="2800" dirty="0" smtClean="0">
              <a:solidFill>
                <a:srgbClr val="800000"/>
              </a:solidFill>
            </a:endParaRPr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ru-RU" sz="2800" b="1" i="1" dirty="0" smtClean="0">
                <a:solidFill>
                  <a:srgbClr val="800000"/>
                </a:solidFill>
              </a:rPr>
              <a:t>Очерки русской культуры 18 века., М., “Московский университет”</a:t>
            </a:r>
            <a:endParaRPr lang="ru-RU" sz="2800" dirty="0" smtClean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928670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9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СПАСИБО ЗА ВНИМАНИЕ</a:t>
            </a:r>
            <a:endParaRPr lang="ru-RU" sz="9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Plain">
              <a:avLst/>
            </a:prstTxWarp>
          </a:bodyPr>
          <a:lstStyle/>
          <a:p>
            <a:pPr algn="ctr"/>
            <a:r>
              <a:rPr lang="ru-RU" dirty="0" smtClean="0"/>
              <a:t>Немного из истории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00174"/>
            <a:ext cx="8686800" cy="478634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 </a:t>
            </a:r>
            <a:r>
              <a:rPr lang="ru-RU" i="1" dirty="0" smtClean="0">
                <a:solidFill>
                  <a:srgbClr val="800000"/>
                </a:solidFill>
              </a:rPr>
              <a:t>Слово "шляпа" фигурирует в огромном количестве крылатых выражений. Само словосочетание "дело в шляпе" восходит к XVI веку. Во время суда на Руси в шапку клали восковые шарики, и тяжбу выигрывал тот, кому принадлежал первый вынутый шарик. Со временем это выражение стало синонимом успешного завершения дела.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Рисунок1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23050" y="5211762"/>
            <a:ext cx="2520950" cy="164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500042"/>
            <a:ext cx="8686800" cy="5580083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sz="4800" i="1" dirty="0" smtClean="0">
                <a:solidFill>
                  <a:srgbClr val="800000"/>
                </a:solidFill>
              </a:rPr>
              <a:t>Сложная история взаимоотношений человека и его головного убора позволяет рассматривать шляпу не просто как элемент костюма, отражающий смену стилей и эпох в моде, но как своеобразный культурный и художественный феномен.</a:t>
            </a:r>
          </a:p>
          <a:p>
            <a:pPr>
              <a:buNone/>
            </a:pPr>
            <a:r>
              <a:rPr lang="ru-RU" sz="4800" i="1" dirty="0" smtClean="0">
                <a:solidFill>
                  <a:srgbClr val="800000"/>
                </a:solidFill>
              </a:rPr>
              <a:t>Веками шляпа играла важную роль в обозначении статуса человека в обществе. Выбор шляпы, степень ее экстравагантности говорили об оригинальности вкуса владельца, о принадлежности к светскому обществу или художественной богеме, а для художника - о смелости и индивидуальности модели.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сканирование000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8000"/>
          </a:blip>
          <a:srcRect l="53194" t="1015" r="1131" b="19852"/>
          <a:stretch>
            <a:fillRect/>
          </a:stretch>
        </p:blipFill>
        <p:spPr>
          <a:xfrm>
            <a:off x="7072330" y="500042"/>
            <a:ext cx="1859078" cy="4525962"/>
          </a:xfrm>
          <a:prstGeom prst="roundRect">
            <a:avLst>
              <a:gd name="adj" fmla="val 8594"/>
            </a:avLst>
          </a:prstGeom>
          <a:ln>
            <a:noFill/>
          </a:ln>
          <a:effectLst>
            <a:reflection blurRad="12700" stA="38000" endPos="28000" dist="5000" dir="5400000" sy="-100000" algn="bl" rotWithShape="0"/>
          </a:effectLst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</p:pic>
      <p:sp>
        <p:nvSpPr>
          <p:cNvPr id="5" name="Прямоугольник 4"/>
          <p:cNvSpPr/>
          <p:nvPr/>
        </p:nvSpPr>
        <p:spPr>
          <a:xfrm>
            <a:off x="214282" y="1142984"/>
            <a:ext cx="6858048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i="1" dirty="0" smtClean="0">
                <a:solidFill>
                  <a:srgbClr val="800000"/>
                </a:solidFill>
              </a:rPr>
              <a:t>В старину мужчины в основном носили шапки. Причём по шапке можно было определить к какому сословию относится человек: чем знатнее род, тем выше шапка. </a:t>
            </a:r>
          </a:p>
          <a:p>
            <a:r>
              <a:rPr lang="ru-RU" sz="3000" b="1" i="1" dirty="0" smtClean="0">
                <a:solidFill>
                  <a:srgbClr val="800000"/>
                </a:solidFill>
              </a:rPr>
              <a:t>   Отсюда появилась поговорка: </a:t>
            </a:r>
          </a:p>
          <a:p>
            <a:r>
              <a:rPr lang="ru-RU" sz="3000" b="1" i="1" dirty="0" smtClean="0">
                <a:solidFill>
                  <a:srgbClr val="FF0000"/>
                </a:solidFill>
              </a:rPr>
              <a:t>      «По Сеньке шапка, </a:t>
            </a:r>
          </a:p>
          <a:p>
            <a:r>
              <a:rPr lang="ru-RU" sz="3000" b="1" i="1" dirty="0" smtClean="0">
                <a:solidFill>
                  <a:srgbClr val="FF0000"/>
                </a:solidFill>
              </a:rPr>
              <a:t>                           по Фоме колпак». </a:t>
            </a:r>
          </a:p>
          <a:p>
            <a:r>
              <a:rPr lang="en-US" sz="3000" b="1" i="1" dirty="0" smtClean="0">
                <a:solidFill>
                  <a:srgbClr val="800000"/>
                </a:solidFill>
              </a:rPr>
              <a:t> </a:t>
            </a:r>
            <a:r>
              <a:rPr lang="ru-RU" sz="3000" b="1" i="1" dirty="0" smtClean="0">
                <a:solidFill>
                  <a:srgbClr val="800000"/>
                </a:solidFill>
              </a:rPr>
              <a:t>   Самые высокие шапки </a:t>
            </a:r>
          </a:p>
          <a:p>
            <a:r>
              <a:rPr lang="ru-RU" sz="3000" b="1" i="1" dirty="0" smtClean="0">
                <a:solidFill>
                  <a:srgbClr val="800000"/>
                </a:solidFill>
              </a:rPr>
              <a:t>                              были у бояр.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 descr="сканирование0000"/>
          <p:cNvPicPr>
            <a:picLocks noChangeAspect="1" noChangeArrowheads="1"/>
          </p:cNvPicPr>
          <p:nvPr/>
        </p:nvPicPr>
        <p:blipFill>
          <a:blip r:embed="rId2">
            <a:lum bright="-12000"/>
          </a:blip>
          <a:srcRect/>
          <a:stretch>
            <a:fillRect/>
          </a:stretch>
        </p:blipFill>
        <p:spPr bwMode="auto">
          <a:xfrm>
            <a:off x="0" y="357166"/>
            <a:ext cx="4214810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071934" y="1554162"/>
            <a:ext cx="4919666" cy="45259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b="1" i="1" dirty="0" smtClean="0">
                <a:solidFill>
                  <a:srgbClr val="800000"/>
                </a:solidFill>
              </a:rPr>
              <a:t>   Женскому головному  убору уделялось особое внимание. </a:t>
            </a:r>
          </a:p>
          <a:p>
            <a:pPr>
              <a:buNone/>
            </a:pPr>
            <a:r>
              <a:rPr lang="ru-RU" b="1" i="1" dirty="0" smtClean="0">
                <a:solidFill>
                  <a:srgbClr val="800000"/>
                </a:solidFill>
              </a:rPr>
              <a:t>   По нему можно было узнать не только, из какой местности владелица, но и каков ее возраст, семейное положение и социальная принадлежность.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642918"/>
            <a:ext cx="6338902" cy="3143271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80000"/>
              </a:lnSpc>
              <a:buNone/>
            </a:pPr>
            <a:r>
              <a:rPr lang="ru-RU" sz="4400" b="1" i="1" dirty="0" smtClean="0">
                <a:solidFill>
                  <a:srgbClr val="800000"/>
                </a:solidFill>
              </a:rPr>
              <a:t>Девичий головной убор отличался </a:t>
            </a:r>
          </a:p>
          <a:p>
            <a:pPr>
              <a:lnSpc>
                <a:spcPct val="80000"/>
              </a:lnSpc>
              <a:buNone/>
            </a:pPr>
            <a:r>
              <a:rPr lang="ru-RU" sz="4400" b="1" i="1" dirty="0" smtClean="0">
                <a:solidFill>
                  <a:srgbClr val="800000"/>
                </a:solidFill>
              </a:rPr>
              <a:t>от головного убора замужней</a:t>
            </a:r>
          </a:p>
          <a:p>
            <a:pPr>
              <a:lnSpc>
                <a:spcPct val="80000"/>
              </a:lnSpc>
              <a:buNone/>
            </a:pPr>
            <a:r>
              <a:rPr lang="ru-RU" sz="4400" b="1" i="1" dirty="0" smtClean="0">
                <a:solidFill>
                  <a:srgbClr val="800000"/>
                </a:solidFill>
              </a:rPr>
              <a:t> женщины, так же как и прическа.</a:t>
            </a:r>
          </a:p>
          <a:p>
            <a:pPr>
              <a:lnSpc>
                <a:spcPct val="80000"/>
              </a:lnSpc>
              <a:buNone/>
            </a:pPr>
            <a:r>
              <a:rPr lang="ru-RU" sz="4400" b="1" i="1" dirty="0" smtClean="0">
                <a:solidFill>
                  <a:srgbClr val="800000"/>
                </a:solidFill>
              </a:rPr>
              <a:t>Девушка могла носить волосы </a:t>
            </a:r>
          </a:p>
          <a:p>
            <a:pPr>
              <a:lnSpc>
                <a:spcPct val="80000"/>
              </a:lnSpc>
              <a:buNone/>
            </a:pPr>
            <a:r>
              <a:rPr lang="ru-RU" sz="4400" b="1" i="1" dirty="0" smtClean="0">
                <a:solidFill>
                  <a:srgbClr val="800000"/>
                </a:solidFill>
              </a:rPr>
              <a:t>распущенными или заплетать их </a:t>
            </a:r>
          </a:p>
          <a:p>
            <a:pPr>
              <a:lnSpc>
                <a:spcPct val="80000"/>
              </a:lnSpc>
              <a:buNone/>
            </a:pPr>
            <a:r>
              <a:rPr lang="ru-RU" sz="4400" b="1" i="1" dirty="0" smtClean="0">
                <a:solidFill>
                  <a:srgbClr val="800000"/>
                </a:solidFill>
              </a:rPr>
              <a:t>в одну косу. </a:t>
            </a:r>
          </a:p>
          <a:p>
            <a:pPr>
              <a:lnSpc>
                <a:spcPct val="80000"/>
              </a:lnSpc>
              <a:buNone/>
            </a:pPr>
            <a:r>
              <a:rPr lang="ru-RU" sz="4400" b="1" i="1" dirty="0" smtClean="0">
                <a:solidFill>
                  <a:srgbClr val="800000"/>
                </a:solidFill>
              </a:rPr>
              <a:t>Замужние крестьянки плели две косы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/>
          <a:srcRect l="12451" r="43968" b="60921"/>
          <a:stretch>
            <a:fillRect/>
          </a:stretch>
        </p:blipFill>
        <p:spPr bwMode="auto">
          <a:xfrm>
            <a:off x="6705600" y="228600"/>
            <a:ext cx="2133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/>
          <a:srcRect l="35797" t="44827" r="17509" b="9195"/>
          <a:stretch>
            <a:fillRect/>
          </a:stretch>
        </p:blipFill>
        <p:spPr bwMode="auto">
          <a:xfrm>
            <a:off x="214282" y="3571876"/>
            <a:ext cx="2247900" cy="304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428860" y="3000371"/>
            <a:ext cx="61436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800000"/>
                </a:solidFill>
              </a:rPr>
              <a:t>и укладывали их на голове или свертывали волосы в пучок спереди. Отсюда формы головного убора: у </a:t>
            </a:r>
            <a:r>
              <a:rPr lang="ru-RU" sz="2400" b="1" i="1" dirty="0" smtClean="0">
                <a:solidFill>
                  <a:srgbClr val="CC0000"/>
                </a:solidFill>
              </a:rPr>
              <a:t>женщины</a:t>
            </a:r>
            <a:r>
              <a:rPr lang="ru-RU" sz="2400" b="1" i="1" dirty="0" smtClean="0">
                <a:solidFill>
                  <a:srgbClr val="800000"/>
                </a:solidFill>
              </a:rPr>
              <a:t> - покрывающие волосы, у </a:t>
            </a:r>
            <a:r>
              <a:rPr lang="ru-RU" sz="2400" b="1" i="1" dirty="0" smtClean="0">
                <a:solidFill>
                  <a:srgbClr val="CC0000"/>
                </a:solidFill>
              </a:rPr>
              <a:t>девушек</a:t>
            </a:r>
            <a:r>
              <a:rPr lang="ru-RU" sz="2400" b="1" i="1" dirty="0" smtClean="0">
                <a:solidFill>
                  <a:srgbClr val="800000"/>
                </a:solidFill>
              </a:rPr>
              <a:t> - оставляющие их   открытыми.</a:t>
            </a:r>
            <a:r>
              <a:rPr lang="ru-RU" sz="2400" b="1" dirty="0" smtClean="0">
                <a:solidFill>
                  <a:srgbClr val="800000"/>
                </a:solidFill>
              </a:rPr>
              <a:t> </a:t>
            </a:r>
            <a:br>
              <a:rPr lang="ru-RU" sz="2400" b="1" dirty="0" smtClean="0">
                <a:solidFill>
                  <a:srgbClr val="800000"/>
                </a:solidFill>
              </a:rPr>
            </a:br>
            <a:r>
              <a:rPr lang="ru-RU" sz="2400" b="1" dirty="0" smtClean="0">
                <a:solidFill>
                  <a:srgbClr val="800000"/>
                </a:solidFill>
              </a:rPr>
              <a:t> </a:t>
            </a:r>
            <a:r>
              <a:rPr lang="ru-RU" sz="2400" b="1" i="1" dirty="0" smtClean="0">
                <a:solidFill>
                  <a:srgbClr val="800000"/>
                </a:solidFill>
              </a:rPr>
              <a:t>Непокрытые волосы у девушек считались</a:t>
            </a:r>
            <a:r>
              <a:rPr lang="en-US" sz="2400" b="1" i="1" dirty="0" smtClean="0">
                <a:solidFill>
                  <a:srgbClr val="800000"/>
                </a:solidFill>
              </a:rPr>
              <a:t> </a:t>
            </a:r>
            <a:r>
              <a:rPr lang="ru-RU" sz="2400" b="1" i="1" dirty="0" smtClean="0">
                <a:solidFill>
                  <a:srgbClr val="800000"/>
                </a:solidFill>
              </a:rPr>
              <a:t>показателем «чистоты»</a:t>
            </a:r>
            <a:r>
              <a:rPr lang="ru-RU" sz="2400" dirty="0" smtClean="0"/>
              <a:t>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сканирование0009"/>
          <p:cNvPicPr>
            <a:picLocks noChangeAspect="1" noChangeArrowheads="1"/>
          </p:cNvPicPr>
          <p:nvPr/>
        </p:nvPicPr>
        <p:blipFill>
          <a:blip r:embed="rId2"/>
          <a:srcRect b="15384"/>
          <a:stretch>
            <a:fillRect/>
          </a:stretch>
        </p:blipFill>
        <p:spPr>
          <a:xfrm>
            <a:off x="6500826" y="285728"/>
            <a:ext cx="2339975" cy="25146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6981844" cy="1285884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800000"/>
                </a:solidFill>
              </a:rPr>
              <a:t>Девичьи головные уборы: </a:t>
            </a:r>
            <a:br>
              <a:rPr lang="ru-RU" sz="2400" b="1" i="1" dirty="0" smtClean="0">
                <a:solidFill>
                  <a:srgbClr val="800000"/>
                </a:solidFill>
              </a:rPr>
            </a:br>
            <a:r>
              <a:rPr lang="ru-RU" sz="2400" b="1" i="1" dirty="0" smtClean="0">
                <a:solidFill>
                  <a:srgbClr val="FF0000"/>
                </a:solidFill>
              </a:rPr>
              <a:t>  </a:t>
            </a:r>
            <a:r>
              <a:rPr lang="ru-RU" sz="2400" b="1" dirty="0" smtClean="0">
                <a:solidFill>
                  <a:srgbClr val="FF0000"/>
                </a:solidFill>
              </a:rPr>
              <a:t>повязки, венцы, перевязи, </a:t>
            </a:r>
            <a:r>
              <a:rPr lang="ru-RU" sz="2400" b="1" dirty="0" err="1" smtClean="0">
                <a:solidFill>
                  <a:srgbClr val="FF0000"/>
                </a:solidFill>
              </a:rPr>
              <a:t>коруны</a:t>
            </a:r>
            <a:r>
              <a:rPr lang="ru-RU" sz="2400" b="1" dirty="0" smtClean="0">
                <a:solidFill>
                  <a:srgbClr val="FF0000"/>
                </a:solidFill>
              </a:rPr>
              <a:t/>
            </a:r>
            <a:br>
              <a:rPr lang="ru-RU" sz="2400" b="1" dirty="0" smtClean="0">
                <a:solidFill>
                  <a:srgbClr val="FF0000"/>
                </a:solidFill>
              </a:rPr>
            </a:b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443841"/>
            <a:ext cx="87154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800000"/>
                </a:solidFill>
              </a:rPr>
              <a:t>У каждой девушки и женщины было </a:t>
            </a:r>
          </a:p>
          <a:p>
            <a:r>
              <a:rPr lang="ru-RU" sz="2000" b="1" i="1" dirty="0" smtClean="0">
                <a:solidFill>
                  <a:srgbClr val="800000"/>
                </a:solidFill>
              </a:rPr>
              <a:t> несколько головных уборов: </a:t>
            </a:r>
          </a:p>
          <a:p>
            <a:r>
              <a:rPr lang="ru-RU" sz="2000" b="1" i="1" dirty="0" smtClean="0">
                <a:solidFill>
                  <a:srgbClr val="800000"/>
                </a:solidFill>
              </a:rPr>
              <a:t> на каждый случай свой. </a:t>
            </a:r>
          </a:p>
          <a:p>
            <a:r>
              <a:rPr lang="ru-RU" sz="2000" b="1" i="1" dirty="0" smtClean="0">
                <a:solidFill>
                  <a:srgbClr val="800000"/>
                </a:solidFill>
              </a:rPr>
              <a:t> Их хранили в специальных </a:t>
            </a:r>
          </a:p>
          <a:p>
            <a:r>
              <a:rPr lang="ru-RU" sz="2000" b="1" i="1" dirty="0" smtClean="0">
                <a:solidFill>
                  <a:srgbClr val="800000"/>
                </a:solidFill>
              </a:rPr>
              <a:t>                                  отделениях сундуков вместе с</a:t>
            </a:r>
          </a:p>
          <a:p>
            <a:r>
              <a:rPr lang="ru-RU" sz="2000" b="1" i="1" dirty="0" smtClean="0">
                <a:solidFill>
                  <a:srgbClr val="800000"/>
                </a:solidFill>
              </a:rPr>
              <a:t>                                  украшениями и передавались по </a:t>
            </a:r>
          </a:p>
          <a:p>
            <a:r>
              <a:rPr lang="ru-RU" sz="2000" b="1" i="1" dirty="0" smtClean="0">
                <a:solidFill>
                  <a:srgbClr val="800000"/>
                </a:solidFill>
              </a:rPr>
              <a:t>                                  наследству от матери к дочери и </a:t>
            </a:r>
          </a:p>
          <a:p>
            <a:r>
              <a:rPr lang="ru-RU" sz="2000" b="1" i="1" dirty="0" smtClean="0">
                <a:solidFill>
                  <a:srgbClr val="800000"/>
                </a:solidFill>
              </a:rPr>
              <a:t>                                  являлась  непременной частью </a:t>
            </a:r>
          </a:p>
          <a:p>
            <a:r>
              <a:rPr lang="ru-RU" sz="2000" b="1" i="1" dirty="0" smtClean="0">
                <a:solidFill>
                  <a:srgbClr val="800000"/>
                </a:solidFill>
              </a:rPr>
              <a:t>                                  приданого зажиточной невесты.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643174" y="4357694"/>
            <a:ext cx="65008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800000"/>
                </a:solidFill>
              </a:rPr>
              <a:t>Повязки носили невестившиеся девушки. </a:t>
            </a:r>
          </a:p>
          <a:p>
            <a:r>
              <a:rPr lang="ru-RU" sz="2000" b="1" i="1" dirty="0" smtClean="0">
                <a:solidFill>
                  <a:srgbClr val="800000"/>
                </a:solidFill>
              </a:rPr>
              <a:t>Это была «</a:t>
            </a:r>
            <a:r>
              <a:rPr lang="ru-RU" sz="2000" b="1" i="1" dirty="0" err="1" smtClean="0">
                <a:solidFill>
                  <a:srgbClr val="800000"/>
                </a:solidFill>
              </a:rPr>
              <a:t>девья</a:t>
            </a:r>
            <a:r>
              <a:rPr lang="ru-RU" sz="2000" b="1" i="1" dirty="0" smtClean="0">
                <a:solidFill>
                  <a:srgbClr val="800000"/>
                </a:solidFill>
              </a:rPr>
              <a:t> красота», с которой    невеста прощалась на девичнике. </a:t>
            </a:r>
            <a:endParaRPr lang="ru-RU" sz="2000" b="1" i="1" dirty="0">
              <a:solidFill>
                <a:srgbClr val="800000"/>
              </a:solidFill>
            </a:endParaRPr>
          </a:p>
        </p:txBody>
      </p:sp>
      <p:pic>
        <p:nvPicPr>
          <p:cNvPr id="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14282" y="3571876"/>
            <a:ext cx="2214578" cy="3086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сканирование0000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267845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071802" y="500042"/>
            <a:ext cx="585791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800000"/>
                </a:solidFill>
              </a:rPr>
              <a:t>Замужним женщинам      полагалось прятать волосы. Считалось большим грехом и позором </a:t>
            </a:r>
            <a:r>
              <a:rPr lang="ru-RU" sz="2800" b="1" i="1" dirty="0" smtClean="0">
                <a:solidFill>
                  <a:srgbClr val="CC0000"/>
                </a:solidFill>
              </a:rPr>
              <a:t>«засветить»</a:t>
            </a:r>
            <a:r>
              <a:rPr lang="ru-RU" sz="2800" b="1" i="1" dirty="0" smtClean="0">
                <a:solidFill>
                  <a:srgbClr val="800000"/>
                </a:solidFill>
              </a:rPr>
              <a:t> хотя бы прядь волос. Домовой легко мог утащить неосторожную женщину на чердак за непокрытые волосы. А разгневанное божество могло наслать на неё болезнь или неурожай. Отсюда пошло выражение:</a:t>
            </a:r>
            <a:r>
              <a:rPr lang="ru-RU" sz="2800" b="1" dirty="0" smtClean="0">
                <a:solidFill>
                  <a:srgbClr val="800000"/>
                </a:solidFill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</a:rPr>
              <a:t>«опростоволоситься»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190</TotalTime>
  <Words>952</Words>
  <Application>Microsoft Office PowerPoint</Application>
  <PresentationFormat>Экран (4:3)</PresentationFormat>
  <Paragraphs>164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Трек</vt:lpstr>
      <vt:lpstr>Слайд 1</vt:lpstr>
      <vt:lpstr>Особенность моего проекта</vt:lpstr>
      <vt:lpstr>Немного из истории</vt:lpstr>
      <vt:lpstr>Слайд 4</vt:lpstr>
      <vt:lpstr>Слайд 5</vt:lpstr>
      <vt:lpstr>Слайд 6</vt:lpstr>
      <vt:lpstr>Слайд 7</vt:lpstr>
      <vt:lpstr>Девичьи головные уборы:    повязки, венцы, перевязи, коруны 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29</cp:revision>
  <dcterms:created xsi:type="dcterms:W3CDTF">2013-01-24T14:38:24Z</dcterms:created>
  <dcterms:modified xsi:type="dcterms:W3CDTF">2013-02-01T06:33:52Z</dcterms:modified>
</cp:coreProperties>
</file>