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76" r:id="rId6"/>
    <p:sldId id="260" r:id="rId7"/>
    <p:sldId id="269" r:id="rId8"/>
    <p:sldId id="261" r:id="rId9"/>
    <p:sldId id="262" r:id="rId10"/>
    <p:sldId id="263" r:id="rId11"/>
    <p:sldId id="277" r:id="rId12"/>
    <p:sldId id="264" r:id="rId13"/>
    <p:sldId id="265" r:id="rId14"/>
    <p:sldId id="266" r:id="rId15"/>
    <p:sldId id="267" r:id="rId16"/>
    <p:sldId id="268" r:id="rId17"/>
    <p:sldId id="270" r:id="rId18"/>
    <p:sldId id="271" r:id="rId19"/>
    <p:sldId id="273" r:id="rId20"/>
    <p:sldId id="272"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2800" dirty="0">
                <a:ln>
                  <a:solidFill>
                    <a:schemeClr val="tx1"/>
                  </a:solidFill>
                </a:ln>
                <a:latin typeface="Gabriola" pitchFamily="82" charset="0"/>
              </a:rPr>
              <a:t>Уровень знания </a:t>
            </a:r>
            <a:r>
              <a:rPr lang="ru-RU" sz="2800" dirty="0" smtClean="0">
                <a:ln>
                  <a:solidFill>
                    <a:schemeClr val="tx1"/>
                  </a:solidFill>
                </a:ln>
                <a:latin typeface="Gabriola" pitchFamily="82" charset="0"/>
              </a:rPr>
              <a:t>правил речевого </a:t>
            </a:r>
            <a:r>
              <a:rPr lang="ru-RU" sz="2800" dirty="0">
                <a:ln>
                  <a:solidFill>
                    <a:schemeClr val="tx1"/>
                  </a:solidFill>
                </a:ln>
                <a:latin typeface="Gabriola" pitchFamily="82" charset="0"/>
              </a:rPr>
              <a:t>этикета</a:t>
            </a:r>
          </a:p>
        </c:rich>
      </c:tx>
      <c:layout/>
    </c:title>
    <c:view3D>
      <c:rotX val="30"/>
      <c:perspective val="30"/>
    </c:view3D>
    <c:plotArea>
      <c:layout>
        <c:manualLayout>
          <c:layoutTarget val="inner"/>
          <c:xMode val="edge"/>
          <c:yMode val="edge"/>
          <c:x val="2.7083333333333459E-2"/>
          <c:y val="0.26687500000000008"/>
          <c:w val="0.66814583333333866"/>
          <c:h val="0.73312500000000225"/>
        </c:manualLayout>
      </c:layout>
      <c:pie3DChart>
        <c:varyColors val="1"/>
        <c:ser>
          <c:idx val="0"/>
          <c:order val="0"/>
          <c:tx>
            <c:strRef>
              <c:f>Лист1!$B$1</c:f>
              <c:strCache>
                <c:ptCount val="1"/>
                <c:pt idx="0">
                  <c:v>Уровень знания речевого этикета</c:v>
                </c:pt>
              </c:strCache>
            </c:strRef>
          </c:tx>
          <c:explosion val="25"/>
          <c:dPt>
            <c:idx val="0"/>
            <c:explosion val="5"/>
          </c:dPt>
          <c:dPt>
            <c:idx val="1"/>
            <c:explosion val="24"/>
          </c:dPt>
          <c:dPt>
            <c:idx val="2"/>
            <c:explosion val="8"/>
          </c:dPt>
          <c:dLbls>
            <c:dLbl>
              <c:idx val="1"/>
              <c:layout>
                <c:manualLayout>
                  <c:x val="0.13801058070866143"/>
                  <c:y val="-0.26703124999999994"/>
                </c:manualLayout>
              </c:layout>
              <c:showVal val="1"/>
            </c:dLbl>
            <c:txPr>
              <a:bodyPr/>
              <a:lstStyle/>
              <a:p>
                <a:pPr>
                  <a:defRPr sz="2400">
                    <a:ln>
                      <a:solidFill>
                        <a:schemeClr val="tx1"/>
                      </a:solidFill>
                    </a:ln>
                    <a:latin typeface="Gabriola" pitchFamily="82" charset="0"/>
                  </a:defRPr>
                </a:pPr>
                <a:endParaRPr lang="ru-RU"/>
              </a:p>
            </c:txPr>
            <c:showVal val="1"/>
            <c:showLeaderLines val="1"/>
          </c:dLbls>
          <c:cat>
            <c:strRef>
              <c:f>Лист1!$A$2:$A$4</c:f>
              <c:strCache>
                <c:ptCount val="3"/>
                <c:pt idx="0">
                  <c:v>Высокий</c:v>
                </c:pt>
                <c:pt idx="1">
                  <c:v>Средний</c:v>
                </c:pt>
                <c:pt idx="2">
                  <c:v>Недостаточный</c:v>
                </c:pt>
              </c:strCache>
            </c:strRef>
          </c:cat>
          <c:val>
            <c:numRef>
              <c:f>Лист1!$B$2:$B$4</c:f>
              <c:numCache>
                <c:formatCode>0%</c:formatCode>
                <c:ptCount val="3"/>
                <c:pt idx="0">
                  <c:v>0.34000000000000108</c:v>
                </c:pt>
                <c:pt idx="1">
                  <c:v>0.47000000000000008</c:v>
                </c:pt>
                <c:pt idx="2">
                  <c:v>0.19000000000000045</c:v>
                </c:pt>
              </c:numCache>
            </c:numRef>
          </c:val>
        </c:ser>
      </c:pie3DChart>
    </c:plotArea>
    <c:legend>
      <c:legendPos val="r"/>
      <c:layout>
        <c:manualLayout>
          <c:xMode val="edge"/>
          <c:yMode val="edge"/>
          <c:x val="0.62022916666666661"/>
          <c:y val="0.3476845472440967"/>
          <c:w val="0.36727083333333332"/>
          <c:h val="0.4215056594488189"/>
        </c:manualLayout>
      </c:layout>
      <c:txPr>
        <a:bodyPr/>
        <a:lstStyle/>
        <a:p>
          <a:pPr>
            <a:defRPr>
              <a:ln>
                <a:solidFill>
                  <a:schemeClr val="tx1"/>
                </a:solidFill>
              </a:ln>
              <a:latin typeface="Gabriola" pitchFamily="82" charset="0"/>
            </a:defRPr>
          </a:pPr>
          <a:endParaRPr lang="ru-RU"/>
        </a:p>
      </c:txPr>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EC671-087C-4D36-B048-E0B525F1F67B}" type="datetimeFigureOut">
              <a:rPr lang="ru-RU" smtClean="0"/>
              <a:pPr/>
              <a:t>19.07.2013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32F25-7BB0-4C19-8374-77853555DC7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3F32F25-7BB0-4C19-8374-77853555DC7A}"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19.07.2013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fotki.yandex.ru/get/4612/111874181.7d/0_9075d_288cbfd2_XL"/>
          <p:cNvPicPr>
            <a:picLocks noChangeAspect="1" noChangeArrowheads="1"/>
          </p:cNvPicPr>
          <p:nvPr/>
        </p:nvPicPr>
        <p:blipFill>
          <a:blip r:embed="rId2" cstate="print"/>
          <a:srcRect/>
          <a:stretch>
            <a:fillRect/>
          </a:stretch>
        </p:blipFill>
        <p:spPr bwMode="auto">
          <a:xfrm>
            <a:off x="0" y="-142900"/>
            <a:ext cx="9144000" cy="6858000"/>
          </a:xfrm>
          <a:prstGeom prst="rect">
            <a:avLst/>
          </a:prstGeom>
          <a:noFill/>
        </p:spPr>
      </p:pic>
      <p:sp>
        <p:nvSpPr>
          <p:cNvPr id="2" name="Заголовок 1"/>
          <p:cNvSpPr>
            <a:spLocks noGrp="1"/>
          </p:cNvSpPr>
          <p:nvPr>
            <p:ph type="ctrTitle"/>
          </p:nvPr>
        </p:nvSpPr>
        <p:spPr/>
        <p:txBody>
          <a:bodyPr>
            <a:prstTxWarp prst="textArchUp">
              <a:avLst/>
            </a:prstTxWarp>
            <a:normAutofit/>
          </a:bodyPr>
          <a:lstStyle/>
          <a:p>
            <a:r>
              <a:rPr lang="ru-RU" sz="6000" b="1" dirty="0" smtClean="0">
                <a:ln w="1905"/>
                <a:solidFill>
                  <a:srgbClr val="FFC000"/>
                </a:solidFill>
                <a:effectLst>
                  <a:innerShdw blurRad="69850" dist="43180" dir="5400000">
                    <a:srgbClr val="000000">
                      <a:alpha val="65000"/>
                    </a:srgbClr>
                  </a:innerShdw>
                </a:effectLst>
                <a:latin typeface="Gabriola" pitchFamily="82" charset="0"/>
              </a:rPr>
              <a:t>«Культура. Речевой этикет»</a:t>
            </a:r>
            <a:endParaRPr lang="ru-RU" sz="6000"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Подзаголовок 2"/>
          <p:cNvSpPr>
            <a:spLocks noGrp="1"/>
          </p:cNvSpPr>
          <p:nvPr>
            <p:ph type="subTitle" idx="1"/>
          </p:nvPr>
        </p:nvSpPr>
        <p:spPr/>
        <p:txBody>
          <a:bodyPr>
            <a:normAutofit fontScale="85000" lnSpcReduction="20000"/>
          </a:bodyPr>
          <a:lstStyle/>
          <a:p>
            <a:pPr algn="just"/>
            <a:r>
              <a:rPr lang="ru-RU" sz="3400" dirty="0" smtClean="0">
                <a:ln>
                  <a:solidFill>
                    <a:schemeClr val="tx1"/>
                  </a:solidFill>
                </a:ln>
                <a:solidFill>
                  <a:schemeClr val="tx1"/>
                </a:solidFill>
                <a:latin typeface="Gabriola" pitchFamily="82" charset="0"/>
              </a:rPr>
              <a:t>Работу выполнила: Аникина Александра</a:t>
            </a:r>
            <a:r>
              <a:rPr lang="ru-RU" sz="3400" dirty="0" smtClean="0">
                <a:solidFill>
                  <a:schemeClr val="tx1"/>
                </a:solidFill>
                <a:latin typeface="Gabriola" pitchFamily="82" charset="0"/>
              </a:rPr>
              <a:t>                                                                                </a:t>
            </a:r>
            <a:r>
              <a:rPr lang="ru-RU" sz="3400" dirty="0" smtClean="0">
                <a:ln>
                  <a:solidFill>
                    <a:schemeClr val="tx1"/>
                  </a:solidFill>
                </a:ln>
                <a:solidFill>
                  <a:schemeClr val="tx1"/>
                </a:solidFill>
                <a:latin typeface="Gabriola" pitchFamily="82" charset="0"/>
              </a:rPr>
              <a:t>ученица 4 «в» класса, МБОУ СОШ №92</a:t>
            </a:r>
          </a:p>
          <a:p>
            <a:pPr algn="just"/>
            <a:r>
              <a:rPr lang="ru-RU" sz="3400" dirty="0" smtClean="0">
                <a:ln>
                  <a:solidFill>
                    <a:schemeClr val="tx1"/>
                  </a:solidFill>
                </a:ln>
                <a:solidFill>
                  <a:schemeClr val="tx1"/>
                </a:solidFill>
                <a:latin typeface="Gabriola" pitchFamily="82" charset="0"/>
              </a:rPr>
              <a:t>Руководитель:  Королькова С.В., учитель психологии начальных классов МБОУ СОШ №92.</a:t>
            </a:r>
          </a:p>
          <a:p>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«Этикет»</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71538" y="1268760"/>
            <a:ext cx="7100862" cy="5232074"/>
          </a:xfrm>
        </p:spPr>
        <p:txBody>
          <a:bodyPr>
            <a:normAutofit/>
          </a:bodyPr>
          <a:lstStyle/>
          <a:p>
            <a:pPr algn="just">
              <a:buNone/>
            </a:pPr>
            <a:r>
              <a:rPr lang="ru-RU" dirty="0" smtClean="0">
                <a:ln>
                  <a:solidFill>
                    <a:schemeClr val="tx1"/>
                  </a:solidFill>
                </a:ln>
                <a:latin typeface="Gabriola" pitchFamily="82" charset="0"/>
              </a:rPr>
              <a:t>  </a:t>
            </a:r>
            <a:r>
              <a:rPr lang="ru-RU" b="1" dirty="0" smtClean="0">
                <a:ln>
                  <a:solidFill>
                    <a:schemeClr val="tx1"/>
                  </a:solidFill>
                </a:ln>
                <a:latin typeface="Gabriola" pitchFamily="82" charset="0"/>
              </a:rPr>
              <a:t>Речевой этикет – правила поведения, принятые в речевом общении между людьми, зеркало отражения языковой и общей культуры человека</a:t>
            </a:r>
            <a:r>
              <a:rPr lang="ru-RU" dirty="0" smtClean="0">
                <a:ln>
                  <a:solidFill>
                    <a:schemeClr val="tx1"/>
                  </a:solidFill>
                </a:ln>
                <a:latin typeface="Gabriola" pitchFamily="82" charset="0"/>
              </a:rPr>
              <a:t>.</a:t>
            </a:r>
            <a:endParaRPr lang="ru-RU" dirty="0" smtClean="0"/>
          </a:p>
          <a:p>
            <a:pPr>
              <a:buNone/>
            </a:pPr>
            <a:endParaRPr lang="ru-RU" dirty="0">
              <a:ln>
                <a:solidFill>
                  <a:schemeClr val="tx1"/>
                </a:solidFill>
              </a:ln>
              <a:latin typeface="Gabriola" pitchFamily="82" charset="0"/>
            </a:endParaRPr>
          </a:p>
        </p:txBody>
      </p:sp>
      <p:pic>
        <p:nvPicPr>
          <p:cNvPr id="8194" name="Picture 2" descr="http://img0.liveinternet.ru/images/attach/c/5/87/479/87479270_lovegirl_and_boy.jpg"/>
          <p:cNvPicPr>
            <a:picLocks noChangeAspect="1" noChangeArrowheads="1"/>
          </p:cNvPicPr>
          <p:nvPr/>
        </p:nvPicPr>
        <p:blipFill>
          <a:blip r:embed="rId3" cstate="print"/>
          <a:srcRect/>
          <a:stretch>
            <a:fillRect/>
          </a:stretch>
        </p:blipFill>
        <p:spPr bwMode="auto">
          <a:xfrm>
            <a:off x="1419329" y="2928934"/>
            <a:ext cx="4756227" cy="3929066"/>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Современная русская речевая культура</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2132856"/>
            <a:ext cx="7056784" cy="4525963"/>
          </a:xfrm>
        </p:spPr>
        <p:txBody>
          <a:bodyPr>
            <a:normAutofit/>
          </a:bodyPr>
          <a:lstStyle/>
          <a:p>
            <a:pPr>
              <a:buNone/>
            </a:pPr>
            <a:r>
              <a:rPr lang="ru-RU" dirty="0" smtClean="0">
                <a:ln>
                  <a:solidFill>
                    <a:schemeClr val="tx1"/>
                  </a:solidFill>
                </a:ln>
                <a:latin typeface="Gabriola" pitchFamily="82" charset="0"/>
              </a:rPr>
              <a:t>     </a:t>
            </a:r>
            <a:endParaRPr lang="ru-RU" dirty="0">
              <a:ln>
                <a:solidFill>
                  <a:schemeClr val="tx1"/>
                </a:solidFill>
              </a:ln>
              <a:latin typeface="Gabriola" pitchFamily="82" charset="0"/>
            </a:endParaRPr>
          </a:p>
        </p:txBody>
      </p:sp>
      <p:pic>
        <p:nvPicPr>
          <p:cNvPr id="2050" name="Picture 2" descr="C:\Users\Светлана\Downloads\Культура речи.png"/>
          <p:cNvPicPr>
            <a:picLocks noChangeAspect="1" noChangeArrowheads="1"/>
          </p:cNvPicPr>
          <p:nvPr/>
        </p:nvPicPr>
        <p:blipFill>
          <a:blip r:embed="rId3"/>
          <a:srcRect/>
          <a:stretch>
            <a:fillRect/>
          </a:stretch>
        </p:blipFill>
        <p:spPr bwMode="auto">
          <a:xfrm>
            <a:off x="928662" y="1785926"/>
            <a:ext cx="7715304" cy="4071966"/>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«Культура речи»</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475656" y="1628801"/>
            <a:ext cx="6912768" cy="4248471"/>
          </a:xfrm>
        </p:spPr>
        <p:txBody>
          <a:bodyPr>
            <a:normAutofit fontScale="92500" lnSpcReduction="20000"/>
          </a:bodyPr>
          <a:lstStyle/>
          <a:p>
            <a:pPr>
              <a:buNone/>
            </a:pPr>
            <a:r>
              <a:rPr lang="ru-RU" dirty="0" smtClean="0">
                <a:ln>
                  <a:solidFill>
                    <a:schemeClr val="tx1"/>
                  </a:solidFill>
                </a:ln>
                <a:latin typeface="Gabriola" pitchFamily="82" charset="0"/>
              </a:rPr>
              <a:t>Культура речи обязывает человека придерживаться некоторых обязательных норм и правил, среди которых важнейшими являются: </a:t>
            </a:r>
          </a:p>
          <a:p>
            <a:pPr>
              <a:buFont typeface="Wingdings" pitchFamily="2" charset="2"/>
              <a:buChar char="ü"/>
            </a:pPr>
            <a:r>
              <a:rPr lang="ru-RU" b="1" dirty="0" smtClean="0">
                <a:ln>
                  <a:solidFill>
                    <a:schemeClr val="tx1"/>
                  </a:solidFill>
                </a:ln>
                <a:latin typeface="Gabriola" pitchFamily="82" charset="0"/>
              </a:rPr>
              <a:t> содержательность</a:t>
            </a:r>
            <a:r>
              <a:rPr lang="ru-RU" dirty="0" smtClean="0">
                <a:ln>
                  <a:solidFill>
                    <a:schemeClr val="tx1"/>
                  </a:solidFill>
                </a:ln>
                <a:latin typeface="Gabriola" pitchFamily="82" charset="0"/>
              </a:rPr>
              <a:t> </a:t>
            </a:r>
          </a:p>
          <a:p>
            <a:pPr>
              <a:buFont typeface="Wingdings" pitchFamily="2" charset="2"/>
              <a:buChar char="ü"/>
            </a:pPr>
            <a:r>
              <a:rPr lang="ru-RU" b="1" dirty="0" smtClean="0">
                <a:ln>
                  <a:solidFill>
                    <a:schemeClr val="tx1"/>
                  </a:solidFill>
                </a:ln>
                <a:latin typeface="Gabriola" pitchFamily="82" charset="0"/>
              </a:rPr>
              <a:t> логичность</a:t>
            </a:r>
            <a:endParaRPr lang="ru-RU" dirty="0" smtClean="0">
              <a:ln>
                <a:solidFill>
                  <a:schemeClr val="tx1"/>
                </a:solidFill>
              </a:ln>
              <a:latin typeface="Gabriola" pitchFamily="82" charset="0"/>
            </a:endParaRPr>
          </a:p>
          <a:p>
            <a:pPr fontAlgn="base">
              <a:buFont typeface="Wingdings" pitchFamily="2" charset="2"/>
              <a:buChar char="ü"/>
            </a:pPr>
            <a:r>
              <a:rPr lang="ru-RU" b="1" dirty="0" smtClean="0">
                <a:ln>
                  <a:solidFill>
                    <a:schemeClr val="tx1"/>
                  </a:solidFill>
                </a:ln>
                <a:latin typeface="Gabriola" pitchFamily="82" charset="0"/>
              </a:rPr>
              <a:t> доказательность</a:t>
            </a:r>
            <a:endParaRPr lang="ru-RU" dirty="0" smtClean="0">
              <a:ln>
                <a:solidFill>
                  <a:schemeClr val="tx1"/>
                </a:solidFill>
              </a:ln>
              <a:latin typeface="Gabriola" pitchFamily="82" charset="0"/>
            </a:endParaRPr>
          </a:p>
          <a:p>
            <a:pPr fontAlgn="base">
              <a:buFont typeface="Wingdings" pitchFamily="2" charset="2"/>
              <a:buChar char="ü"/>
            </a:pPr>
            <a:r>
              <a:rPr lang="ru-RU" b="1" dirty="0" smtClean="0">
                <a:ln>
                  <a:solidFill>
                    <a:schemeClr val="tx1"/>
                  </a:solidFill>
                </a:ln>
                <a:latin typeface="Gabriola" pitchFamily="82" charset="0"/>
              </a:rPr>
              <a:t> убедительность</a:t>
            </a:r>
            <a:r>
              <a:rPr lang="ru-RU" dirty="0" smtClean="0">
                <a:ln>
                  <a:solidFill>
                    <a:schemeClr val="tx1"/>
                  </a:solidFill>
                </a:ln>
                <a:latin typeface="Gabriola" pitchFamily="82" charset="0"/>
              </a:rPr>
              <a:t> </a:t>
            </a:r>
          </a:p>
          <a:p>
            <a:pPr fontAlgn="base">
              <a:buFont typeface="Wingdings" pitchFamily="2" charset="2"/>
              <a:buChar char="ü"/>
            </a:pPr>
            <a:r>
              <a:rPr lang="ru-RU" b="1" dirty="0" smtClean="0">
                <a:ln>
                  <a:solidFill>
                    <a:schemeClr val="tx1"/>
                  </a:solidFill>
                </a:ln>
                <a:latin typeface="Gabriola" pitchFamily="82" charset="0"/>
              </a:rPr>
              <a:t> ясность</a:t>
            </a:r>
            <a:r>
              <a:rPr lang="ru-RU" dirty="0" smtClean="0">
                <a:ln>
                  <a:solidFill>
                    <a:schemeClr val="tx1"/>
                  </a:solidFill>
                </a:ln>
                <a:latin typeface="Gabriola" pitchFamily="82" charset="0"/>
              </a:rPr>
              <a:t> </a:t>
            </a:r>
          </a:p>
          <a:p>
            <a:pPr fontAlgn="base">
              <a:buFont typeface="Wingdings" pitchFamily="2" charset="2"/>
              <a:buChar char="ü"/>
            </a:pPr>
            <a:r>
              <a:rPr lang="ru-RU" b="1" dirty="0" smtClean="0">
                <a:ln>
                  <a:solidFill>
                    <a:schemeClr val="tx1"/>
                  </a:solidFill>
                </a:ln>
                <a:latin typeface="Gabriola" pitchFamily="82" charset="0"/>
              </a:rPr>
              <a:t> понятность</a:t>
            </a:r>
            <a:endParaRPr lang="ru-RU" dirty="0">
              <a:ln>
                <a:solidFill>
                  <a:schemeClr val="tx1"/>
                </a:solidFill>
              </a:ln>
              <a:latin typeface="Gabriola" pitchFamily="82" charset="0"/>
            </a:endParaRPr>
          </a:p>
        </p:txBody>
      </p:sp>
      <p:pic>
        <p:nvPicPr>
          <p:cNvPr id="7170" name="Picture 2" descr="http://zdesvsyo.ru/_ph/258/2/151981846.jpg"/>
          <p:cNvPicPr>
            <a:picLocks noChangeAspect="1" noChangeArrowheads="1"/>
          </p:cNvPicPr>
          <p:nvPr/>
        </p:nvPicPr>
        <p:blipFill>
          <a:blip r:embed="rId3" cstate="print"/>
          <a:srcRect/>
          <a:stretch>
            <a:fillRect/>
          </a:stretch>
        </p:blipFill>
        <p:spPr bwMode="auto">
          <a:xfrm>
            <a:off x="4932040" y="3068960"/>
            <a:ext cx="2808312" cy="2336516"/>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772816"/>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Знание формул  речевого этикета в общении.</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2564904"/>
            <a:ext cx="7056784" cy="4525963"/>
          </a:xfrm>
        </p:spPr>
        <p:txBody>
          <a:bodyPr>
            <a:normAutofit/>
          </a:bodyPr>
          <a:lstStyle/>
          <a:p>
            <a:pPr>
              <a:buNone/>
            </a:pPr>
            <a:r>
              <a:rPr lang="ru-RU" dirty="0" smtClean="0">
                <a:ln>
                  <a:solidFill>
                    <a:schemeClr val="tx1"/>
                  </a:solidFill>
                </a:ln>
                <a:latin typeface="Gabriola" pitchFamily="82" charset="0"/>
              </a:rPr>
              <a:t>«</a:t>
            </a:r>
            <a:r>
              <a:rPr lang="ru-RU" b="1" dirty="0" smtClean="0">
                <a:ln>
                  <a:solidFill>
                    <a:schemeClr val="tx1"/>
                  </a:solidFill>
                </a:ln>
                <a:latin typeface="Gabriola" pitchFamily="82" charset="0"/>
              </a:rPr>
              <a:t>Благодарность- чувство признательности к кому-нибудь за оказанное добро, внимание».</a:t>
            </a:r>
            <a:endParaRPr lang="ru-RU" b="1" dirty="0">
              <a:ln>
                <a:solidFill>
                  <a:schemeClr val="tx1"/>
                </a:solidFill>
              </a:ln>
              <a:latin typeface="Gabriola" pitchFamily="82" charset="0"/>
            </a:endParaRPr>
          </a:p>
        </p:txBody>
      </p:sp>
      <p:pic>
        <p:nvPicPr>
          <p:cNvPr id="6146" name="Picture 2" descr="http://likdobra.ru/sites/default/files/polite.jpg"/>
          <p:cNvPicPr>
            <a:picLocks noChangeAspect="1" noChangeArrowheads="1"/>
          </p:cNvPicPr>
          <p:nvPr/>
        </p:nvPicPr>
        <p:blipFill>
          <a:blip r:embed="rId3" cstate="print"/>
          <a:srcRect/>
          <a:stretch>
            <a:fillRect/>
          </a:stretch>
        </p:blipFill>
        <p:spPr bwMode="auto">
          <a:xfrm>
            <a:off x="2143108" y="3571876"/>
            <a:ext cx="3763130" cy="2664296"/>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Формулы приветствия.</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331640" y="1484784"/>
            <a:ext cx="6912768" cy="4525963"/>
          </a:xfrm>
        </p:spPr>
        <p:txBody>
          <a:bodyPr>
            <a:normAutofit fontScale="92500" lnSpcReduction="10000"/>
          </a:bodyPr>
          <a:lstStyle/>
          <a:p>
            <a:pPr>
              <a:buNone/>
            </a:pPr>
            <a:r>
              <a:rPr lang="ru-RU" dirty="0" smtClean="0">
                <a:ln>
                  <a:solidFill>
                    <a:schemeClr val="tx1"/>
                  </a:solidFill>
                </a:ln>
                <a:latin typeface="Gabriola" pitchFamily="82" charset="0"/>
              </a:rPr>
              <a:t> Тест «Приветствие», проведенный на занятии по культуре речевого общения, помог разделить всех опрошенных на 3 группы, каждой группе учащихся  были даны рекомендации:</a:t>
            </a:r>
          </a:p>
          <a:p>
            <a:pPr>
              <a:buNone/>
            </a:pPr>
            <a:r>
              <a:rPr lang="ru-RU" dirty="0" smtClean="0">
                <a:ln>
                  <a:solidFill>
                    <a:schemeClr val="tx1"/>
                  </a:solidFill>
                </a:ln>
                <a:latin typeface="Gabriola" pitchFamily="82" charset="0"/>
              </a:rPr>
              <a:t>№1.«Вы, вероятно, вежливый человек. У вас есть шанс устанавливать хорошие контакты с людьми».</a:t>
            </a:r>
          </a:p>
          <a:p>
            <a:pPr>
              <a:buNone/>
            </a:pPr>
            <a:r>
              <a:rPr lang="ru-RU" dirty="0" smtClean="0">
                <a:ln>
                  <a:solidFill>
                    <a:schemeClr val="tx1"/>
                  </a:solidFill>
                </a:ln>
                <a:latin typeface="Gabriola" pitchFamily="82" charset="0"/>
              </a:rPr>
              <a:t>№2. «Будьте внимательнее. У вас могут быть  ненужные недоразумения».</a:t>
            </a:r>
          </a:p>
          <a:p>
            <a:pPr>
              <a:buNone/>
            </a:pPr>
            <a:r>
              <a:rPr lang="ru-RU" dirty="0" smtClean="0">
                <a:ln>
                  <a:solidFill>
                    <a:schemeClr val="tx1"/>
                  </a:solidFill>
                </a:ln>
                <a:latin typeface="Gabriola" pitchFamily="82" charset="0"/>
              </a:rPr>
              <a:t> №3. «Боюсь за ваше будущее. Оно может не состояться из-за пустяков».                 </a:t>
            </a:r>
            <a:endParaRPr lang="ru-RU" dirty="0">
              <a:ln>
                <a:solidFill>
                  <a:schemeClr val="tx1"/>
                </a:solidFill>
              </a:ln>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1628800"/>
            <a:ext cx="8496944"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Формулы извинения</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2132856"/>
            <a:ext cx="7056784" cy="4525963"/>
          </a:xfrm>
        </p:spPr>
        <p:txBody>
          <a:bodyPr>
            <a:normAutofit/>
          </a:bodyPr>
          <a:lstStyle/>
          <a:p>
            <a:pPr>
              <a:buNone/>
            </a:pPr>
            <a:r>
              <a:rPr lang="ru-RU" dirty="0" smtClean="0">
                <a:ln>
                  <a:solidFill>
                    <a:schemeClr val="tx1"/>
                  </a:solidFill>
                </a:ln>
                <a:latin typeface="Gabriola" pitchFamily="82" charset="0"/>
              </a:rPr>
              <a:t>      На одном из уроков психологии общения мы познакомились с формулой вежливого отказа</a:t>
            </a:r>
          </a:p>
          <a:p>
            <a:pPr>
              <a:buNone/>
            </a:pPr>
            <a:r>
              <a:rPr lang="ru-RU" dirty="0" smtClean="0">
                <a:ln>
                  <a:solidFill>
                    <a:schemeClr val="tx1"/>
                  </a:solidFill>
                </a:ln>
                <a:latin typeface="Gabriola" pitchFamily="82" charset="0"/>
              </a:rPr>
              <a:t>   вежливый отказ = отказать, используя вежливое слово</a:t>
            </a:r>
          </a:p>
        </p:txBody>
      </p:sp>
      <p:pic>
        <p:nvPicPr>
          <p:cNvPr id="4098" name="Picture 2" descr="http://cs317820.userapi.com/v317820228/4318/USd9-iLRbvQ.jpg"/>
          <p:cNvPicPr>
            <a:picLocks noChangeAspect="1" noChangeArrowheads="1"/>
          </p:cNvPicPr>
          <p:nvPr/>
        </p:nvPicPr>
        <p:blipFill>
          <a:blip r:embed="rId3" cstate="print"/>
          <a:srcRect/>
          <a:stretch>
            <a:fillRect/>
          </a:stretch>
        </p:blipFill>
        <p:spPr bwMode="auto">
          <a:xfrm>
            <a:off x="2915816" y="4149080"/>
            <a:ext cx="2736304" cy="1821183"/>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Результаты наблюдения</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1844824"/>
            <a:ext cx="7488832" cy="4813995"/>
          </a:xfrm>
        </p:spPr>
        <p:txBody>
          <a:bodyPr>
            <a:normAutofit/>
          </a:bodyPr>
          <a:lstStyle/>
          <a:p>
            <a:pPr>
              <a:buNone/>
            </a:pPr>
            <a:r>
              <a:rPr lang="ru-RU" dirty="0" smtClean="0">
                <a:ln>
                  <a:solidFill>
                    <a:schemeClr val="tx1"/>
                  </a:solidFill>
                </a:ln>
                <a:latin typeface="Gabriola" pitchFamily="82" charset="0"/>
              </a:rPr>
              <a:t>     Пропускали:</a:t>
            </a:r>
          </a:p>
          <a:p>
            <a:pPr>
              <a:buNone/>
            </a:pPr>
            <a:r>
              <a:rPr lang="ru-RU" dirty="0" smtClean="0">
                <a:ln>
                  <a:solidFill>
                    <a:schemeClr val="tx1"/>
                  </a:solidFill>
                </a:ln>
                <a:latin typeface="Gabriola" pitchFamily="82" charset="0"/>
              </a:rPr>
              <a:t>     вежливые слова –   30% учащихся;</a:t>
            </a:r>
          </a:p>
          <a:p>
            <a:pPr>
              <a:buNone/>
            </a:pPr>
            <a:r>
              <a:rPr lang="ru-RU" dirty="0" smtClean="0">
                <a:ln>
                  <a:solidFill>
                    <a:schemeClr val="tx1"/>
                  </a:solidFill>
                </a:ln>
                <a:latin typeface="Gabriola" pitchFamily="82" charset="0"/>
              </a:rPr>
              <a:t>     обращение по имени   –   17% учащихся</a:t>
            </a:r>
          </a:p>
          <a:p>
            <a:pPr>
              <a:buNone/>
            </a:pPr>
            <a:r>
              <a:rPr lang="ru-RU" dirty="0" smtClean="0">
                <a:ln>
                  <a:solidFill>
                    <a:schemeClr val="tx1"/>
                  </a:solidFill>
                </a:ln>
                <a:latin typeface="Gabriola" pitchFamily="82" charset="0"/>
              </a:rPr>
              <a:t>     доброжелательную интонацию – 45 % учащихся;</a:t>
            </a:r>
          </a:p>
          <a:p>
            <a:pPr>
              <a:buNone/>
            </a:pPr>
            <a:r>
              <a:rPr lang="ru-RU" dirty="0" smtClean="0">
                <a:ln>
                  <a:solidFill>
                    <a:schemeClr val="tx1"/>
                  </a:solidFill>
                </a:ln>
                <a:latin typeface="Gabriola" pitchFamily="82" charset="0"/>
              </a:rPr>
              <a:t>      выразительные движения  –  25 % учащихся;                                                                           причину отказа  –   12 % учащихся</a:t>
            </a:r>
            <a:r>
              <a:rPr lang="ru-RU" dirty="0" smtClean="0"/>
              <a:t>.                                                             </a:t>
            </a:r>
            <a:endParaRPr lang="ru-RU" dirty="0">
              <a:ln>
                <a:solidFill>
                  <a:schemeClr val="tx1"/>
                </a:solidFill>
              </a:ln>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142908" y="-214338"/>
            <a:ext cx="9144000" cy="6858000"/>
          </a:xfrm>
          <a:prstGeom prst="rect">
            <a:avLst/>
          </a:prstGeom>
          <a:noFill/>
        </p:spPr>
      </p:pic>
      <p:sp>
        <p:nvSpPr>
          <p:cNvPr id="2" name="Заголовок 1"/>
          <p:cNvSpPr>
            <a:spLocks noGrp="1"/>
          </p:cNvSpPr>
          <p:nvPr>
            <p:ph type="title"/>
          </p:nvPr>
        </p:nvSpPr>
        <p:spPr>
          <a:xfrm>
            <a:off x="539552" y="1785926"/>
            <a:ext cx="8229600" cy="857256"/>
          </a:xfrm>
        </p:spPr>
        <p:txBody>
          <a:bodyPr>
            <a:prstTxWarp prst="textArchUp">
              <a:avLst/>
            </a:prstTxWarp>
            <a:normAutofit fontScale="90000"/>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На первом  этапе познакомились с результатами</a:t>
            </a:r>
            <a:br>
              <a:rPr lang="ru-RU" b="1" dirty="0" smtClean="0">
                <a:ln w="1905"/>
                <a:solidFill>
                  <a:srgbClr val="FFC000"/>
                </a:solidFill>
                <a:effectLst>
                  <a:innerShdw blurRad="69850" dist="43180" dir="5400000">
                    <a:srgbClr val="000000">
                      <a:alpha val="65000"/>
                    </a:srgbClr>
                  </a:innerShdw>
                </a:effectLst>
                <a:latin typeface="Gabriola" pitchFamily="82" charset="0"/>
              </a:rPr>
            </a:br>
            <a:r>
              <a:rPr lang="ru-RU" b="1" dirty="0" smtClean="0">
                <a:ln w="1905"/>
                <a:solidFill>
                  <a:srgbClr val="FFC000"/>
                </a:solidFill>
                <a:effectLst>
                  <a:innerShdw blurRad="69850" dist="43180" dir="5400000">
                    <a:srgbClr val="000000">
                      <a:alpha val="65000"/>
                    </a:srgbClr>
                  </a:innerShdw>
                </a:effectLst>
                <a:latin typeface="Gabriola" pitchFamily="82" charset="0"/>
              </a:rPr>
              <a:t> опроса по теме</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1844824"/>
            <a:ext cx="7488832" cy="4813995"/>
          </a:xfrm>
        </p:spPr>
        <p:txBody>
          <a:bodyPr>
            <a:normAutofit/>
          </a:bodyPr>
          <a:lstStyle/>
          <a:p>
            <a:pPr>
              <a:buNone/>
            </a:pPr>
            <a:r>
              <a:rPr lang="ru-RU" dirty="0" smtClean="0">
                <a:ln>
                  <a:solidFill>
                    <a:schemeClr val="tx1"/>
                  </a:solidFill>
                </a:ln>
                <a:latin typeface="Gabriola" pitchFamily="82" charset="0"/>
              </a:rPr>
              <a:t>     </a:t>
            </a:r>
            <a:endParaRPr lang="ru-RU" dirty="0">
              <a:ln>
                <a:solidFill>
                  <a:schemeClr val="tx1"/>
                </a:solidFill>
              </a:ln>
              <a:latin typeface="Gabriola" pitchFamily="82" charset="0"/>
            </a:endParaRPr>
          </a:p>
        </p:txBody>
      </p:sp>
      <p:sp>
        <p:nvSpPr>
          <p:cNvPr id="1025" name="Rectangle 1"/>
          <p:cNvSpPr>
            <a:spLocks noChangeArrowheads="1"/>
          </p:cNvSpPr>
          <p:nvPr/>
        </p:nvSpPr>
        <p:spPr bwMode="auto">
          <a:xfrm>
            <a:off x="1214414" y="2000240"/>
            <a:ext cx="640871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solidFill>
                    <a:schemeClr val="tx1"/>
                  </a:solidFill>
                </a:ln>
                <a:solidFill>
                  <a:schemeClr val="tx1"/>
                </a:solidFill>
                <a:effectLst/>
                <a:latin typeface="Gabriola" pitchFamily="82" charset="0"/>
                <a:ea typeface="Times New Roman" pitchFamily="18" charset="0"/>
                <a:cs typeface="Times New Roman" pitchFamily="18" charset="0"/>
              </a:rPr>
              <a:t>С</a:t>
            </a:r>
            <a:r>
              <a:rPr kumimoji="0" lang="ru-RU" sz="3200" b="0" i="0" u="none" strike="noStrike" cap="none" normalizeH="0" dirty="0" smtClean="0">
                <a:ln>
                  <a:solidFill>
                    <a:schemeClr val="tx1"/>
                  </a:solidFill>
                </a:ln>
                <a:solidFill>
                  <a:schemeClr val="tx1"/>
                </a:solidFill>
                <a:effectLst/>
                <a:latin typeface="Gabriola" pitchFamily="82" charset="0"/>
                <a:ea typeface="Times New Roman" pitchFamily="18" charset="0"/>
                <a:cs typeface="Times New Roman" pitchFamily="18" charset="0"/>
              </a:rPr>
              <a:t> целью выявления индивидуальных </a:t>
            </a:r>
            <a:r>
              <a:rPr kumimoji="0" lang="ru-RU" sz="3200" b="0" i="0" u="none" strike="noStrike" cap="none" normalizeH="0" baseline="0" dirty="0" smtClean="0">
                <a:ln>
                  <a:solidFill>
                    <a:schemeClr val="tx1"/>
                  </a:solidFill>
                </a:ln>
                <a:solidFill>
                  <a:schemeClr val="tx1"/>
                </a:solidFill>
                <a:effectLst/>
                <a:latin typeface="Gabriola" pitchFamily="82" charset="0"/>
                <a:ea typeface="Times New Roman" pitchFamily="18" charset="0"/>
                <a:cs typeface="Times New Roman" pitchFamily="18" charset="0"/>
              </a:rPr>
              <a:t> особенности речевой культуры младших школьников, частотой применения</a:t>
            </a:r>
            <a:r>
              <a:rPr kumimoji="0" lang="ru-RU" sz="3200" b="0" i="0" u="none" strike="noStrike" cap="none" normalizeH="0" dirty="0" smtClean="0">
                <a:ln>
                  <a:solidFill>
                    <a:schemeClr val="tx1"/>
                  </a:solidFill>
                </a:ln>
                <a:solidFill>
                  <a:schemeClr val="tx1"/>
                </a:solidFill>
                <a:effectLst/>
                <a:latin typeface="Gabriola" pitchFamily="82" charset="0"/>
                <a:ea typeface="Times New Roman" pitchFamily="18" charset="0"/>
                <a:cs typeface="Times New Roman" pitchFamily="18" charset="0"/>
              </a:rPr>
              <a:t> </a:t>
            </a:r>
            <a:r>
              <a:rPr kumimoji="0" lang="ru-RU" sz="3200" b="0" i="0" u="none" strike="noStrike" cap="none" normalizeH="0" baseline="0" dirty="0" smtClean="0">
                <a:ln>
                  <a:solidFill>
                    <a:schemeClr val="tx1"/>
                  </a:solidFill>
                </a:ln>
                <a:solidFill>
                  <a:schemeClr val="tx1"/>
                </a:solidFill>
                <a:effectLst/>
                <a:latin typeface="Gabriola" pitchFamily="82" charset="0"/>
                <a:ea typeface="Times New Roman" pitchFamily="18" charset="0"/>
                <a:cs typeface="Times New Roman" pitchFamily="18" charset="0"/>
              </a:rPr>
              <a:t>этических</a:t>
            </a:r>
            <a:r>
              <a:rPr kumimoji="0" lang="ru-RU" sz="3200" b="0" i="0" u="none" strike="noStrike" cap="none" normalizeH="0" dirty="0" smtClean="0">
                <a:ln>
                  <a:solidFill>
                    <a:schemeClr val="tx1"/>
                  </a:solidFill>
                </a:ln>
                <a:solidFill>
                  <a:schemeClr val="tx1"/>
                </a:solidFill>
                <a:effectLst/>
                <a:latin typeface="Gabriola" pitchFamily="82" charset="0"/>
                <a:ea typeface="Times New Roman" pitchFamily="18" charset="0"/>
                <a:cs typeface="Times New Roman" pitchFamily="18" charset="0"/>
              </a:rPr>
              <a:t> выражений в речи.</a:t>
            </a:r>
            <a:endParaRPr kumimoji="0" lang="ru-RU" sz="4400" b="0" i="0" u="none" strike="noStrike" cap="none" normalizeH="0" baseline="0" dirty="0" smtClean="0">
              <a:ln>
                <a:solidFill>
                  <a:schemeClr val="tx1"/>
                </a:solidFill>
              </a:ln>
              <a:solidFill>
                <a:schemeClr val="tx1"/>
              </a:solidFill>
              <a:effectLst/>
              <a:latin typeface="Gabriola" pitchFamily="82" charset="0"/>
              <a:cs typeface="Arial" pitchFamily="34" charset="0"/>
            </a:endParaRPr>
          </a:p>
        </p:txBody>
      </p:sp>
      <p:pic>
        <p:nvPicPr>
          <p:cNvPr id="1027" name="Picture 3" descr="http://fathat.ucoz.ru/4/a/Pr-teksty-i-ih-spetsifika_1.jpg"/>
          <p:cNvPicPr>
            <a:picLocks noChangeAspect="1" noChangeArrowheads="1"/>
          </p:cNvPicPr>
          <p:nvPr/>
        </p:nvPicPr>
        <p:blipFill>
          <a:blip r:embed="rId3" cstate="print"/>
          <a:srcRect/>
          <a:stretch>
            <a:fillRect/>
          </a:stretch>
        </p:blipFill>
        <p:spPr bwMode="auto">
          <a:xfrm>
            <a:off x="3491880" y="4149080"/>
            <a:ext cx="2088232" cy="2088232"/>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Первые результаты анкетирования</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857224" y="1928802"/>
            <a:ext cx="7675216" cy="4730017"/>
          </a:xfrm>
        </p:spPr>
        <p:txBody>
          <a:bodyPr>
            <a:normAutofit/>
          </a:bodyPr>
          <a:lstStyle/>
          <a:p>
            <a:pPr>
              <a:buNone/>
            </a:pPr>
            <a:r>
              <a:rPr lang="ru-RU" dirty="0" smtClean="0">
                <a:ln>
                  <a:solidFill>
                    <a:schemeClr val="tx1"/>
                  </a:solidFill>
                </a:ln>
                <a:latin typeface="Gabriola" pitchFamily="82" charset="0"/>
              </a:rPr>
              <a:t>     </a:t>
            </a:r>
            <a:endParaRPr lang="ru-RU" dirty="0">
              <a:ln>
                <a:solidFill>
                  <a:schemeClr val="tx1"/>
                </a:solidFill>
              </a:ln>
              <a:latin typeface="Gabriola" pitchFamily="82" charset="0"/>
            </a:endParaRPr>
          </a:p>
        </p:txBody>
      </p:sp>
      <p:sp>
        <p:nvSpPr>
          <p:cNvPr id="29697" name="Rectangle 1"/>
          <p:cNvSpPr>
            <a:spLocks noChangeArrowheads="1"/>
          </p:cNvSpPr>
          <p:nvPr/>
        </p:nvSpPr>
        <p:spPr bwMode="auto">
          <a:xfrm>
            <a:off x="-180528" y="1772816"/>
            <a:ext cx="118093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just" defTabSz="914400" rtl="0" eaLnBrk="1" fontAlgn="base" latinLnBrk="0" hangingPunct="1">
              <a:lnSpc>
                <a:spcPct val="100000"/>
              </a:lnSpc>
              <a:spcBef>
                <a:spcPct val="0"/>
              </a:spcBef>
              <a:spcAft>
                <a:spcPct val="0"/>
              </a:spcAft>
              <a:buClrTx/>
              <a:buSzTx/>
              <a:tabLst/>
            </a:pP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Дают  объяснение понятию «этикет» –  85% </a:t>
            </a:r>
            <a:r>
              <a:rPr kumimoji="0" lang="ru-RU" sz="2800" b="0" i="0" u="none" strike="noStrike" cap="none" normalizeH="0" baseline="0" dirty="0" smtClean="0">
                <a:ln>
                  <a:solidFill>
                    <a:schemeClr val="tx1"/>
                  </a:solidFill>
                </a:ln>
                <a:solidFill>
                  <a:schemeClr val="tx1"/>
                </a:solidFill>
                <a:effectLst/>
                <a:latin typeface="Gabriola" pitchFamily="82" charset="0"/>
                <a:ea typeface="Times New Roman" pitchFamily="18" charset="0"/>
                <a:cs typeface="Times New Roman" pitchFamily="18" charset="0"/>
              </a:rPr>
              <a:t>                                    </a:t>
            </a:r>
            <a:endParaRPr kumimoji="0" lang="ru-RU" sz="2800" b="0" i="0" u="none" strike="noStrike" cap="none" normalizeH="0" baseline="0" dirty="0" smtClean="0">
              <a:ln>
                <a:solidFill>
                  <a:schemeClr val="tx1"/>
                </a:solidFill>
              </a:ln>
              <a:solidFill>
                <a:schemeClr val="tx1"/>
              </a:solidFill>
              <a:effectLst/>
              <a:latin typeface="Gabriola"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                   Знают определение  понятия «речевой этикет»  – 74%</a:t>
            </a:r>
            <a:endParaRPr kumimoji="0" lang="ru-RU" sz="2800" b="0" i="0" u="none" strike="noStrike" cap="none" normalizeH="0" baseline="0" dirty="0" smtClean="0">
              <a:ln>
                <a:solidFill>
                  <a:schemeClr val="tx1"/>
                </a:solidFill>
              </a:ln>
              <a:solidFill>
                <a:schemeClr val="tx1"/>
              </a:solidFill>
              <a:effectLst/>
              <a:latin typeface="Gabriola"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                  Употребляют  часто</a:t>
            </a:r>
            <a:r>
              <a:rPr kumimoji="0" lang="ru-RU" sz="2800" b="0" i="0" u="none" strike="noStrike" cap="none" normalizeH="0" dirty="0" smtClean="0">
                <a:ln>
                  <a:solidFill>
                    <a:schemeClr val="tx1"/>
                  </a:solidFill>
                </a:ln>
                <a:solidFill>
                  <a:srgbClr val="000000"/>
                </a:solidFill>
                <a:effectLst/>
                <a:latin typeface="Gabriola" pitchFamily="82" charset="0"/>
                <a:ea typeface="Times New Roman" pitchFamily="18" charset="0"/>
                <a:cs typeface="Times New Roman" pitchFamily="18" charset="0"/>
              </a:rPr>
              <a:t> </a:t>
            </a: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вежливые обращения в общении  – 70 %</a:t>
            </a:r>
            <a:endParaRPr kumimoji="0" lang="ru-RU" sz="2800" b="0" i="0" u="none" strike="noStrike" cap="none" normalizeH="0" baseline="0" dirty="0" smtClean="0">
              <a:ln>
                <a:solidFill>
                  <a:schemeClr val="tx1"/>
                </a:solidFill>
              </a:ln>
              <a:solidFill>
                <a:schemeClr val="tx1"/>
              </a:solidFill>
              <a:effectLst/>
              <a:latin typeface="Gabriola"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                Приводят примеры, «этикетных выражений» – 85% </a:t>
            </a:r>
            <a:endParaRPr kumimoji="0" lang="ru-RU" sz="2800" b="0" i="0" u="none" strike="noStrike" cap="none" normalizeH="0" baseline="0" dirty="0" smtClean="0">
              <a:ln>
                <a:solidFill>
                  <a:schemeClr val="tx1"/>
                </a:solidFill>
              </a:ln>
              <a:solidFill>
                <a:schemeClr val="tx1"/>
              </a:solidFill>
              <a:effectLst/>
              <a:latin typeface="Gabriola" pitchFamily="8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                Стареются соблюдают   правила речевого этикета  – </a:t>
            </a:r>
            <a:r>
              <a:rPr lang="ru-RU" sz="2800" dirty="0" smtClean="0">
                <a:ln>
                  <a:solidFill>
                    <a:schemeClr val="tx1"/>
                  </a:solidFill>
                </a:ln>
                <a:solidFill>
                  <a:srgbClr val="000000"/>
                </a:solidFill>
                <a:latin typeface="Gabriola" pitchFamily="82" charset="0"/>
                <a:ea typeface="Times New Roman" pitchFamily="18" charset="0"/>
                <a:cs typeface="Times New Roman" pitchFamily="18" charset="0"/>
              </a:rPr>
              <a:t>58</a:t>
            </a:r>
            <a:r>
              <a:rPr kumimoji="0" lang="ru-RU" sz="2800" b="0" i="0" u="none" strike="noStrike" cap="none" normalizeH="0" baseline="0" dirty="0" smtClean="0">
                <a:ln>
                  <a:solidFill>
                    <a:schemeClr val="tx1"/>
                  </a:solidFill>
                </a:ln>
                <a:solidFill>
                  <a:srgbClr val="000000"/>
                </a:solidFill>
                <a:effectLst/>
                <a:latin typeface="Gabriola" pitchFamily="82" charset="0"/>
                <a:ea typeface="Times New Roman" pitchFamily="18" charset="0"/>
                <a:cs typeface="Times New Roman" pitchFamily="18" charset="0"/>
              </a:rPr>
              <a:t>%</a:t>
            </a:r>
            <a:endParaRPr kumimoji="0" lang="ru-RU" sz="2800" b="0" i="0" u="none" strike="noStrike" cap="none" normalizeH="0" baseline="0" dirty="0" smtClean="0">
              <a:ln>
                <a:solidFill>
                  <a:schemeClr val="tx1"/>
                </a:solidFill>
              </a:ln>
              <a:solidFill>
                <a:schemeClr val="tx1"/>
              </a:solidFill>
              <a:effectLst/>
              <a:latin typeface="Gabriola" pitchFamily="82" charset="0"/>
              <a:cs typeface="Arial" pitchFamily="34" charset="0"/>
            </a:endParaRPr>
          </a:p>
        </p:txBody>
      </p:sp>
      <p:pic>
        <p:nvPicPr>
          <p:cNvPr id="29699" name="Picture 3" descr="http://fineconsulting.files.wordpress.com/2010/07/1250928194_3d-humans-20.jpg"/>
          <p:cNvPicPr>
            <a:picLocks noChangeAspect="1" noChangeArrowheads="1"/>
          </p:cNvPicPr>
          <p:nvPr/>
        </p:nvPicPr>
        <p:blipFill>
          <a:blip r:embed="rId3" cstate="print"/>
          <a:srcRect/>
          <a:stretch>
            <a:fillRect/>
          </a:stretch>
        </p:blipFill>
        <p:spPr bwMode="auto">
          <a:xfrm>
            <a:off x="2771800" y="3933056"/>
            <a:ext cx="3240360" cy="2427778"/>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Результаты повторного анкетирования</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1844824"/>
            <a:ext cx="7488832" cy="4813995"/>
          </a:xfrm>
        </p:spPr>
        <p:txBody>
          <a:bodyPr>
            <a:normAutofit/>
          </a:bodyPr>
          <a:lstStyle/>
          <a:p>
            <a:pPr>
              <a:buNone/>
            </a:pPr>
            <a:r>
              <a:rPr lang="ru-RU" dirty="0" smtClean="0">
                <a:ln>
                  <a:solidFill>
                    <a:schemeClr val="tx1"/>
                  </a:solidFill>
                </a:ln>
                <a:latin typeface="Gabriola" pitchFamily="82" charset="0"/>
              </a:rPr>
              <a:t>     </a:t>
            </a:r>
            <a:endParaRPr lang="ru-RU" dirty="0">
              <a:ln>
                <a:solidFill>
                  <a:schemeClr val="tx1"/>
                </a:solidFill>
              </a:ln>
              <a:latin typeface="Gabriola" pitchFamily="82" charset="0"/>
            </a:endParaRPr>
          </a:p>
        </p:txBody>
      </p:sp>
      <p:sp>
        <p:nvSpPr>
          <p:cNvPr id="29697" name="Rectangle 1"/>
          <p:cNvSpPr>
            <a:spLocks noChangeArrowheads="1"/>
          </p:cNvSpPr>
          <p:nvPr/>
        </p:nvSpPr>
        <p:spPr bwMode="auto">
          <a:xfrm>
            <a:off x="-180528" y="2881972"/>
            <a:ext cx="11809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defTabSz="914400" rtl="0" eaLnBrk="1" fontAlgn="base" latinLnBrk="0" hangingPunct="1">
              <a:lnSpc>
                <a:spcPct val="100000"/>
              </a:lnSpc>
              <a:spcBef>
                <a:spcPct val="0"/>
              </a:spcBef>
              <a:spcAft>
                <a:spcPct val="0"/>
              </a:spcAft>
              <a:buClrTx/>
              <a:buSzTx/>
              <a:tabLst/>
            </a:pPr>
            <a:endParaRPr kumimoji="0" lang="ru-RU" sz="3600" b="0" i="0" u="none" strike="noStrike" cap="none" normalizeH="0" baseline="0" dirty="0" smtClean="0">
              <a:ln>
                <a:solidFill>
                  <a:schemeClr val="tx1"/>
                </a:solidFill>
              </a:ln>
              <a:solidFill>
                <a:schemeClr val="tx1"/>
              </a:solidFill>
              <a:effectLst/>
              <a:latin typeface="Gabriola" pitchFamily="82" charset="0"/>
              <a:cs typeface="Arial" pitchFamily="34" charset="0"/>
            </a:endParaRPr>
          </a:p>
        </p:txBody>
      </p:sp>
      <p:graphicFrame>
        <p:nvGraphicFramePr>
          <p:cNvPr id="6" name="Диаграмма 5"/>
          <p:cNvGraphicFramePr/>
          <p:nvPr/>
        </p:nvGraphicFramePr>
        <p:xfrm>
          <a:off x="1501966" y="172750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980728"/>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Цель</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115616" y="2060848"/>
            <a:ext cx="7344816" cy="4525963"/>
          </a:xfrm>
        </p:spPr>
        <p:txBody>
          <a:bodyPr/>
          <a:lstStyle/>
          <a:p>
            <a:pPr lvl="0">
              <a:buNone/>
            </a:pPr>
            <a:r>
              <a:rPr lang="ru-RU" dirty="0" smtClean="0">
                <a:ln>
                  <a:solidFill>
                    <a:schemeClr val="tx1"/>
                  </a:solidFill>
                </a:ln>
                <a:latin typeface="Gabriola" pitchFamily="82" charset="0"/>
              </a:rPr>
              <a:t>Познакомиться с  особенностями русской  речевой культуры, проследить взаимосвязь  речевой культуры  с культурой поведения людей.  </a:t>
            </a:r>
          </a:p>
          <a:p>
            <a:endParaRPr lang="ru-RU" dirty="0"/>
          </a:p>
        </p:txBody>
      </p:sp>
      <p:pic>
        <p:nvPicPr>
          <p:cNvPr id="14338" name="Picture 2" descr="http://i040.radikal.ru/0907/6b/b16d9631c866.jpg"/>
          <p:cNvPicPr>
            <a:picLocks noChangeAspect="1" noChangeArrowheads="1"/>
          </p:cNvPicPr>
          <p:nvPr/>
        </p:nvPicPr>
        <p:blipFill>
          <a:blip r:embed="rId3" cstate="print"/>
          <a:srcRect/>
          <a:stretch>
            <a:fillRect/>
          </a:stretch>
        </p:blipFill>
        <p:spPr bwMode="auto">
          <a:xfrm>
            <a:off x="2627784" y="3861048"/>
            <a:ext cx="3816424" cy="2436271"/>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Проверка полученных результатов</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1844824"/>
            <a:ext cx="7488832" cy="3960439"/>
          </a:xfrm>
        </p:spPr>
        <p:txBody>
          <a:bodyPr>
            <a:normAutofit fontScale="77500" lnSpcReduction="20000"/>
          </a:bodyPr>
          <a:lstStyle/>
          <a:p>
            <a:pPr>
              <a:buNone/>
            </a:pPr>
            <a:r>
              <a:rPr lang="ru-RU" dirty="0" smtClean="0">
                <a:ln>
                  <a:solidFill>
                    <a:schemeClr val="tx1"/>
                  </a:solidFill>
                </a:ln>
                <a:latin typeface="Gabriola" pitchFamily="82" charset="0"/>
              </a:rPr>
              <a:t>    </a:t>
            </a:r>
            <a:r>
              <a:rPr lang="ru-RU" sz="3400" dirty="0" smtClean="0">
                <a:ln>
                  <a:solidFill>
                    <a:schemeClr val="tx1"/>
                  </a:solidFill>
                </a:ln>
                <a:latin typeface="Gabriola" pitchFamily="82" charset="0"/>
              </a:rPr>
              <a:t>На практике из собственных наблюдений за неделю, выявили:</a:t>
            </a:r>
          </a:p>
          <a:p>
            <a:pPr lvl="0">
              <a:buNone/>
            </a:pPr>
            <a:r>
              <a:rPr lang="ru-RU" sz="3400" dirty="0" smtClean="0">
                <a:ln>
                  <a:solidFill>
                    <a:schemeClr val="tx1"/>
                  </a:solidFill>
                </a:ln>
                <a:latin typeface="Gabriola" pitchFamily="82" charset="0"/>
              </a:rPr>
              <a:t>Употребляют вежливые слова при общении со сверстниками, немногие, приветствуют не всех. Чаще друзей и учителей.</a:t>
            </a:r>
          </a:p>
          <a:p>
            <a:pPr lvl="0">
              <a:buNone/>
            </a:pPr>
            <a:r>
              <a:rPr lang="ru-RU" sz="3400" dirty="0" smtClean="0">
                <a:ln>
                  <a:solidFill>
                    <a:schemeClr val="tx1"/>
                  </a:solidFill>
                </a:ln>
                <a:latin typeface="Gabriola" pitchFamily="82" charset="0"/>
              </a:rPr>
              <a:t>Если в коридоре школы видят много учителей, среди которых классный руководитель и гости, часто  забывают приветствовать всех.</a:t>
            </a:r>
          </a:p>
          <a:p>
            <a:pPr lvl="0">
              <a:buNone/>
            </a:pPr>
            <a:r>
              <a:rPr lang="ru-RU" sz="3400" dirty="0" smtClean="0">
                <a:ln>
                  <a:solidFill>
                    <a:schemeClr val="tx1"/>
                  </a:solidFill>
                </a:ln>
                <a:latin typeface="Gabriola" pitchFamily="82" charset="0"/>
              </a:rPr>
              <a:t> Во время  обеда в школьной столовой, знают все, но чаще всего забывают желать «Приятного аппетита!» </a:t>
            </a:r>
          </a:p>
          <a:p>
            <a:pPr lvl="0">
              <a:buNone/>
            </a:pPr>
            <a:r>
              <a:rPr lang="ru-RU" sz="3400" dirty="0" smtClean="0">
                <a:ln>
                  <a:solidFill>
                    <a:schemeClr val="tx1"/>
                  </a:solidFill>
                </a:ln>
                <a:latin typeface="Gabriola" pitchFamily="82" charset="0"/>
              </a:rPr>
              <a:t>Забывают о комплиментах, или говорят их чаще всего учителям, затем  друзьям и очень редко  одноклассникам.</a:t>
            </a:r>
          </a:p>
          <a:p>
            <a:pPr>
              <a:buNone/>
            </a:pPr>
            <a:endParaRPr lang="ru-RU" dirty="0">
              <a:ln>
                <a:solidFill>
                  <a:schemeClr val="tx1"/>
                </a:solidFill>
              </a:ln>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normAutofit fontScale="90000"/>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Вывод</a:t>
            </a:r>
            <a:br>
              <a:rPr lang="ru-RU" b="1" dirty="0" smtClean="0">
                <a:ln w="1905"/>
                <a:solidFill>
                  <a:srgbClr val="FFC000"/>
                </a:solidFill>
                <a:effectLst>
                  <a:innerShdw blurRad="69850" dist="43180" dir="5400000">
                    <a:srgbClr val="000000">
                      <a:alpha val="65000"/>
                    </a:srgbClr>
                  </a:innerShdw>
                </a:effectLst>
                <a:latin typeface="Gabriola" pitchFamily="82" charset="0"/>
              </a:rPr>
            </a:b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214414" y="1571612"/>
            <a:ext cx="7318026" cy="4233651"/>
          </a:xfrm>
        </p:spPr>
        <p:txBody>
          <a:bodyPr>
            <a:normAutofit/>
          </a:bodyPr>
          <a:lstStyle/>
          <a:p>
            <a:pPr>
              <a:buNone/>
            </a:pPr>
            <a:r>
              <a:rPr lang="ru-RU" dirty="0" smtClean="0">
                <a:ln>
                  <a:solidFill>
                    <a:schemeClr val="tx1"/>
                  </a:solidFill>
                </a:ln>
                <a:latin typeface="Gabriola" pitchFamily="82" charset="0"/>
              </a:rPr>
              <a:t>    </a:t>
            </a:r>
            <a:endParaRPr lang="ru-RU" dirty="0">
              <a:ln>
                <a:solidFill>
                  <a:schemeClr val="tx1"/>
                </a:solidFill>
              </a:ln>
              <a:latin typeface="Gabriola" pitchFamily="82" charset="0"/>
            </a:endParaRPr>
          </a:p>
        </p:txBody>
      </p:sp>
      <p:sp>
        <p:nvSpPr>
          <p:cNvPr id="5" name="Прямоугольник 4"/>
          <p:cNvSpPr/>
          <p:nvPr/>
        </p:nvSpPr>
        <p:spPr>
          <a:xfrm>
            <a:off x="1071538" y="1500174"/>
            <a:ext cx="7388894" cy="3857090"/>
          </a:xfrm>
          <a:prstGeom prst="rect">
            <a:avLst/>
          </a:prstGeom>
        </p:spPr>
        <p:txBody>
          <a:bodyPr wrap="square">
            <a:spAutoFit/>
          </a:bodyPr>
          <a:lstStyle/>
          <a:p>
            <a:pPr algn="just"/>
            <a:r>
              <a:rPr lang="ru-RU" sz="2400" dirty="0" smtClean="0">
                <a:ln>
                  <a:solidFill>
                    <a:schemeClr val="tx1"/>
                  </a:solidFill>
                </a:ln>
                <a:latin typeface="Gabriola" pitchFamily="82" charset="0"/>
              </a:rPr>
              <a:t>В ходе проводимого исследования гипотеза нашего исследования нашла своё подтверждение, уровень формирования навыков речевой культуры младших школьников индивидуальный, культура личности зависит от желания каждого соблюдать правила пользования языком выявили что, уровень формирования навыков речевого общения младших школьников зависит от желания каждого соблюдать правила пользования языком. И не тот воспитанный и культурный кто много знает а тот, кто помнит что язык является первостепенной культурой народа и дан для многого, помогает установлению доброжелательных и дружеских взаимоотношений</a:t>
            </a:r>
            <a:r>
              <a:rPr lang="ru-RU" sz="2400" dirty="0" smtClean="0"/>
              <a:t>. </a:t>
            </a:r>
            <a:endParaRPr lang="ru-RU" sz="2400" dirty="0">
              <a:ln>
                <a:solidFill>
                  <a:schemeClr val="tx1"/>
                </a:solidFill>
              </a:ln>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56592" y="3573016"/>
            <a:ext cx="10749880" cy="2943200"/>
          </a:xfrm>
        </p:spPr>
        <p:txBody>
          <a:bodyPr>
            <a:prstTxWarp prst="textArchUp">
              <a:avLst/>
            </a:prstTxWarp>
            <a:normAutofit/>
          </a:bodyPr>
          <a:lstStyle/>
          <a:p>
            <a:r>
              <a:rPr lang="ru-RU" sz="8800" b="1" dirty="0" smtClean="0">
                <a:ln w="1905"/>
                <a:solidFill>
                  <a:srgbClr val="FFC000"/>
                </a:solidFill>
                <a:effectLst>
                  <a:innerShdw blurRad="69850" dist="43180" dir="5400000">
                    <a:srgbClr val="000000">
                      <a:alpha val="65000"/>
                    </a:srgbClr>
                  </a:innerShdw>
                </a:effectLst>
                <a:latin typeface="Gabriola" pitchFamily="82" charset="0"/>
              </a:rPr>
              <a:t>Спасибо за внимание</a:t>
            </a:r>
            <a:br>
              <a:rPr lang="ru-RU" sz="8800" b="1" dirty="0" smtClean="0">
                <a:ln w="1905"/>
                <a:solidFill>
                  <a:srgbClr val="FFC000"/>
                </a:solidFill>
                <a:effectLst>
                  <a:innerShdw blurRad="69850" dist="43180" dir="5400000">
                    <a:srgbClr val="000000">
                      <a:alpha val="65000"/>
                    </a:srgbClr>
                  </a:innerShdw>
                </a:effectLst>
                <a:latin typeface="Gabriola" pitchFamily="82" charset="0"/>
              </a:rPr>
            </a:br>
            <a:r>
              <a:rPr lang="ru-RU" sz="8800" b="1" dirty="0" smtClean="0">
                <a:ln w="1905"/>
                <a:solidFill>
                  <a:srgbClr val="FFC000"/>
                </a:solidFill>
                <a:effectLst>
                  <a:innerShdw blurRad="69850" dist="43180" dir="5400000">
                    <a:srgbClr val="000000">
                      <a:alpha val="65000"/>
                    </a:srgbClr>
                  </a:innerShdw>
                </a:effectLst>
                <a:latin typeface="Gabriola" pitchFamily="82" charset="0"/>
              </a:rPr>
              <a:t>До новых встреч</a:t>
            </a:r>
            <a:endParaRPr lang="ru-RU" sz="8800" b="1" dirty="0">
              <a:ln w="1905"/>
              <a:solidFill>
                <a:srgbClr val="FFC000"/>
              </a:solidFill>
              <a:effectLst>
                <a:innerShdw blurRad="69850" dist="43180" dir="5400000">
                  <a:srgbClr val="000000">
                    <a:alpha val="65000"/>
                  </a:srgbClr>
                </a:innerShdw>
              </a:effectLst>
              <a:latin typeface="Gabriola" pitchFamily="82" charset="0"/>
            </a:endParaRPr>
          </a:p>
        </p:txBody>
      </p:sp>
      <p:sp>
        <p:nvSpPr>
          <p:cNvPr id="6" name="Содержимое 5"/>
          <p:cNvSpPr>
            <a:spLocks noGrp="1"/>
          </p:cNvSpPr>
          <p:nvPr>
            <p:ph idx="1"/>
          </p:nvPr>
        </p:nvSpPr>
        <p:spPr>
          <a:xfrm flipV="1">
            <a:off x="457200" y="6126163"/>
            <a:ext cx="8229600" cy="45719"/>
          </a:xfrm>
        </p:spPr>
        <p:txBody>
          <a:bodyPr>
            <a:normAutofit fontScale="25000" lnSpcReduction="20000"/>
          </a:bodyPr>
          <a:lstStyle/>
          <a:p>
            <a:endParaRPr lang="ru-R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836712"/>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Гипотеза исследования</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403648" y="1268760"/>
            <a:ext cx="7056784" cy="4525963"/>
          </a:xfrm>
        </p:spPr>
        <p:txBody>
          <a:bodyPr>
            <a:normAutofit/>
          </a:bodyPr>
          <a:lstStyle/>
          <a:p>
            <a:pPr>
              <a:buNone/>
            </a:pPr>
            <a:r>
              <a:rPr lang="ru-RU" dirty="0" smtClean="0">
                <a:ln>
                  <a:solidFill>
                    <a:schemeClr val="tx1"/>
                  </a:solidFill>
                </a:ln>
                <a:latin typeface="Gabriola" pitchFamily="82" charset="0"/>
              </a:rPr>
              <a:t>     Младшим школьникам необходимо накапливать полезные навыки речевого общения, так как  многие испытывают затруднения в их применении.</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3501008"/>
            <a:ext cx="4139952" cy="258333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620688"/>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Задачи</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115616" y="1268760"/>
            <a:ext cx="7344816" cy="4525963"/>
          </a:xfrm>
        </p:spPr>
        <p:txBody>
          <a:bodyPr>
            <a:normAutofit fontScale="92500" lnSpcReduction="10000"/>
          </a:bodyPr>
          <a:lstStyle/>
          <a:p>
            <a:pPr lvl="0">
              <a:buNone/>
            </a:pPr>
            <a:r>
              <a:rPr lang="ru-RU" dirty="0" smtClean="0">
                <a:ln>
                  <a:solidFill>
                    <a:schemeClr val="tx1"/>
                  </a:solidFill>
                </a:ln>
                <a:latin typeface="Gabriola" pitchFamily="82" charset="0"/>
              </a:rPr>
              <a:t>Краткое знакомство с наукой  «Риторика», основами культуры речи, понятиями: «Язык», «Речь», «Речевой этикет», «Формулы этикета».               </a:t>
            </a:r>
          </a:p>
          <a:p>
            <a:pPr lvl="0">
              <a:buNone/>
            </a:pPr>
            <a:r>
              <a:rPr lang="ru-RU" dirty="0" smtClean="0">
                <a:ln>
                  <a:solidFill>
                    <a:schemeClr val="tx1"/>
                  </a:solidFill>
                </a:ln>
                <a:latin typeface="Gabriola" pitchFamily="82" charset="0"/>
              </a:rPr>
              <a:t>Поиск исторического значения  понятий: «Речевой этикет», «Этические выражения», «Культура речи».</a:t>
            </a:r>
          </a:p>
          <a:p>
            <a:pPr>
              <a:buNone/>
            </a:pPr>
            <a:r>
              <a:rPr lang="ru-RU" dirty="0" smtClean="0">
                <a:ln>
                  <a:solidFill>
                    <a:schemeClr val="tx1"/>
                  </a:solidFill>
                </a:ln>
                <a:latin typeface="Gabriola" pitchFamily="82" charset="0"/>
              </a:rPr>
              <a:t>Выявить уровень информированность учащихся в знании основных правил  «Речевого этикета», обобщить значимость проводимого исследования. </a:t>
            </a:r>
          </a:p>
          <a:p>
            <a:pPr lvl="0">
              <a:buNone/>
            </a:pPr>
            <a:r>
              <a:rPr lang="ru-RU" dirty="0" smtClean="0">
                <a:ln>
                  <a:solidFill>
                    <a:schemeClr val="tx1"/>
                  </a:solidFill>
                </a:ln>
                <a:latin typeface="Gabriola" pitchFamily="82" charset="0"/>
              </a:rPr>
              <a:t>Анализ и обобщение полученных результатов исследования                                    </a:t>
            </a:r>
          </a:p>
          <a:p>
            <a:pPr>
              <a:buNone/>
            </a:pPr>
            <a:endParaRPr lang="ru-RU" dirty="0" smtClean="0">
              <a:ln>
                <a:solidFill>
                  <a:schemeClr val="tx1"/>
                </a:solidFill>
              </a:ln>
              <a:latin typeface="Gabriola" pitchFamily="82" charset="0"/>
            </a:endParaRPr>
          </a:p>
          <a:p>
            <a:pPr lvl="0">
              <a:buNone/>
            </a:pPr>
            <a:endParaRPr lang="ru-RU" dirty="0" smtClean="0">
              <a:ln>
                <a:solidFill>
                  <a:schemeClr val="tx1"/>
                </a:solidFill>
              </a:ln>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Современная русская речевая культура</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2132856"/>
            <a:ext cx="7056784" cy="4525963"/>
          </a:xfrm>
        </p:spPr>
        <p:txBody>
          <a:bodyPr>
            <a:normAutofit/>
          </a:bodyPr>
          <a:lstStyle/>
          <a:p>
            <a:pPr>
              <a:buNone/>
            </a:pPr>
            <a:r>
              <a:rPr lang="ru-RU" dirty="0" smtClean="0">
                <a:ln>
                  <a:solidFill>
                    <a:schemeClr val="tx1"/>
                  </a:solidFill>
                </a:ln>
                <a:latin typeface="Gabriola" pitchFamily="82" charset="0"/>
              </a:rPr>
              <a:t>     </a:t>
            </a:r>
            <a:r>
              <a:rPr lang="ru-RU" b="1" dirty="0" smtClean="0">
                <a:ln>
                  <a:solidFill>
                    <a:schemeClr val="tx1"/>
                  </a:solidFill>
                </a:ln>
                <a:latin typeface="Gabriola" pitchFamily="82" charset="0"/>
              </a:rPr>
              <a:t>«Ничто не стоит нам так дёшево и не ценится людьми так дорого, как  вежливость». </a:t>
            </a:r>
          </a:p>
          <a:p>
            <a:pPr fontAlgn="base">
              <a:buNone/>
            </a:pPr>
            <a:r>
              <a:rPr lang="ru-RU" dirty="0" smtClean="0">
                <a:ln>
                  <a:solidFill>
                    <a:schemeClr val="tx1"/>
                  </a:solidFill>
                </a:ln>
                <a:latin typeface="Gabriola" pitchFamily="82" charset="0"/>
              </a:rPr>
              <a:t>                                                     Сервантес.</a:t>
            </a:r>
            <a:endParaRPr lang="ru-RU" dirty="0">
              <a:ln>
                <a:solidFill>
                  <a:schemeClr val="tx1"/>
                </a:solidFill>
              </a:ln>
              <a:latin typeface="Gabriola" pitchFamily="82" charset="0"/>
            </a:endParaRPr>
          </a:p>
        </p:txBody>
      </p:sp>
      <p:pic>
        <p:nvPicPr>
          <p:cNvPr id="14338" name="Picture 2" descr="http://www.toonpool.com/user/2159/files/politeness_458875.jpg"/>
          <p:cNvPicPr>
            <a:picLocks noChangeAspect="1" noChangeArrowheads="1"/>
          </p:cNvPicPr>
          <p:nvPr/>
        </p:nvPicPr>
        <p:blipFill>
          <a:blip r:embed="rId3" cstate="print"/>
          <a:srcRect/>
          <a:stretch>
            <a:fillRect/>
          </a:stretch>
        </p:blipFill>
        <p:spPr bwMode="auto">
          <a:xfrm>
            <a:off x="2771801" y="3789040"/>
            <a:ext cx="3528392" cy="252028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42910" y="1142984"/>
            <a:ext cx="8072494" cy="250033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Старик  </a:t>
            </a:r>
            <a:r>
              <a:rPr lang="ru-RU" b="1" dirty="0" err="1" smtClean="0">
                <a:ln w="1905"/>
                <a:solidFill>
                  <a:srgbClr val="FFC000"/>
                </a:solidFill>
                <a:effectLst>
                  <a:innerShdw blurRad="69850" dist="43180" dir="5400000">
                    <a:srgbClr val="000000">
                      <a:alpha val="65000"/>
                    </a:srgbClr>
                  </a:innerShdw>
                </a:effectLst>
                <a:latin typeface="Gabriola" pitchFamily="82" charset="0"/>
              </a:rPr>
              <a:t>Хоттабыч</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00100" y="1785926"/>
            <a:ext cx="7643866" cy="4872893"/>
          </a:xfrm>
        </p:spPr>
        <p:txBody>
          <a:bodyPr>
            <a:normAutofit/>
          </a:bodyPr>
          <a:lstStyle/>
          <a:p>
            <a:pPr>
              <a:buNone/>
            </a:pPr>
            <a:r>
              <a:rPr lang="ru-RU" dirty="0" smtClean="0">
                <a:ln>
                  <a:solidFill>
                    <a:schemeClr val="tx1"/>
                  </a:solidFill>
                </a:ln>
                <a:latin typeface="Gabriola" pitchFamily="82" charset="0"/>
              </a:rPr>
              <a:t>     </a:t>
            </a:r>
            <a:endParaRPr lang="ru-RU" dirty="0">
              <a:ln>
                <a:solidFill>
                  <a:schemeClr val="tx1"/>
                </a:solidFill>
              </a:ln>
              <a:latin typeface="Gabriola" pitchFamily="82" charset="0"/>
            </a:endParaRPr>
          </a:p>
        </p:txBody>
      </p:sp>
      <p:sp>
        <p:nvSpPr>
          <p:cNvPr id="6" name="Прямоугольник 5"/>
          <p:cNvSpPr/>
          <p:nvPr/>
        </p:nvSpPr>
        <p:spPr>
          <a:xfrm>
            <a:off x="2309931" y="2490576"/>
            <a:ext cx="4929206" cy="369332"/>
          </a:xfrm>
          <a:prstGeom prst="rect">
            <a:avLst/>
          </a:prstGeom>
        </p:spPr>
        <p:txBody>
          <a:bodyPr wrap="square">
            <a:spAutoFit/>
          </a:bodyPr>
          <a:lstStyle/>
          <a:p>
            <a:r>
              <a:rPr lang="ru-RU" dirty="0" smtClean="0"/>
              <a:t> </a:t>
            </a:r>
            <a:endParaRPr lang="ru-RU" dirty="0"/>
          </a:p>
        </p:txBody>
      </p:sp>
      <p:sp>
        <p:nvSpPr>
          <p:cNvPr id="7" name="Прямоугольник 6"/>
          <p:cNvSpPr/>
          <p:nvPr/>
        </p:nvSpPr>
        <p:spPr>
          <a:xfrm>
            <a:off x="1000100" y="1785926"/>
            <a:ext cx="7286676" cy="1938992"/>
          </a:xfrm>
          <a:prstGeom prst="rect">
            <a:avLst/>
          </a:prstGeom>
        </p:spPr>
        <p:txBody>
          <a:bodyPr wrap="square">
            <a:spAutoFit/>
          </a:bodyPr>
          <a:lstStyle/>
          <a:p>
            <a:pPr algn="just"/>
            <a:r>
              <a:rPr lang="ru-RU" sz="2400" dirty="0" smtClean="0">
                <a:ln>
                  <a:solidFill>
                    <a:schemeClr val="tx1"/>
                  </a:solidFill>
                </a:ln>
                <a:latin typeface="Gabriola" pitchFamily="82" charset="0"/>
              </a:rPr>
              <a:t>Апчхи – оглушительно чихнул неизвестный старичок и пал ниц</a:t>
            </a:r>
            <a:r>
              <a:rPr lang="ru-RU" sz="2400" dirty="0" smtClean="0"/>
              <a:t>. </a:t>
            </a:r>
            <a:r>
              <a:rPr lang="ru-RU" sz="2400" dirty="0" smtClean="0">
                <a:ln>
                  <a:solidFill>
                    <a:schemeClr val="tx1"/>
                  </a:solidFill>
                </a:ln>
                <a:latin typeface="Gabriola" pitchFamily="82" charset="0"/>
              </a:rPr>
              <a:t>Приветствую тебя о прекрасный и мудрый отрок ! Словесное выражение приветствия сочетается здесь с со невербальным знаком почитания и покорности  с особой   этикетной позой выражения благодарности за своё спасение. </a:t>
            </a:r>
            <a:endParaRPr lang="ru-RU" sz="2400" dirty="0"/>
          </a:p>
        </p:txBody>
      </p:sp>
      <p:pic>
        <p:nvPicPr>
          <p:cNvPr id="19458" name="Picture 2" descr="«АУДИО СКАЗКА СТАРИК ХОТТАБЫЧ...»"/>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026" name="Picture 2" descr="C:\Users\Светлана\Downloads\Сосуд.Х.jpg"/>
          <p:cNvPicPr>
            <a:picLocks noChangeAspect="1" noChangeArrowheads="1"/>
          </p:cNvPicPr>
          <p:nvPr/>
        </p:nvPicPr>
        <p:blipFill>
          <a:blip r:embed="rId4" cstate="print"/>
          <a:srcRect/>
          <a:stretch>
            <a:fillRect/>
          </a:stretch>
        </p:blipFill>
        <p:spPr bwMode="auto">
          <a:xfrm flipH="1">
            <a:off x="1928794" y="3929066"/>
            <a:ext cx="2786082" cy="2096256"/>
          </a:xfrm>
          <a:prstGeom prst="rect">
            <a:avLst/>
          </a:prstGeom>
          <a:noFill/>
        </p:spPr>
      </p:pic>
      <p:pic>
        <p:nvPicPr>
          <p:cNvPr id="1027" name="Picture 3" descr="C:\Users\Светлана\Downloads\Старик.jpg"/>
          <p:cNvPicPr>
            <a:picLocks noChangeAspect="1" noChangeArrowheads="1"/>
          </p:cNvPicPr>
          <p:nvPr/>
        </p:nvPicPr>
        <p:blipFill>
          <a:blip r:embed="rId5"/>
          <a:srcRect/>
          <a:stretch>
            <a:fillRect/>
          </a:stretch>
        </p:blipFill>
        <p:spPr bwMode="auto">
          <a:xfrm>
            <a:off x="4286248" y="3929066"/>
            <a:ext cx="2515110" cy="208394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Современная русская речевая культура</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2132856"/>
            <a:ext cx="7056784" cy="4525963"/>
          </a:xfrm>
        </p:spPr>
        <p:txBody>
          <a:bodyPr>
            <a:normAutofit/>
          </a:bodyPr>
          <a:lstStyle/>
          <a:p>
            <a:pPr>
              <a:buNone/>
            </a:pPr>
            <a:r>
              <a:rPr lang="ru-RU" b="1" dirty="0" smtClean="0">
                <a:ln>
                  <a:solidFill>
                    <a:schemeClr val="tx1"/>
                  </a:solidFill>
                </a:ln>
                <a:latin typeface="Gabriola" pitchFamily="82" charset="0"/>
              </a:rPr>
              <a:t>Язык</a:t>
            </a:r>
            <a:r>
              <a:rPr lang="ru-RU" i="1" dirty="0" smtClean="0">
                <a:ln>
                  <a:solidFill>
                    <a:schemeClr val="tx1"/>
                  </a:solidFill>
                </a:ln>
                <a:latin typeface="Gabriola" pitchFamily="82" charset="0"/>
              </a:rPr>
              <a:t> -</a:t>
            </a:r>
            <a:r>
              <a:rPr lang="ru-RU" dirty="0" smtClean="0">
                <a:ln>
                  <a:solidFill>
                    <a:schemeClr val="tx1"/>
                  </a:solidFill>
                </a:ln>
                <a:latin typeface="Gabriola" pitchFamily="82" charset="0"/>
              </a:rPr>
              <a:t> это система условных знаков, с помощью которых передаются сочетания звуков, имеющие для людей определенный смысл и значение. </a:t>
            </a:r>
          </a:p>
          <a:p>
            <a:pPr>
              <a:buNone/>
            </a:pPr>
            <a:r>
              <a:rPr lang="ru-RU" b="1" dirty="0" smtClean="0">
                <a:ln>
                  <a:solidFill>
                    <a:schemeClr val="tx1"/>
                  </a:solidFill>
                </a:ln>
                <a:latin typeface="Gabriola" pitchFamily="82" charset="0"/>
              </a:rPr>
              <a:t>Общение</a:t>
            </a:r>
            <a:r>
              <a:rPr lang="ru-RU" i="1" dirty="0" smtClean="0">
                <a:ln>
                  <a:solidFill>
                    <a:schemeClr val="tx1"/>
                  </a:solidFill>
                </a:ln>
                <a:latin typeface="Gabriola" pitchFamily="82" charset="0"/>
              </a:rPr>
              <a:t> </a:t>
            </a:r>
            <a:r>
              <a:rPr lang="ru-RU" dirty="0" smtClean="0">
                <a:ln>
                  <a:solidFill>
                    <a:schemeClr val="tx1"/>
                  </a:solidFill>
                </a:ln>
                <a:latin typeface="Gabriola" pitchFamily="82" charset="0"/>
              </a:rPr>
              <a:t>- обмен информацией.</a:t>
            </a:r>
            <a:endParaRPr lang="ru-RU" dirty="0">
              <a:ln>
                <a:solidFill>
                  <a:schemeClr val="tx1"/>
                </a:solidFill>
              </a:ln>
              <a:latin typeface="Gabriola" pitchFamily="82"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Виды речи</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43608" y="2132856"/>
            <a:ext cx="7056784" cy="4525963"/>
          </a:xfrm>
        </p:spPr>
        <p:txBody>
          <a:bodyPr>
            <a:normAutofit/>
          </a:bodyPr>
          <a:lstStyle/>
          <a:p>
            <a:pPr fontAlgn="base">
              <a:buFont typeface="Wingdings" pitchFamily="2" charset="2"/>
              <a:buChar char="ü"/>
            </a:pPr>
            <a:r>
              <a:rPr lang="ru-RU" b="1" dirty="0" smtClean="0">
                <a:latin typeface="Gabriola" pitchFamily="82" charset="0"/>
              </a:rPr>
              <a:t>Внешняя </a:t>
            </a:r>
            <a:endParaRPr lang="ru-RU" dirty="0" smtClean="0">
              <a:latin typeface="Gabriola" pitchFamily="82" charset="0"/>
            </a:endParaRPr>
          </a:p>
          <a:p>
            <a:pPr fontAlgn="base">
              <a:buFont typeface="Wingdings" pitchFamily="2" charset="2"/>
              <a:buChar char="ü"/>
            </a:pPr>
            <a:r>
              <a:rPr lang="ru-RU" dirty="0" smtClean="0">
                <a:latin typeface="Gabriola" pitchFamily="82" charset="0"/>
              </a:rPr>
              <a:t> </a:t>
            </a:r>
            <a:r>
              <a:rPr lang="ru-RU" b="1" dirty="0" smtClean="0">
                <a:latin typeface="Gabriola" pitchFamily="82" charset="0"/>
              </a:rPr>
              <a:t>Диалогичная </a:t>
            </a:r>
            <a:endParaRPr lang="ru-RU" dirty="0" smtClean="0">
              <a:latin typeface="Gabriola" pitchFamily="82" charset="0"/>
            </a:endParaRPr>
          </a:p>
          <a:p>
            <a:pPr fontAlgn="base">
              <a:buFont typeface="Wingdings" pitchFamily="2" charset="2"/>
              <a:buChar char="ü"/>
            </a:pPr>
            <a:r>
              <a:rPr lang="ru-RU" b="1" dirty="0" smtClean="0">
                <a:latin typeface="Gabriola" pitchFamily="82" charset="0"/>
              </a:rPr>
              <a:t>Монологическая речь</a:t>
            </a:r>
            <a:r>
              <a:rPr lang="ru-RU" dirty="0" smtClean="0">
                <a:latin typeface="Gabriola" pitchFamily="82" charset="0"/>
              </a:rPr>
              <a:t> </a:t>
            </a:r>
          </a:p>
          <a:p>
            <a:pPr fontAlgn="base">
              <a:buFont typeface="Wingdings" pitchFamily="2" charset="2"/>
              <a:buChar char="ü"/>
            </a:pPr>
            <a:r>
              <a:rPr lang="ru-RU" b="1" dirty="0" smtClean="0">
                <a:latin typeface="Gabriola" pitchFamily="82" charset="0"/>
              </a:rPr>
              <a:t>Письменная речь</a:t>
            </a:r>
          </a:p>
          <a:p>
            <a:pPr fontAlgn="base">
              <a:buFont typeface="Wingdings" pitchFamily="2" charset="2"/>
              <a:buChar char="ü"/>
            </a:pPr>
            <a:r>
              <a:rPr lang="ru-RU" b="1" dirty="0" smtClean="0">
                <a:latin typeface="Gabriola" pitchFamily="82" charset="0"/>
              </a:rPr>
              <a:t>Внутренняя речь</a:t>
            </a:r>
            <a:r>
              <a:rPr lang="ru-RU" i="1" dirty="0" smtClean="0">
                <a:latin typeface="Gabriola" pitchFamily="82" charset="0"/>
              </a:rPr>
              <a:t> </a:t>
            </a:r>
            <a:endParaRPr lang="ru-RU" dirty="0" smtClean="0">
              <a:latin typeface="Gabriola" pitchFamily="82" charset="0"/>
            </a:endParaRPr>
          </a:p>
          <a:p>
            <a:pPr>
              <a:buFont typeface="Wingdings" pitchFamily="2" charset="2"/>
              <a:buChar char="ü"/>
            </a:pPr>
            <a:r>
              <a:rPr lang="ru-RU" b="1" dirty="0" smtClean="0">
                <a:latin typeface="Gabriola" pitchFamily="82" charset="0"/>
              </a:rPr>
              <a:t>Жестовая речь</a:t>
            </a:r>
            <a:r>
              <a:rPr lang="ru-RU" b="1" i="1" dirty="0" smtClean="0">
                <a:latin typeface="Gabriola" pitchFamily="82" charset="0"/>
              </a:rPr>
              <a:t>.</a:t>
            </a:r>
            <a:endParaRPr lang="ru-RU" dirty="0">
              <a:ln>
                <a:solidFill>
                  <a:schemeClr val="tx1"/>
                </a:solidFill>
              </a:ln>
              <a:latin typeface="Gabriola" pitchFamily="82"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2348880"/>
            <a:ext cx="4145175" cy="26642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g-fotki.yandex.ru/get/4612/111874181.7d/0_9075d_288cbfd2_X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1268760"/>
            <a:ext cx="8229600" cy="1143000"/>
          </a:xfrm>
        </p:spPr>
        <p:txBody>
          <a:bodyPr>
            <a:prstTxWarp prst="textArchUp">
              <a:avLst/>
            </a:prstTxWarp>
          </a:bodyPr>
          <a:lstStyle/>
          <a:p>
            <a:r>
              <a:rPr lang="ru-RU" b="1" dirty="0" smtClean="0">
                <a:ln w="1905"/>
                <a:solidFill>
                  <a:srgbClr val="FFC000"/>
                </a:solidFill>
                <a:effectLst>
                  <a:innerShdw blurRad="69850" dist="43180" dir="5400000">
                    <a:srgbClr val="000000">
                      <a:alpha val="65000"/>
                    </a:srgbClr>
                  </a:innerShdw>
                </a:effectLst>
                <a:latin typeface="Gabriola" pitchFamily="82" charset="0"/>
              </a:rPr>
              <a:t>«Риторика»</a:t>
            </a:r>
            <a:endParaRPr lang="ru-RU" b="1" dirty="0">
              <a:ln w="1905"/>
              <a:solidFill>
                <a:srgbClr val="FFC000"/>
              </a:solidFill>
              <a:effectLst>
                <a:innerShdw blurRad="69850" dist="43180" dir="5400000">
                  <a:srgbClr val="000000">
                    <a:alpha val="65000"/>
                  </a:srgbClr>
                </a:innerShdw>
              </a:effectLst>
              <a:latin typeface="Gabriola" pitchFamily="82" charset="0"/>
            </a:endParaRPr>
          </a:p>
        </p:txBody>
      </p:sp>
      <p:sp>
        <p:nvSpPr>
          <p:cNvPr id="3" name="Содержимое 2"/>
          <p:cNvSpPr>
            <a:spLocks noGrp="1"/>
          </p:cNvSpPr>
          <p:nvPr>
            <p:ph idx="1"/>
          </p:nvPr>
        </p:nvSpPr>
        <p:spPr>
          <a:xfrm>
            <a:off x="1000100" y="2285992"/>
            <a:ext cx="7056784" cy="3883021"/>
          </a:xfrm>
        </p:spPr>
        <p:txBody>
          <a:bodyPr>
            <a:normAutofit/>
          </a:bodyPr>
          <a:lstStyle/>
          <a:p>
            <a:pPr algn="just">
              <a:buNone/>
            </a:pPr>
            <a:r>
              <a:rPr lang="ru-RU" sz="2400" dirty="0" smtClean="0">
                <a:ln>
                  <a:solidFill>
                    <a:schemeClr val="tx1"/>
                  </a:solidFill>
                </a:ln>
                <a:latin typeface="Constantia" pitchFamily="18" charset="0"/>
              </a:rPr>
              <a:t>«Риторика есть наука о всякой предложенной материи красно говорить  и писать».  </a:t>
            </a:r>
          </a:p>
          <a:p>
            <a:pPr algn="just">
              <a:buNone/>
            </a:pPr>
            <a:r>
              <a:rPr lang="ru-RU" sz="2400" dirty="0" smtClean="0">
                <a:ln>
                  <a:solidFill>
                    <a:schemeClr val="tx1"/>
                  </a:solidFill>
                </a:ln>
                <a:latin typeface="Constantia" pitchFamily="18" charset="0"/>
              </a:rPr>
              <a:t>                                                    Михаил Ломоносов</a:t>
            </a:r>
          </a:p>
          <a:p>
            <a:pPr algn="just">
              <a:buNone/>
            </a:pPr>
            <a:r>
              <a:rPr lang="ru-RU" sz="2400" dirty="0" smtClean="0">
                <a:ln>
                  <a:solidFill>
                    <a:schemeClr val="tx1"/>
                  </a:solidFill>
                </a:ln>
                <a:latin typeface="Constantia" pitchFamily="18" charset="0"/>
              </a:rPr>
              <a:t>«Мы сохраним тебя русская речь, великое русское слово».</a:t>
            </a:r>
          </a:p>
          <a:p>
            <a:pPr algn="just">
              <a:buNone/>
            </a:pPr>
            <a:r>
              <a:rPr lang="ru-RU" sz="2400" dirty="0" smtClean="0">
                <a:ln>
                  <a:solidFill>
                    <a:schemeClr val="tx1"/>
                  </a:solidFill>
                </a:ln>
                <a:latin typeface="Constantia" pitchFamily="18" charset="0"/>
              </a:rPr>
              <a:t>                                                        Анна Ахматова.</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643</Words>
  <Application>Microsoft Office PowerPoint</Application>
  <PresentationFormat>Экран (4:3)</PresentationFormat>
  <Paragraphs>87</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«Культура. Речевой этикет»</vt:lpstr>
      <vt:lpstr>Цель</vt:lpstr>
      <vt:lpstr>Гипотеза исследования</vt:lpstr>
      <vt:lpstr>Задачи</vt:lpstr>
      <vt:lpstr>Современная русская речевая культура</vt:lpstr>
      <vt:lpstr>Старик  Хоттабыч</vt:lpstr>
      <vt:lpstr>Современная русская речевая культура</vt:lpstr>
      <vt:lpstr>Виды речи</vt:lpstr>
      <vt:lpstr>«Риторика»</vt:lpstr>
      <vt:lpstr>«Этикет»</vt:lpstr>
      <vt:lpstr>Современная русская речевая культура</vt:lpstr>
      <vt:lpstr>«Культура речи»</vt:lpstr>
      <vt:lpstr>Знание формул  речевого этикета в общении.</vt:lpstr>
      <vt:lpstr>Формулы приветствия.</vt:lpstr>
      <vt:lpstr>Формулы извинения</vt:lpstr>
      <vt:lpstr>Результаты наблюдения</vt:lpstr>
      <vt:lpstr>На первом  этапе познакомились с результатами  опроса по теме</vt:lpstr>
      <vt:lpstr>Первые результаты анкетирования</vt:lpstr>
      <vt:lpstr>Результаты повторного анкетирования</vt:lpstr>
      <vt:lpstr>Проверка полученных результатов</vt:lpstr>
      <vt:lpstr>Вывод </vt:lpstr>
      <vt:lpstr>Спасибо за внимание До новых встреч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Речевой этикет»</dc:title>
  <dc:creator>Вера</dc:creator>
  <cp:lastModifiedBy>Светлана</cp:lastModifiedBy>
  <cp:revision>110</cp:revision>
  <dcterms:created xsi:type="dcterms:W3CDTF">2013-02-18T12:50:10Z</dcterms:created>
  <dcterms:modified xsi:type="dcterms:W3CDTF">2013-07-19T12:09:45Z</dcterms:modified>
</cp:coreProperties>
</file>