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14A00B-86F6-4464-9EED-364E6FE299E0}" type="datetimeFigureOut">
              <a:rPr lang="ru-RU" smtClean="0"/>
              <a:pPr/>
              <a:t>28.08.2013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2027E1-3721-409D-A8A8-9C4411073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Метод координат.</a:t>
            </a:r>
            <a:br>
              <a:rPr lang="ru-RU" sz="4800" dirty="0" smtClean="0">
                <a:latin typeface="Monotype Corsiva" pitchFamily="66" charset="0"/>
              </a:rPr>
            </a:br>
            <a:r>
              <a:rPr lang="ru-RU" sz="4800" dirty="0" smtClean="0">
                <a:latin typeface="Monotype Corsiva" pitchFamily="66" charset="0"/>
              </a:rPr>
              <a:t> Координаты вектора.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1"/>
          </p:nvPr>
        </p:nvSpPr>
        <p:spPr>
          <a:xfrm>
            <a:off x="4857752" y="5857892"/>
            <a:ext cx="41147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Павловская Нина Михайловна,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 учитель  математики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0"/>
            <a:ext cx="190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Устная работа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428596" y="857232"/>
            <a:ext cx="2857520" cy="1643074"/>
          </a:xfrm>
          <a:prstGeom prst="parallelogram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838200" y="838200"/>
            <a:ext cx="2024743" cy="1665514"/>
          </a:xfrm>
          <a:custGeom>
            <a:avLst/>
            <a:gdLst>
              <a:gd name="connsiteX0" fmla="*/ 0 w 2024743"/>
              <a:gd name="connsiteY0" fmla="*/ 0 h 1665514"/>
              <a:gd name="connsiteX1" fmla="*/ 2024743 w 2024743"/>
              <a:gd name="connsiteY1" fmla="*/ 1665514 h 166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24743" h="1665514">
                <a:moveTo>
                  <a:pt x="0" y="0"/>
                </a:moveTo>
                <a:lnTo>
                  <a:pt x="2024743" y="1665514"/>
                </a:ln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642911" y="1643050"/>
            <a:ext cx="1071570" cy="857256"/>
          </a:xfrm>
          <a:custGeom>
            <a:avLst/>
            <a:gdLst>
              <a:gd name="connsiteX0" fmla="*/ 0 w 2024743"/>
              <a:gd name="connsiteY0" fmla="*/ 0 h 1665514"/>
              <a:gd name="connsiteX1" fmla="*/ 2024743 w 2024743"/>
              <a:gd name="connsiteY1" fmla="*/ 1665514 h 166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24743" h="1665514">
                <a:moveTo>
                  <a:pt x="0" y="0"/>
                </a:moveTo>
                <a:lnTo>
                  <a:pt x="2024743" y="1665514"/>
                </a:ln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олилиния 5"/>
          <p:cNvSpPr/>
          <p:nvPr/>
        </p:nvSpPr>
        <p:spPr>
          <a:xfrm>
            <a:off x="424543" y="870857"/>
            <a:ext cx="2852057" cy="1621972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642911" y="857232"/>
            <a:ext cx="1357322" cy="764740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олилиния 7"/>
          <p:cNvSpPr/>
          <p:nvPr/>
        </p:nvSpPr>
        <p:spPr>
          <a:xfrm>
            <a:off x="428596" y="2000240"/>
            <a:ext cx="214314" cy="121774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642910" y="1142984"/>
            <a:ext cx="214314" cy="121774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2357422" y="785794"/>
            <a:ext cx="214314" cy="121774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олилиния 10"/>
          <p:cNvSpPr/>
          <p:nvPr/>
        </p:nvSpPr>
        <p:spPr>
          <a:xfrm>
            <a:off x="2214546" y="785794"/>
            <a:ext cx="214314" cy="121774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лилиния 11"/>
          <p:cNvSpPr/>
          <p:nvPr/>
        </p:nvSpPr>
        <p:spPr>
          <a:xfrm>
            <a:off x="1428728" y="785794"/>
            <a:ext cx="214314" cy="121774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1285852" y="785794"/>
            <a:ext cx="214314" cy="121774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олилиния 13"/>
          <p:cNvSpPr/>
          <p:nvPr/>
        </p:nvSpPr>
        <p:spPr>
          <a:xfrm>
            <a:off x="1000100" y="2428868"/>
            <a:ext cx="214314" cy="121774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олилиния 14"/>
          <p:cNvSpPr/>
          <p:nvPr/>
        </p:nvSpPr>
        <p:spPr>
          <a:xfrm>
            <a:off x="1142976" y="2428868"/>
            <a:ext cx="214314" cy="121774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олилиния 15"/>
          <p:cNvSpPr/>
          <p:nvPr/>
        </p:nvSpPr>
        <p:spPr>
          <a:xfrm>
            <a:off x="1857356" y="2428868"/>
            <a:ext cx="214314" cy="121774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олилиния 16"/>
          <p:cNvSpPr/>
          <p:nvPr/>
        </p:nvSpPr>
        <p:spPr>
          <a:xfrm>
            <a:off x="2000232" y="2428868"/>
            <a:ext cx="214314" cy="121774"/>
          </a:xfrm>
          <a:custGeom>
            <a:avLst/>
            <a:gdLst>
              <a:gd name="connsiteX0" fmla="*/ 0 w 2852057"/>
              <a:gd name="connsiteY0" fmla="*/ 1621972 h 1621972"/>
              <a:gd name="connsiteX1" fmla="*/ 2852057 w 2852057"/>
              <a:gd name="connsiteY1" fmla="*/ 0 h 1621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2057" h="1621972">
                <a:moveTo>
                  <a:pt x="0" y="1621972"/>
                </a:moveTo>
                <a:lnTo>
                  <a:pt x="2852057" y="0"/>
                </a:ln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14282" y="250030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857356" y="50004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85720" y="142873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500166" y="250030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000232" y="150017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857488" y="235743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286116" y="71435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0034" y="64291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14744" y="285728"/>
            <a:ext cx="528641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  <a:latin typeface="Monotype Corsiva" pitchFamily="66" charset="0"/>
              </a:rPr>
              <a:t>Дано: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ABCD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– параллелограмм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, K, M, N –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середины сторон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AD, AB, BC.</a:t>
            </a:r>
          </a:p>
          <a:p>
            <a:pPr algn="just"/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Выразите: </a:t>
            </a:r>
          </a:p>
          <a:p>
            <a:pPr algn="just"/>
            <a:endParaRPr lang="ru-RU" sz="2800" dirty="0">
              <a:solidFill>
                <a:srgbClr val="C00000"/>
              </a:solidFill>
              <a:latin typeface="Monotype Corsiva" pitchFamily="66" charset="0"/>
            </a:endParaRPr>
          </a:p>
          <a:p>
            <a:pPr algn="just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а) АО через АС</a:t>
            </a:r>
          </a:p>
          <a:p>
            <a:pPr algn="just"/>
            <a:endParaRPr lang="ru-RU" sz="28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algn="just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б) МК  через  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D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В и О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D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algn="just"/>
            <a:endParaRPr lang="ru-RU" sz="32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algn="just"/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в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) М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N 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через АС и ОС</a:t>
            </a:r>
          </a:p>
          <a:p>
            <a:pPr algn="just"/>
            <a:endParaRPr lang="ru-RU" sz="32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algn="just"/>
            <a:r>
              <a:rPr lang="ru-RU" sz="3200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г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) М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N</a:t>
            </a:r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через АВ и А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D</a:t>
            </a: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143372" y="2071678"/>
            <a:ext cx="42862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786446" y="4929198"/>
            <a:ext cx="42862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286248" y="4929198"/>
            <a:ext cx="42862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572264" y="3000372"/>
            <a:ext cx="42862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715008" y="3000372"/>
            <a:ext cx="42862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143372" y="3000372"/>
            <a:ext cx="42862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357818" y="2143116"/>
            <a:ext cx="42862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643702" y="3929066"/>
            <a:ext cx="42862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857884" y="3929066"/>
            <a:ext cx="42862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286248" y="3929066"/>
            <a:ext cx="42862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643702" y="4929198"/>
            <a:ext cx="428628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Новый материал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357166"/>
            <a:ext cx="88583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rgbClr val="C00000"/>
                </a:solidFill>
              </a:rPr>
              <a:t>Лемма: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Если векторы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и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коллинеарны и 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≠ 0, то существует такое число 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</a:rPr>
              <a:t>k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, что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b = ka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1)</a:t>
            </a:r>
          </a:p>
          <a:p>
            <a:pPr algn="just"/>
            <a:endParaRPr lang="ru-RU" sz="24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4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4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4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2) </a:t>
            </a:r>
          </a:p>
          <a:p>
            <a:pPr algn="just"/>
            <a:endParaRPr lang="ru-RU" sz="2400" b="1" i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4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400" b="1" i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928926" y="428604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643042" y="785794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572132" y="428604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428992" y="428604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285984" y="857232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28596" y="1571612"/>
            <a:ext cx="2428892" cy="1588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8596" y="2643182"/>
            <a:ext cx="2428892" cy="1588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28596" y="2143116"/>
            <a:ext cx="1785950" cy="1588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357290" y="1214422"/>
            <a:ext cx="335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endParaRPr lang="ru-RU" sz="24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428728" y="1285860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500166" y="2285992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428728" y="1785926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285852" y="1714488"/>
            <a:ext cx="359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142976" y="2214554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k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endParaRPr lang="ru-RU" sz="2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286116" y="1500174"/>
            <a:ext cx="2981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е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сли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  а 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то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k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&gt;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0    </a:t>
            </a:r>
            <a:endParaRPr lang="ru-RU" sz="24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572000" y="1571612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071934" y="1571612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4214810" y="171448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4287042" y="171369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00034" y="3643314"/>
            <a:ext cx="2428892" cy="1588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00034" y="4286256"/>
            <a:ext cx="1785950" cy="1588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428728" y="3214686"/>
            <a:ext cx="335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endParaRPr lang="ru-RU" sz="2400" dirty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1714480" y="4786322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500166" y="4000504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500166" y="3286124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357290" y="3929066"/>
            <a:ext cx="359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endParaRPr lang="ru-RU" sz="24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357290" y="4714884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k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endParaRPr lang="ru-RU" sz="2400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571472" y="5143512"/>
            <a:ext cx="2428892" cy="1588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357554" y="4143380"/>
            <a:ext cx="2981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>е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сли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  а 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то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k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</a:rPr>
              <a:t>&lt;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 0    </a:t>
            </a:r>
            <a:endParaRPr lang="ru-RU" sz="2400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4143372" y="4214818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643438" y="4214818"/>
            <a:ext cx="142876" cy="15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 flipV="1">
            <a:off x="4250529" y="432197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4393405" y="439341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69674"/>
            <a:ext cx="88583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solidFill>
                  <a:srgbClr val="C00000"/>
                </a:solidFill>
              </a:rPr>
              <a:t>Теорема: 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Любой вектор можно разложить по двум неколлинеарным векторам, причем коэффициенты разложения определяются единственным способом.</a:t>
            </a:r>
          </a:p>
          <a:p>
            <a:pPr algn="just"/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     По правилу параллелограмма  </a:t>
            </a:r>
          </a:p>
          <a:p>
            <a:pPr algn="just"/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   Следовательно вектор        разложен по векторам         и     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ru-RU" sz="2400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400" b="1" i="1" dirty="0">
              <a:solidFill>
                <a:srgbClr val="C0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857224" y="1643050"/>
            <a:ext cx="642942" cy="642942"/>
          </a:xfrm>
          <a:prstGeom prst="straightConnector1">
            <a:avLst/>
          </a:prstGeom>
          <a:ln w="28575">
            <a:solidFill>
              <a:srgbClr val="00206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071538" y="2643182"/>
            <a:ext cx="857256" cy="1588"/>
          </a:xfrm>
          <a:prstGeom prst="straightConnector1">
            <a:avLst/>
          </a:prstGeom>
          <a:ln w="28575">
            <a:solidFill>
              <a:srgbClr val="00B05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42910" y="1714488"/>
            <a:ext cx="2000264" cy="928694"/>
          </a:xfrm>
          <a:prstGeom prst="straightConnector1">
            <a:avLst/>
          </a:prstGeom>
          <a:ln w="28575">
            <a:solidFill>
              <a:srgbClr val="FF000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86248" y="3071810"/>
            <a:ext cx="857256" cy="1588"/>
          </a:xfrm>
          <a:prstGeom prst="straightConnector1">
            <a:avLst/>
          </a:prstGeom>
          <a:ln w="28575">
            <a:solidFill>
              <a:srgbClr val="00B05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4286248" y="2428868"/>
            <a:ext cx="642942" cy="642942"/>
          </a:xfrm>
          <a:prstGeom prst="straightConnector1">
            <a:avLst/>
          </a:prstGeom>
          <a:ln w="28575">
            <a:solidFill>
              <a:srgbClr val="00206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286248" y="2143116"/>
            <a:ext cx="2000264" cy="928694"/>
          </a:xfrm>
          <a:prstGeom prst="straightConnector1">
            <a:avLst/>
          </a:prstGeom>
          <a:ln w="28575">
            <a:solidFill>
              <a:srgbClr val="FF0000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86248" y="3071810"/>
            <a:ext cx="2071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4286248" y="1428736"/>
            <a:ext cx="1643074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14942" y="2143116"/>
            <a:ext cx="2071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5357818" y="1428736"/>
            <a:ext cx="1643074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71934" y="307181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929190" y="307181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00562" y="2143116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57818" y="307181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sz="1100" dirty="0" smtClean="0"/>
              <a:t>1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929190" y="1785926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  <a:r>
              <a:rPr lang="ru-RU" sz="1100" dirty="0" smtClean="0"/>
              <a:t>1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215074" y="178592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643182"/>
            <a:ext cx="180975" cy="4095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071810"/>
            <a:ext cx="180975" cy="4095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643050"/>
            <a:ext cx="171450" cy="4762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428868"/>
            <a:ext cx="171450" cy="4762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857364"/>
            <a:ext cx="171450" cy="40957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285992"/>
            <a:ext cx="171450" cy="4095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571876"/>
            <a:ext cx="2228850" cy="46672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786322"/>
            <a:ext cx="1628775" cy="476250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429132"/>
            <a:ext cx="1276350" cy="476250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000504"/>
            <a:ext cx="1285875" cy="466725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214950"/>
            <a:ext cx="171450" cy="409575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214950"/>
            <a:ext cx="180975" cy="409575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5143512"/>
            <a:ext cx="1714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500694" y="285728"/>
            <a:ext cx="3286148" cy="4338665"/>
            <a:chOff x="1500166" y="285728"/>
            <a:chExt cx="3286148" cy="4338665"/>
          </a:xfrm>
        </p:grpSpPr>
        <p:grpSp>
          <p:nvGrpSpPr>
            <p:cNvPr id="3" name="Группа 109"/>
            <p:cNvGrpSpPr/>
            <p:nvPr/>
          </p:nvGrpSpPr>
          <p:grpSpPr>
            <a:xfrm>
              <a:off x="1500166" y="285728"/>
              <a:ext cx="3286148" cy="4286280"/>
              <a:chOff x="1500166" y="285728"/>
              <a:chExt cx="3286148" cy="4286280"/>
            </a:xfrm>
          </p:grpSpPr>
          <p:grpSp>
            <p:nvGrpSpPr>
              <p:cNvPr id="21" name="Группа 9"/>
              <p:cNvGrpSpPr/>
              <p:nvPr/>
            </p:nvGrpSpPr>
            <p:grpSpPr>
              <a:xfrm>
                <a:off x="1500166" y="2428868"/>
                <a:ext cx="3286148" cy="428628"/>
                <a:chOff x="1500166" y="2428868"/>
                <a:chExt cx="3286148" cy="428628"/>
              </a:xfrm>
            </p:grpSpPr>
            <p:sp>
              <p:nvSpPr>
                <p:cNvPr id="103" name="Прямоугольник 102"/>
                <p:cNvSpPr/>
                <p:nvPr/>
              </p:nvSpPr>
              <p:spPr>
                <a:xfrm>
                  <a:off x="150016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4" name="Прямоугольник 2"/>
                <p:cNvSpPr/>
                <p:nvPr/>
              </p:nvSpPr>
              <p:spPr>
                <a:xfrm>
                  <a:off x="1928794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5" name="Прямоугольник 3"/>
                <p:cNvSpPr/>
                <p:nvPr/>
              </p:nvSpPr>
              <p:spPr>
                <a:xfrm>
                  <a:off x="435768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6" name="Прямоугольник 4"/>
                <p:cNvSpPr/>
                <p:nvPr/>
              </p:nvSpPr>
              <p:spPr>
                <a:xfrm>
                  <a:off x="392905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7" name="Прямоугольник 5"/>
                <p:cNvSpPr/>
                <p:nvPr/>
              </p:nvSpPr>
              <p:spPr>
                <a:xfrm>
                  <a:off x="357186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8" name="Прямоугольник 6"/>
                <p:cNvSpPr/>
                <p:nvPr/>
              </p:nvSpPr>
              <p:spPr>
                <a:xfrm>
                  <a:off x="3143240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9" name="Прямоугольник 7"/>
                <p:cNvSpPr/>
                <p:nvPr/>
              </p:nvSpPr>
              <p:spPr>
                <a:xfrm>
                  <a:off x="271461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0" name="Прямоугольник 8"/>
                <p:cNvSpPr/>
                <p:nvPr/>
              </p:nvSpPr>
              <p:spPr>
                <a:xfrm>
                  <a:off x="235742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2" name="Группа 10"/>
              <p:cNvGrpSpPr/>
              <p:nvPr/>
            </p:nvGrpSpPr>
            <p:grpSpPr>
              <a:xfrm>
                <a:off x="1500166" y="2857496"/>
                <a:ext cx="3286148" cy="428628"/>
                <a:chOff x="1500166" y="2428868"/>
                <a:chExt cx="3286148" cy="428628"/>
              </a:xfrm>
            </p:grpSpPr>
            <p:sp>
              <p:nvSpPr>
                <p:cNvPr id="95" name="Прямоугольник 94"/>
                <p:cNvSpPr/>
                <p:nvPr/>
              </p:nvSpPr>
              <p:spPr>
                <a:xfrm>
                  <a:off x="150016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Прямоугольник 95"/>
                <p:cNvSpPr/>
                <p:nvPr/>
              </p:nvSpPr>
              <p:spPr>
                <a:xfrm>
                  <a:off x="1928794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7" name="Прямоугольник 96"/>
                <p:cNvSpPr/>
                <p:nvPr/>
              </p:nvSpPr>
              <p:spPr>
                <a:xfrm>
                  <a:off x="435768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8" name="Прямоугольник 97"/>
                <p:cNvSpPr/>
                <p:nvPr/>
              </p:nvSpPr>
              <p:spPr>
                <a:xfrm>
                  <a:off x="392905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9" name="Прямоугольник 98"/>
                <p:cNvSpPr/>
                <p:nvPr/>
              </p:nvSpPr>
              <p:spPr>
                <a:xfrm>
                  <a:off x="357186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0" name="Прямоугольник 99"/>
                <p:cNvSpPr/>
                <p:nvPr/>
              </p:nvSpPr>
              <p:spPr>
                <a:xfrm>
                  <a:off x="3143240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1" name="Прямоугольник 100"/>
                <p:cNvSpPr/>
                <p:nvPr/>
              </p:nvSpPr>
              <p:spPr>
                <a:xfrm>
                  <a:off x="271461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2" name="Прямоугольник 101"/>
                <p:cNvSpPr/>
                <p:nvPr/>
              </p:nvSpPr>
              <p:spPr>
                <a:xfrm>
                  <a:off x="235742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3" name="Группа 37"/>
              <p:cNvGrpSpPr/>
              <p:nvPr/>
            </p:nvGrpSpPr>
            <p:grpSpPr>
              <a:xfrm>
                <a:off x="1500166" y="3286124"/>
                <a:ext cx="3286148" cy="428628"/>
                <a:chOff x="1500166" y="2428868"/>
                <a:chExt cx="3286148" cy="428628"/>
              </a:xfrm>
            </p:grpSpPr>
            <p:sp>
              <p:nvSpPr>
                <p:cNvPr id="87" name="Прямоугольник 86"/>
                <p:cNvSpPr/>
                <p:nvPr/>
              </p:nvSpPr>
              <p:spPr>
                <a:xfrm>
                  <a:off x="150016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8" name="Прямоугольник 87"/>
                <p:cNvSpPr/>
                <p:nvPr/>
              </p:nvSpPr>
              <p:spPr>
                <a:xfrm>
                  <a:off x="1928794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9" name="Прямоугольник 88"/>
                <p:cNvSpPr/>
                <p:nvPr/>
              </p:nvSpPr>
              <p:spPr>
                <a:xfrm>
                  <a:off x="435768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0" name="Прямоугольник 89"/>
                <p:cNvSpPr/>
                <p:nvPr/>
              </p:nvSpPr>
              <p:spPr>
                <a:xfrm>
                  <a:off x="392905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1" name="Прямоугольник 90"/>
                <p:cNvSpPr/>
                <p:nvPr/>
              </p:nvSpPr>
              <p:spPr>
                <a:xfrm>
                  <a:off x="357186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Прямоугольник 91"/>
                <p:cNvSpPr/>
                <p:nvPr/>
              </p:nvSpPr>
              <p:spPr>
                <a:xfrm>
                  <a:off x="3143240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3" name="Прямоугольник 92"/>
                <p:cNvSpPr/>
                <p:nvPr/>
              </p:nvSpPr>
              <p:spPr>
                <a:xfrm>
                  <a:off x="271461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Прямоугольник 93"/>
                <p:cNvSpPr/>
                <p:nvPr/>
              </p:nvSpPr>
              <p:spPr>
                <a:xfrm>
                  <a:off x="235742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46"/>
              <p:cNvGrpSpPr/>
              <p:nvPr/>
            </p:nvGrpSpPr>
            <p:grpSpPr>
              <a:xfrm>
                <a:off x="1500166" y="3714752"/>
                <a:ext cx="3286148" cy="428628"/>
                <a:chOff x="1500166" y="2428868"/>
                <a:chExt cx="3286148" cy="428628"/>
              </a:xfrm>
            </p:grpSpPr>
            <p:sp>
              <p:nvSpPr>
                <p:cNvPr id="79" name="Прямоугольник 78"/>
                <p:cNvSpPr/>
                <p:nvPr/>
              </p:nvSpPr>
              <p:spPr>
                <a:xfrm>
                  <a:off x="150016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0" name="Прямоугольник 79"/>
                <p:cNvSpPr/>
                <p:nvPr/>
              </p:nvSpPr>
              <p:spPr>
                <a:xfrm>
                  <a:off x="1928794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1" name="Прямоугольник 80"/>
                <p:cNvSpPr/>
                <p:nvPr/>
              </p:nvSpPr>
              <p:spPr>
                <a:xfrm>
                  <a:off x="435768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2" name="Прямоугольник 81"/>
                <p:cNvSpPr/>
                <p:nvPr/>
              </p:nvSpPr>
              <p:spPr>
                <a:xfrm>
                  <a:off x="392905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3" name="Прямоугольник 82"/>
                <p:cNvSpPr/>
                <p:nvPr/>
              </p:nvSpPr>
              <p:spPr>
                <a:xfrm>
                  <a:off x="357186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4" name="Прямоугольник 83"/>
                <p:cNvSpPr/>
                <p:nvPr/>
              </p:nvSpPr>
              <p:spPr>
                <a:xfrm>
                  <a:off x="3143240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5" name="Прямоугольник 84"/>
                <p:cNvSpPr/>
                <p:nvPr/>
              </p:nvSpPr>
              <p:spPr>
                <a:xfrm>
                  <a:off x="271461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6" name="Прямоугольник 85"/>
                <p:cNvSpPr/>
                <p:nvPr/>
              </p:nvSpPr>
              <p:spPr>
                <a:xfrm>
                  <a:off x="235742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5" name="Группа 55"/>
              <p:cNvGrpSpPr/>
              <p:nvPr/>
            </p:nvGrpSpPr>
            <p:grpSpPr>
              <a:xfrm>
                <a:off x="1500166" y="285728"/>
                <a:ext cx="3286148" cy="428628"/>
                <a:chOff x="1500166" y="2428868"/>
                <a:chExt cx="3286148" cy="428628"/>
              </a:xfrm>
            </p:grpSpPr>
            <p:sp>
              <p:nvSpPr>
                <p:cNvPr id="71" name="Прямоугольник 70"/>
                <p:cNvSpPr/>
                <p:nvPr/>
              </p:nvSpPr>
              <p:spPr>
                <a:xfrm>
                  <a:off x="150016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2" name="Прямоугольник 71"/>
                <p:cNvSpPr/>
                <p:nvPr/>
              </p:nvSpPr>
              <p:spPr>
                <a:xfrm>
                  <a:off x="1928794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Прямоугольник 72"/>
                <p:cNvSpPr/>
                <p:nvPr/>
              </p:nvSpPr>
              <p:spPr>
                <a:xfrm>
                  <a:off x="435768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392905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357186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Прямоугольник 75"/>
                <p:cNvSpPr/>
                <p:nvPr/>
              </p:nvSpPr>
              <p:spPr>
                <a:xfrm>
                  <a:off x="3143240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7" name="Прямоугольник 76"/>
                <p:cNvSpPr/>
                <p:nvPr/>
              </p:nvSpPr>
              <p:spPr>
                <a:xfrm>
                  <a:off x="271461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8" name="Прямоугольник 77"/>
                <p:cNvSpPr/>
                <p:nvPr/>
              </p:nvSpPr>
              <p:spPr>
                <a:xfrm>
                  <a:off x="235742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6" name="Группа 64"/>
              <p:cNvGrpSpPr/>
              <p:nvPr/>
            </p:nvGrpSpPr>
            <p:grpSpPr>
              <a:xfrm>
                <a:off x="1500166" y="4143380"/>
                <a:ext cx="3286148" cy="428628"/>
                <a:chOff x="1500166" y="2428868"/>
                <a:chExt cx="3286148" cy="428628"/>
              </a:xfrm>
            </p:grpSpPr>
            <p:sp>
              <p:nvSpPr>
                <p:cNvPr id="63" name="Прямоугольник 62"/>
                <p:cNvSpPr/>
                <p:nvPr/>
              </p:nvSpPr>
              <p:spPr>
                <a:xfrm>
                  <a:off x="150016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4" name="Прямоугольник 63"/>
                <p:cNvSpPr/>
                <p:nvPr/>
              </p:nvSpPr>
              <p:spPr>
                <a:xfrm>
                  <a:off x="1928794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5" name="Прямоугольник 64"/>
                <p:cNvSpPr/>
                <p:nvPr/>
              </p:nvSpPr>
              <p:spPr>
                <a:xfrm>
                  <a:off x="435768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6" name="Прямоугольник 65"/>
                <p:cNvSpPr/>
                <p:nvPr/>
              </p:nvSpPr>
              <p:spPr>
                <a:xfrm>
                  <a:off x="392905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7" name="Прямоугольник 66"/>
                <p:cNvSpPr/>
                <p:nvPr/>
              </p:nvSpPr>
              <p:spPr>
                <a:xfrm>
                  <a:off x="357186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8" name="Прямоугольник 67"/>
                <p:cNvSpPr/>
                <p:nvPr/>
              </p:nvSpPr>
              <p:spPr>
                <a:xfrm>
                  <a:off x="3143240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9" name="Прямоугольник 68"/>
                <p:cNvSpPr/>
                <p:nvPr/>
              </p:nvSpPr>
              <p:spPr>
                <a:xfrm>
                  <a:off x="271461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0" name="Прямоугольник 69"/>
                <p:cNvSpPr/>
                <p:nvPr/>
              </p:nvSpPr>
              <p:spPr>
                <a:xfrm>
                  <a:off x="235742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7" name="Группа 73"/>
              <p:cNvGrpSpPr/>
              <p:nvPr/>
            </p:nvGrpSpPr>
            <p:grpSpPr>
              <a:xfrm>
                <a:off x="1500166" y="714356"/>
                <a:ext cx="3286148" cy="428628"/>
                <a:chOff x="1500166" y="2428868"/>
                <a:chExt cx="3286148" cy="428628"/>
              </a:xfrm>
            </p:grpSpPr>
            <p:sp>
              <p:nvSpPr>
                <p:cNvPr id="55" name="Прямоугольник 54"/>
                <p:cNvSpPr/>
                <p:nvPr/>
              </p:nvSpPr>
              <p:spPr>
                <a:xfrm>
                  <a:off x="150016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1928794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>
                  <a:off x="435768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8" name="Прямоугольник 57"/>
                <p:cNvSpPr/>
                <p:nvPr/>
              </p:nvSpPr>
              <p:spPr>
                <a:xfrm>
                  <a:off x="392905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357186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Прямоугольник 59"/>
                <p:cNvSpPr/>
                <p:nvPr/>
              </p:nvSpPr>
              <p:spPr>
                <a:xfrm>
                  <a:off x="3143240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Прямоугольник 60"/>
                <p:cNvSpPr/>
                <p:nvPr/>
              </p:nvSpPr>
              <p:spPr>
                <a:xfrm>
                  <a:off x="271461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2" name="Прямоугольник 61"/>
                <p:cNvSpPr/>
                <p:nvPr/>
              </p:nvSpPr>
              <p:spPr>
                <a:xfrm>
                  <a:off x="235742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8" name="Группа 82"/>
              <p:cNvGrpSpPr/>
              <p:nvPr/>
            </p:nvGrpSpPr>
            <p:grpSpPr>
              <a:xfrm>
                <a:off x="1500166" y="1142984"/>
                <a:ext cx="3286148" cy="428628"/>
                <a:chOff x="1500166" y="2428868"/>
                <a:chExt cx="3286148" cy="428628"/>
              </a:xfrm>
            </p:grpSpPr>
            <p:sp>
              <p:nvSpPr>
                <p:cNvPr id="47" name="Прямоугольник 46"/>
                <p:cNvSpPr/>
                <p:nvPr/>
              </p:nvSpPr>
              <p:spPr>
                <a:xfrm>
                  <a:off x="150016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Прямоугольник 47"/>
                <p:cNvSpPr/>
                <p:nvPr/>
              </p:nvSpPr>
              <p:spPr>
                <a:xfrm>
                  <a:off x="1928794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Прямоугольник 48"/>
                <p:cNvSpPr/>
                <p:nvPr/>
              </p:nvSpPr>
              <p:spPr>
                <a:xfrm>
                  <a:off x="435768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0" name="Прямоугольник 49"/>
                <p:cNvSpPr/>
                <p:nvPr/>
              </p:nvSpPr>
              <p:spPr>
                <a:xfrm>
                  <a:off x="392905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Прямоугольник 50"/>
                <p:cNvSpPr/>
                <p:nvPr/>
              </p:nvSpPr>
              <p:spPr>
                <a:xfrm>
                  <a:off x="357186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3143240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3" name="Прямоугольник 52"/>
                <p:cNvSpPr/>
                <p:nvPr/>
              </p:nvSpPr>
              <p:spPr>
                <a:xfrm>
                  <a:off x="271461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>
                <a:xfrm>
                  <a:off x="235742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9" name="Группа 91"/>
              <p:cNvGrpSpPr/>
              <p:nvPr/>
            </p:nvGrpSpPr>
            <p:grpSpPr>
              <a:xfrm>
                <a:off x="1500166" y="1571612"/>
                <a:ext cx="3286148" cy="428628"/>
                <a:chOff x="1500166" y="2428868"/>
                <a:chExt cx="3286148" cy="428628"/>
              </a:xfrm>
            </p:grpSpPr>
            <p:sp>
              <p:nvSpPr>
                <p:cNvPr id="39" name="Прямоугольник 38"/>
                <p:cNvSpPr/>
                <p:nvPr/>
              </p:nvSpPr>
              <p:spPr>
                <a:xfrm>
                  <a:off x="150016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0" name="Прямоугольник 39"/>
                <p:cNvSpPr/>
                <p:nvPr/>
              </p:nvSpPr>
              <p:spPr>
                <a:xfrm>
                  <a:off x="1928794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Прямоугольник 40"/>
                <p:cNvSpPr/>
                <p:nvPr/>
              </p:nvSpPr>
              <p:spPr>
                <a:xfrm>
                  <a:off x="435768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Прямоугольник 41"/>
                <p:cNvSpPr/>
                <p:nvPr/>
              </p:nvSpPr>
              <p:spPr>
                <a:xfrm>
                  <a:off x="392905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3" name="Прямоугольник 42"/>
                <p:cNvSpPr/>
                <p:nvPr/>
              </p:nvSpPr>
              <p:spPr>
                <a:xfrm>
                  <a:off x="357186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4" name="Прямоугольник 43"/>
                <p:cNvSpPr/>
                <p:nvPr/>
              </p:nvSpPr>
              <p:spPr>
                <a:xfrm>
                  <a:off x="3143240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" name="Прямоугольник 44"/>
                <p:cNvSpPr/>
                <p:nvPr/>
              </p:nvSpPr>
              <p:spPr>
                <a:xfrm>
                  <a:off x="271461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Прямоугольник 45"/>
                <p:cNvSpPr/>
                <p:nvPr/>
              </p:nvSpPr>
              <p:spPr>
                <a:xfrm>
                  <a:off x="235742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0" name="Группа 100"/>
              <p:cNvGrpSpPr/>
              <p:nvPr/>
            </p:nvGrpSpPr>
            <p:grpSpPr>
              <a:xfrm>
                <a:off x="1500166" y="2000240"/>
                <a:ext cx="3286148" cy="428628"/>
                <a:chOff x="1500166" y="2428868"/>
                <a:chExt cx="3286148" cy="428628"/>
              </a:xfrm>
            </p:grpSpPr>
            <p:sp>
              <p:nvSpPr>
                <p:cNvPr id="31" name="Прямоугольник 30"/>
                <p:cNvSpPr/>
                <p:nvPr/>
              </p:nvSpPr>
              <p:spPr>
                <a:xfrm>
                  <a:off x="150016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Прямоугольник 31"/>
                <p:cNvSpPr/>
                <p:nvPr/>
              </p:nvSpPr>
              <p:spPr>
                <a:xfrm>
                  <a:off x="1928794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Прямоугольник 32"/>
                <p:cNvSpPr/>
                <p:nvPr/>
              </p:nvSpPr>
              <p:spPr>
                <a:xfrm>
                  <a:off x="4357686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Прямоугольник 33"/>
                <p:cNvSpPr/>
                <p:nvPr/>
              </p:nvSpPr>
              <p:spPr>
                <a:xfrm>
                  <a:off x="392905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ик 34"/>
                <p:cNvSpPr/>
                <p:nvPr/>
              </p:nvSpPr>
              <p:spPr>
                <a:xfrm>
                  <a:off x="3571868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Прямоугольник 35"/>
                <p:cNvSpPr/>
                <p:nvPr/>
              </p:nvSpPr>
              <p:spPr>
                <a:xfrm>
                  <a:off x="3143240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7" name="Прямоугольник 36"/>
                <p:cNvSpPr/>
                <p:nvPr/>
              </p:nvSpPr>
              <p:spPr>
                <a:xfrm>
                  <a:off x="271461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8" name="Прямоугольник 37"/>
                <p:cNvSpPr/>
                <p:nvPr/>
              </p:nvSpPr>
              <p:spPr>
                <a:xfrm>
                  <a:off x="2357422" y="2428868"/>
                  <a:ext cx="428628" cy="42862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4" name="Прямая со стрелкой 3"/>
            <p:cNvCxnSpPr>
              <a:endCxn id="71" idx="3"/>
            </p:cNvCxnSpPr>
            <p:nvPr/>
          </p:nvCxnSpPr>
          <p:spPr>
            <a:xfrm rot="5400000" flipH="1" flipV="1">
              <a:off x="-107189" y="2536025"/>
              <a:ext cx="4071966" cy="158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 стрелкой 4"/>
            <p:cNvCxnSpPr>
              <a:endCxn id="65" idx="0"/>
            </p:cNvCxnSpPr>
            <p:nvPr/>
          </p:nvCxnSpPr>
          <p:spPr>
            <a:xfrm>
              <a:off x="1571604" y="4143380"/>
              <a:ext cx="3000396" cy="1588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429124" y="4214818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>
                  <a:latin typeface="Bookman Old Style" pitchFamily="18" charset="0"/>
                </a:rPr>
                <a:t>х</a:t>
              </a:r>
              <a:endParaRPr lang="ru-RU" b="1" i="1" dirty="0">
                <a:latin typeface="Bookman Old Style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00166" y="357166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>
                  <a:latin typeface="Bookman Old Style" pitchFamily="18" charset="0"/>
                </a:rPr>
                <a:t>у</a:t>
              </a:r>
              <a:endParaRPr lang="ru-RU" b="1" i="1" dirty="0">
                <a:latin typeface="Bookman Old Style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71604" y="4143380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i="1" dirty="0" smtClean="0">
                  <a:latin typeface="Bookman Old Style" pitchFamily="18" charset="0"/>
                </a:rPr>
                <a:t>О</a:t>
              </a:r>
              <a:endParaRPr lang="ru-RU" b="1" i="1" dirty="0">
                <a:latin typeface="Bookman Old Style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928794" y="4143380"/>
              <a:ext cx="500066" cy="158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1714480" y="3929066"/>
              <a:ext cx="428628" cy="158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0" y="4214818"/>
              <a:ext cx="161925" cy="409575"/>
            </a:xfrm>
            <a:prstGeom prst="rect">
              <a:avLst/>
            </a:prstGeom>
            <a:noFill/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43042" y="3714752"/>
              <a:ext cx="180975" cy="409575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2214546" y="421481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71604" y="350043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ru-RU" dirty="0"/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2357422" y="1571612"/>
              <a:ext cx="1643074" cy="85725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57488" y="1071546"/>
              <a:ext cx="333375" cy="409575"/>
            </a:xfrm>
            <a:prstGeom prst="rect">
              <a:avLst/>
            </a:prstGeom>
            <a:noFill/>
          </p:spPr>
        </p:pic>
        <p:pic>
          <p:nvPicPr>
            <p:cNvPr id="17" name="Picture 1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5918" y="1714488"/>
              <a:ext cx="571500" cy="409575"/>
            </a:xfrm>
            <a:prstGeom prst="rect">
              <a:avLst/>
            </a:prstGeom>
            <a:noFill/>
          </p:spPr>
        </p:pic>
        <p:pic>
          <p:nvPicPr>
            <p:cNvPr id="18" name="Picture 15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6050" y="1928802"/>
              <a:ext cx="238125" cy="409575"/>
            </a:xfrm>
            <a:prstGeom prst="rect">
              <a:avLst/>
            </a:prstGeom>
            <a:noFill/>
          </p:spPr>
        </p:pic>
        <p:cxnSp>
          <p:nvCxnSpPr>
            <p:cNvPr id="19" name="Прямая со стрелкой 18"/>
            <p:cNvCxnSpPr/>
            <p:nvPr/>
          </p:nvCxnSpPr>
          <p:spPr>
            <a:xfrm>
              <a:off x="2357422" y="1571612"/>
              <a:ext cx="1643074" cy="1588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rot="5400000">
              <a:off x="1928794" y="2000240"/>
              <a:ext cx="857256" cy="1588"/>
            </a:xfrm>
            <a:prstGeom prst="straightConnector1">
              <a:avLst/>
            </a:prstGeom>
            <a:ln w="1905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Box 110"/>
          <p:cNvSpPr txBox="1"/>
          <p:nvPr/>
        </p:nvSpPr>
        <p:spPr>
          <a:xfrm>
            <a:off x="142844" y="142852"/>
            <a:ext cx="52864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Координаты вектора</a:t>
            </a:r>
          </a:p>
          <a:p>
            <a:endParaRPr lang="ru-RU" sz="2000" b="1" i="1" dirty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    ,    - координатные векторы.</a:t>
            </a:r>
          </a:p>
          <a:p>
            <a:pPr algn="just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Координатные векторы не коллинеарны, поэтому любой вектор       можно представить в виде </a:t>
            </a:r>
          </a:p>
          <a:p>
            <a:pPr algn="just"/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 -  координаты вектора.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Каждая координата суммы двух и более векторов равна сумме соответствующих координат этих векторов.</a:t>
            </a:r>
          </a:p>
          <a:p>
            <a:pPr marL="342900" indent="-342900" algn="just"/>
            <a:r>
              <a:rPr lang="ru-RU" b="1" i="1" dirty="0" smtClean="0">
                <a:solidFill>
                  <a:srgbClr val="0070C0"/>
                </a:solidFill>
              </a:rPr>
              <a:t>Например:</a:t>
            </a:r>
          </a:p>
          <a:p>
            <a:pPr marL="342900" indent="-342900" algn="just"/>
            <a:endParaRPr lang="ru-RU" b="1" i="1" dirty="0">
              <a:solidFill>
                <a:srgbClr val="0070C0"/>
              </a:solidFill>
            </a:endParaRPr>
          </a:p>
          <a:p>
            <a:pPr marL="342900" indent="-342900" algn="just"/>
            <a:endParaRPr lang="ru-RU" b="1" i="1" dirty="0" smtClean="0">
              <a:solidFill>
                <a:srgbClr val="0070C0"/>
              </a:solidFill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Каждая координата разности двух векторов равна разности соответствующих  координат.</a:t>
            </a:r>
          </a:p>
          <a:p>
            <a:pPr marL="342900" indent="-342900" algn="just"/>
            <a:r>
              <a:rPr lang="ru-RU" b="1" i="1" dirty="0" smtClean="0">
                <a:solidFill>
                  <a:srgbClr val="0070C0"/>
                </a:solidFill>
              </a:rPr>
              <a:t>Например:             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</a:t>
            </a:r>
            <a:r>
              <a:rPr lang="ru-RU" b="1" i="1" dirty="0" smtClean="0">
                <a:solidFill>
                  <a:srgbClr val="0070C0"/>
                </a:solidFill>
              </a:rPr>
              <a:t>значит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b="1" i="1" dirty="0" smtClean="0">
              <a:solidFill>
                <a:srgbClr val="0070C0"/>
              </a:solidFill>
            </a:endParaRPr>
          </a:p>
        </p:txBody>
      </p:sp>
      <p:pic>
        <p:nvPicPr>
          <p:cNvPr id="11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714356"/>
            <a:ext cx="169458" cy="428628"/>
          </a:xfrm>
          <a:prstGeom prst="rect">
            <a:avLst/>
          </a:prstGeom>
          <a:noFill/>
        </p:spPr>
      </p:pic>
      <p:pic>
        <p:nvPicPr>
          <p:cNvPr id="1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714356"/>
            <a:ext cx="180975" cy="409575"/>
          </a:xfrm>
          <a:prstGeom prst="rect">
            <a:avLst/>
          </a:prstGeom>
          <a:noFill/>
        </p:spPr>
      </p:pic>
      <p:pic>
        <p:nvPicPr>
          <p:cNvPr id="114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357298"/>
            <a:ext cx="238125" cy="409575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643050"/>
            <a:ext cx="1571636" cy="40957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3116"/>
            <a:ext cx="885825" cy="40957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500438"/>
            <a:ext cx="2657475" cy="476250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929066"/>
            <a:ext cx="3133725" cy="476250"/>
          </a:xfrm>
          <a:prstGeom prst="rect">
            <a:avLst/>
          </a:prstGeom>
          <a:noFill/>
        </p:spPr>
      </p:pic>
      <p:pic>
        <p:nvPicPr>
          <p:cNvPr id="123" name="Picture 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5143512"/>
            <a:ext cx="2657475" cy="476250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143512"/>
            <a:ext cx="3133725" cy="476250"/>
          </a:xfrm>
          <a:prstGeom prst="rect">
            <a:avLst/>
          </a:prstGeom>
          <a:noFill/>
        </p:spPr>
      </p:pic>
      <p:sp>
        <p:nvSpPr>
          <p:cNvPr id="126" name="Прямоугольник 125"/>
          <p:cNvSpPr/>
          <p:nvPr/>
        </p:nvSpPr>
        <p:spPr>
          <a:xfrm>
            <a:off x="142844" y="5572140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"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Каждая координата произведения вектора на число равна произведению соответствующей координаты на это число.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 algn="just"/>
            <a:r>
              <a:rPr lang="ru-RU" b="1" i="1" dirty="0" smtClean="0">
                <a:solidFill>
                  <a:srgbClr val="0070C0"/>
                </a:solidFill>
              </a:rPr>
              <a:t>Например:                            значит 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6143644"/>
            <a:ext cx="1266825" cy="409575"/>
          </a:xfrm>
          <a:prstGeom prst="rect">
            <a:avLst/>
          </a:prstGeom>
          <a:noFill/>
        </p:spPr>
      </p:pic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6143644"/>
            <a:ext cx="1790700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</TotalTime>
  <Words>239</Words>
  <Application>Microsoft Office PowerPoint</Application>
  <PresentationFormat>Экран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Метод координат.  Координаты вектора.</vt:lpstr>
      <vt:lpstr>Слайд 2</vt:lpstr>
      <vt:lpstr>Слайд 3</vt:lpstr>
      <vt:lpstr>Слайд 4</vt:lpstr>
      <vt:lpstr>Слайд 5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координат.  Координаты вектора.</dc:title>
  <dc:creator>Admin</dc:creator>
  <cp:lastModifiedBy>Nobody</cp:lastModifiedBy>
  <cp:revision>11</cp:revision>
  <dcterms:created xsi:type="dcterms:W3CDTF">2012-10-09T13:33:29Z</dcterms:created>
  <dcterms:modified xsi:type="dcterms:W3CDTF">2013-08-28T04:41:58Z</dcterms:modified>
</cp:coreProperties>
</file>