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4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e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e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e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6.wmf"/><Relationship Id="rId7" Type="http://schemas.openxmlformats.org/officeDocument/2006/relationships/image" Target="../media/image16.e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5.emf"/><Relationship Id="rId11" Type="http://schemas.openxmlformats.org/officeDocument/2006/relationships/image" Target="../media/image20.wmf"/><Relationship Id="rId5" Type="http://schemas.openxmlformats.org/officeDocument/2006/relationships/image" Target="../media/image8.wmf"/><Relationship Id="rId10" Type="http://schemas.openxmlformats.org/officeDocument/2006/relationships/image" Target="../media/image19.emf"/><Relationship Id="rId4" Type="http://schemas.openxmlformats.org/officeDocument/2006/relationships/image" Target="../media/image7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6.wmf"/><Relationship Id="rId7" Type="http://schemas.openxmlformats.org/officeDocument/2006/relationships/image" Target="../media/image22.e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21.emf"/><Relationship Id="rId11" Type="http://schemas.openxmlformats.org/officeDocument/2006/relationships/image" Target="../media/image26.wmf"/><Relationship Id="rId5" Type="http://schemas.openxmlformats.org/officeDocument/2006/relationships/image" Target="../media/image8.wmf"/><Relationship Id="rId10" Type="http://schemas.openxmlformats.org/officeDocument/2006/relationships/image" Target="../media/image25.emf"/><Relationship Id="rId4" Type="http://schemas.openxmlformats.org/officeDocument/2006/relationships/image" Target="../media/image7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6.wmf"/><Relationship Id="rId7" Type="http://schemas.openxmlformats.org/officeDocument/2006/relationships/image" Target="../media/image28.e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27.emf"/><Relationship Id="rId11" Type="http://schemas.openxmlformats.org/officeDocument/2006/relationships/image" Target="../media/image32.wmf"/><Relationship Id="rId5" Type="http://schemas.openxmlformats.org/officeDocument/2006/relationships/image" Target="../media/image8.wmf"/><Relationship Id="rId10" Type="http://schemas.openxmlformats.org/officeDocument/2006/relationships/image" Target="../media/image31.emf"/><Relationship Id="rId4" Type="http://schemas.openxmlformats.org/officeDocument/2006/relationships/image" Target="../media/image7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6.wmf"/><Relationship Id="rId7" Type="http://schemas.openxmlformats.org/officeDocument/2006/relationships/image" Target="../media/image34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33.emf"/><Relationship Id="rId11" Type="http://schemas.openxmlformats.org/officeDocument/2006/relationships/image" Target="../media/image38.emf"/><Relationship Id="rId5" Type="http://schemas.openxmlformats.org/officeDocument/2006/relationships/image" Target="../media/image8.wmf"/><Relationship Id="rId10" Type="http://schemas.openxmlformats.org/officeDocument/2006/relationships/image" Target="../media/image37.emf"/><Relationship Id="rId4" Type="http://schemas.openxmlformats.org/officeDocument/2006/relationships/image" Target="../media/image7.wmf"/><Relationship Id="rId9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6.wmf"/><Relationship Id="rId7" Type="http://schemas.openxmlformats.org/officeDocument/2006/relationships/image" Target="../media/image34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39.emf"/><Relationship Id="rId11" Type="http://schemas.openxmlformats.org/officeDocument/2006/relationships/image" Target="../media/image43.emf"/><Relationship Id="rId5" Type="http://schemas.openxmlformats.org/officeDocument/2006/relationships/image" Target="../media/image8.wmf"/><Relationship Id="rId10" Type="http://schemas.openxmlformats.org/officeDocument/2006/relationships/image" Target="../media/image42.emf"/><Relationship Id="rId4" Type="http://schemas.openxmlformats.org/officeDocument/2006/relationships/image" Target="../media/image7.wmf"/><Relationship Id="rId9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FE578-BC7A-495B-AD84-4A6E5B624337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E3110-D0F4-49AA-AF33-DFB505A97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51F46-2379-41E4-9D0C-B18668A84D72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0D65-0218-400B-A5E5-3030CD49A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6A96-43D5-41E2-8921-45B0E965B901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C37F-C15C-4E7D-A806-A748F4AA3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79508-FD5E-4EC5-9FC4-0B781141AA94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8E2B-D795-4E1C-AEFD-089D39572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F452E-A123-40B5-AED0-472A5DCBD52D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7F673-BC06-447C-86CF-E18E2CAEE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ADC19-D53E-44FE-9654-41DD59C05EEC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5F09-573B-4FCD-8578-FB102DB97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863F8-39D4-4777-A741-5452A4CA1A1D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08AE-C72A-415B-8C15-23A6126DD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0261-638A-4C9A-8B00-DC82FE7EC47E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FFAD-E471-4C90-AEB0-A43324291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4DE06-E507-424A-A257-9D8426FCD59E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48D7-85A5-46F6-8328-7435AC41D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6691-0309-4455-A613-89ADE2F83D02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E32B-0DD8-4597-B148-1396E93C2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47F4-D9F0-4413-8B5A-BB091455F58C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95930-1F84-40A8-81CD-C80ADE3BD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BE4129-2204-4299-8400-6EB622149CD4}" type="datetime1">
              <a:rPr lang="ru-RU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C5C90B-D980-4C83-855D-91E8F31DF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3357563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C00000"/>
                </a:solidFill>
                <a:latin typeface="Arial" charset="0"/>
                <a:cs typeface="Arial" charset="0"/>
              </a:rPr>
              <a:t>Решение простейших тригонометрических неравенств.</a:t>
            </a:r>
          </a:p>
        </p:txBody>
      </p:sp>
      <p:pic>
        <p:nvPicPr>
          <p:cNvPr id="2051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3452813" y="1793875"/>
            <a:ext cx="259873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2143125"/>
            <a:ext cx="26971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5"/>
          <p:cNvSpPr>
            <a:spLocks noChangeShapeType="1"/>
          </p:cNvSpPr>
          <p:nvPr/>
        </p:nvSpPr>
        <p:spPr bwMode="auto">
          <a:xfrm rot="60000" flipV="1">
            <a:off x="2857500" y="2808288"/>
            <a:ext cx="4643438" cy="714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EB9AD2-60E7-4B57-AB27-289519AF1288}" type="datetime1">
              <a:rPr lang="ru-RU" smtClean="0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F6FB3-269E-4153-9707-3BA2C1CE70F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077" name="Line 2"/>
          <p:cNvSpPr>
            <a:spLocks noChangeShapeType="1"/>
          </p:cNvSpPr>
          <p:nvPr/>
        </p:nvSpPr>
        <p:spPr bwMode="auto">
          <a:xfrm flipV="1">
            <a:off x="5076825" y="476250"/>
            <a:ext cx="0" cy="6048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1908175" y="3644900"/>
            <a:ext cx="6985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9" name="Object 4"/>
          <p:cNvGraphicFramePr>
            <a:graphicFrameLocks noChangeAspect="1"/>
          </p:cNvGraphicFramePr>
          <p:nvPr/>
        </p:nvGraphicFramePr>
        <p:xfrm>
          <a:off x="8532813" y="3789363"/>
          <a:ext cx="360362" cy="360362"/>
        </p:xfrm>
        <a:graphic>
          <a:graphicData uri="http://schemas.openxmlformats.org/presentationml/2006/ole">
            <p:oleObj spid="_x0000_s3079" name="Формула" r:id="rId3" imgW="139700" imgH="139700" progId="Equation.3">
              <p:embed/>
            </p:oleObj>
          </a:graphicData>
        </a:graphic>
      </p:graphicFrame>
      <p:graphicFrame>
        <p:nvGraphicFramePr>
          <p:cNvPr id="3080" name="Object 5"/>
          <p:cNvGraphicFramePr>
            <a:graphicFrameLocks noChangeAspect="1"/>
          </p:cNvGraphicFramePr>
          <p:nvPr/>
        </p:nvGraphicFramePr>
        <p:xfrm>
          <a:off x="5148263" y="476250"/>
          <a:ext cx="431800" cy="382588"/>
        </p:xfrm>
        <a:graphic>
          <a:graphicData uri="http://schemas.openxmlformats.org/presentationml/2006/ole">
            <p:oleObj spid="_x0000_s3080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3081" name="Object 4"/>
          <p:cNvGraphicFramePr>
            <a:graphicFrameLocks noChangeAspect="1"/>
          </p:cNvGraphicFramePr>
          <p:nvPr/>
        </p:nvGraphicFramePr>
        <p:xfrm>
          <a:off x="4857750" y="1428750"/>
          <a:ext cx="414338" cy="711200"/>
        </p:xfrm>
        <a:graphic>
          <a:graphicData uri="http://schemas.openxmlformats.org/presentationml/2006/ole">
            <p:oleObj spid="_x0000_s3081" name="Формула" r:id="rId5" imgW="177569" imgH="405872" progId="Equation.3">
              <p:embed/>
            </p:oleObj>
          </a:graphicData>
        </a:graphic>
      </p:graphicFrame>
      <p:graphicFrame>
        <p:nvGraphicFramePr>
          <p:cNvPr id="3082" name="Object 24"/>
          <p:cNvGraphicFramePr>
            <a:graphicFrameLocks noChangeAspect="1"/>
          </p:cNvGraphicFramePr>
          <p:nvPr/>
        </p:nvGraphicFramePr>
        <p:xfrm>
          <a:off x="3214688" y="3429000"/>
          <a:ext cx="355600" cy="244475"/>
        </p:xfrm>
        <a:graphic>
          <a:graphicData uri="http://schemas.openxmlformats.org/presentationml/2006/ole">
            <p:oleObj spid="_x0000_s3082" name="Формула" r:id="rId6" imgW="152334" imgH="139639" progId="Equation.3">
              <p:embed/>
            </p:oleObj>
          </a:graphicData>
        </a:graphic>
      </p:graphicFrame>
      <p:graphicFrame>
        <p:nvGraphicFramePr>
          <p:cNvPr id="3083" name="Object 31"/>
          <p:cNvGraphicFramePr>
            <a:graphicFrameLocks noChangeAspect="1"/>
          </p:cNvGraphicFramePr>
          <p:nvPr/>
        </p:nvGraphicFramePr>
        <p:xfrm>
          <a:off x="6454775" y="3357563"/>
          <a:ext cx="533400" cy="311150"/>
        </p:xfrm>
        <a:graphic>
          <a:graphicData uri="http://schemas.openxmlformats.org/presentationml/2006/ole">
            <p:oleObj spid="_x0000_s3083" name="Формула" r:id="rId7" imgW="228402" imgH="177646" progId="Equation.3">
              <p:embed/>
            </p:oleObj>
          </a:graphicData>
        </a:graphic>
      </p:graphicFrame>
      <p:sp>
        <p:nvSpPr>
          <p:cNvPr id="14" name="Дуга 13"/>
          <p:cNvSpPr/>
          <p:nvPr/>
        </p:nvSpPr>
        <p:spPr>
          <a:xfrm>
            <a:off x="3600450" y="2160588"/>
            <a:ext cx="2928938" cy="2928937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085" name="Object 21"/>
          <p:cNvGraphicFramePr>
            <a:graphicFrameLocks noChangeAspect="1"/>
          </p:cNvGraphicFramePr>
          <p:nvPr/>
        </p:nvGraphicFramePr>
        <p:xfrm>
          <a:off x="3500438" y="0"/>
          <a:ext cx="1471612" cy="857250"/>
        </p:xfrm>
        <a:graphic>
          <a:graphicData uri="http://schemas.openxmlformats.org/presentationml/2006/ole">
            <p:oleObj spid="_x0000_s3085" name="Формула" r:id="rId8" imgW="965520" imgH="559080" progId="Equation.3">
              <p:embed/>
            </p:oleObj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5143500" y="2500313"/>
          <a:ext cx="427038" cy="687387"/>
        </p:xfrm>
        <a:graphic>
          <a:graphicData uri="http://schemas.openxmlformats.org/presentationml/2006/ole">
            <p:oleObj spid="_x0000_s3086" name="Формула" r:id="rId9" imgW="343080" imgH="559080" progId="Equation.3">
              <p:embed/>
            </p:oleObj>
          </a:graphicData>
        </a:graphic>
      </p:graphicFrame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5014913" y="2786063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" name="Oval 9"/>
          <p:cNvSpPr>
            <a:spLocks noChangeAspect="1" noChangeArrowheads="1"/>
          </p:cNvSpPr>
          <p:nvPr/>
        </p:nvSpPr>
        <p:spPr bwMode="auto">
          <a:xfrm>
            <a:off x="3786188" y="2786063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" name="Oval 9"/>
          <p:cNvSpPr>
            <a:spLocks noChangeAspect="1" noChangeArrowheads="1"/>
          </p:cNvSpPr>
          <p:nvPr/>
        </p:nvSpPr>
        <p:spPr bwMode="auto">
          <a:xfrm>
            <a:off x="6227763" y="2786063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Дуга 14"/>
          <p:cNvSpPr/>
          <p:nvPr/>
        </p:nvSpPr>
        <p:spPr>
          <a:xfrm>
            <a:off x="3600450" y="2143125"/>
            <a:ext cx="2928938" cy="2928938"/>
          </a:xfrm>
          <a:prstGeom prst="arc">
            <a:avLst>
              <a:gd name="adj1" fmla="val 19689441"/>
              <a:gd name="adj2" fmla="val 12697283"/>
            </a:avLst>
          </a:prstGeom>
          <a:ln w="31750">
            <a:solidFill>
              <a:srgbClr val="C0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9477" name="Object 10"/>
          <p:cNvGraphicFramePr>
            <a:graphicFrameLocks noChangeAspect="1"/>
          </p:cNvGraphicFramePr>
          <p:nvPr/>
        </p:nvGraphicFramePr>
        <p:xfrm>
          <a:off x="3081338" y="2143125"/>
          <a:ext cx="857250" cy="711200"/>
        </p:xfrm>
        <a:graphic>
          <a:graphicData uri="http://schemas.openxmlformats.org/presentationml/2006/ole">
            <p:oleObj spid="_x0000_s3091" name="Формула" r:id="rId10" imgW="368140" imgH="406224" progId="Equation.3">
              <p:embed/>
            </p:oleObj>
          </a:graphicData>
        </a:graphic>
      </p:graphicFrame>
      <p:graphicFrame>
        <p:nvGraphicFramePr>
          <p:cNvPr id="19475" name="Object 11"/>
          <p:cNvGraphicFramePr>
            <a:graphicFrameLocks noChangeAspect="1"/>
          </p:cNvGraphicFramePr>
          <p:nvPr/>
        </p:nvGraphicFramePr>
        <p:xfrm>
          <a:off x="6357938" y="2143125"/>
          <a:ext cx="414337" cy="711200"/>
        </p:xfrm>
        <a:graphic>
          <a:graphicData uri="http://schemas.openxmlformats.org/presentationml/2006/ole">
            <p:oleObj spid="_x0000_s3092" name="Формула" r:id="rId11" imgW="177569" imgH="405872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1052513"/>
            <a:ext cx="4429125" cy="1281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latin typeface="+mn-lt"/>
                <a:cs typeface="+mn-cs"/>
              </a:rPr>
              <a:t>На </a:t>
            </a:r>
            <a:r>
              <a:rPr lang="ru-RU" sz="2000" b="1" i="1" dirty="0" err="1">
                <a:latin typeface="+mn-lt"/>
                <a:cs typeface="+mn-cs"/>
              </a:rPr>
              <a:t>Оу</a:t>
            </a:r>
            <a:r>
              <a:rPr lang="ru-RU" sz="2000" b="1" i="1" dirty="0">
                <a:latin typeface="+mn-lt"/>
                <a:cs typeface="+mn-cs"/>
              </a:rPr>
              <a:t> отмечаем значение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3995738" y="908050"/>
          <a:ext cx="996950" cy="687388"/>
        </p:xfrm>
        <a:graphic>
          <a:graphicData uri="http://schemas.openxmlformats.org/presentationml/2006/ole">
            <p:oleObj spid="_x0000_s3094" name="Формула" r:id="rId12" imgW="812880" imgH="559080" progId="Equation.3">
              <p:embed/>
            </p:oleObj>
          </a:graphicData>
        </a:graphic>
      </p:graphicFrame>
      <p:sp>
        <p:nvSpPr>
          <p:cNvPr id="3095" name="TextBox 26"/>
          <p:cNvSpPr txBox="1">
            <a:spLocks noChangeArrowheads="1"/>
          </p:cNvSpPr>
          <p:nvPr/>
        </p:nvSpPr>
        <p:spPr bwMode="auto">
          <a:xfrm>
            <a:off x="0" y="1857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7188" y="1428750"/>
            <a:ext cx="3814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и соответствующие точки на </a:t>
            </a:r>
          </a:p>
          <a:p>
            <a:r>
              <a:rPr lang="ru-RU" sz="2000" b="1" i="1">
                <a:latin typeface="Calibri" pitchFamily="34" charset="0"/>
              </a:rPr>
              <a:t>окружности.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3857625"/>
            <a:ext cx="4429125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000" b="1" i="1" dirty="0">
                <a:latin typeface="+mn-lt"/>
                <a:cs typeface="+mn-cs"/>
              </a:rPr>
              <a:t>Выделяем нижнюю часть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окружности (обход совершаем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против часовой стрелки).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3063" y="5143500"/>
            <a:ext cx="7215187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000" b="1" i="1" dirty="0">
                <a:latin typeface="+mn-lt"/>
                <a:cs typeface="+mn-cs"/>
              </a:rPr>
              <a:t>Подписываем полученные точки. Обязательно учитываем, что начало дуги – меньшее значение.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455988" y="5975350"/>
            <a:ext cx="72151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i="1"/>
              <a:t>4.  </a:t>
            </a:r>
            <a:r>
              <a:rPr lang="ru-RU" sz="2000" b="1" i="1">
                <a:latin typeface="Calibri" pitchFamily="34" charset="0"/>
              </a:rPr>
              <a:t>Ответ</a:t>
            </a:r>
            <a:r>
              <a:rPr lang="en-US" sz="2000" b="1" i="1">
                <a:latin typeface="Calibri" pitchFamily="34" charset="0"/>
              </a:rPr>
              <a:t>:</a:t>
            </a:r>
            <a:r>
              <a:rPr lang="ru-RU" sz="2000" b="1" i="1">
                <a:latin typeface="Calibri" pitchFamily="34" charset="0"/>
              </a:rPr>
              <a:t> </a:t>
            </a:r>
          </a:p>
          <a:p>
            <a:pPr marL="457200" indent="-457200"/>
            <a:endParaRPr lang="ru-RU" sz="2000" b="1" i="1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endParaRPr lang="ru-RU" sz="2000" b="1" i="1">
              <a:latin typeface="Calibri" pitchFamily="34" charset="0"/>
            </a:endParaRPr>
          </a:p>
          <a:p>
            <a:pPr marL="457200" indent="-457200"/>
            <a:r>
              <a:rPr lang="ru-RU" sz="2000" b="1" i="1">
                <a:latin typeface="Calibri" pitchFamily="34" charset="0"/>
              </a:rPr>
              <a:t>        </a:t>
            </a:r>
          </a:p>
          <a:p>
            <a:pPr marL="457200" indent="-457200"/>
            <a:endParaRPr lang="ru-RU">
              <a:latin typeface="Calibri" pitchFamily="34" charset="0"/>
            </a:endParaRPr>
          </a:p>
        </p:txBody>
      </p:sp>
      <p:graphicFrame>
        <p:nvGraphicFramePr>
          <p:cNvPr id="24" name="Object 13"/>
          <p:cNvGraphicFramePr>
            <a:graphicFrameLocks noChangeAspect="1"/>
          </p:cNvGraphicFramePr>
          <p:nvPr/>
        </p:nvGraphicFramePr>
        <p:xfrm>
          <a:off x="4929188" y="5786438"/>
          <a:ext cx="4025900" cy="777875"/>
        </p:xfrm>
        <a:graphic>
          <a:graphicData uri="http://schemas.openxmlformats.org/presentationml/2006/ole">
            <p:oleObj spid="_x0000_s3100" name="Формула" r:id="rId13" imgW="1726451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1" grpId="0" animBg="1"/>
      <p:bldP spid="22" grpId="0" animBg="1"/>
      <p:bldP spid="25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5"/>
          <p:cNvSpPr>
            <a:spLocks noChangeShapeType="1"/>
          </p:cNvSpPr>
          <p:nvPr/>
        </p:nvSpPr>
        <p:spPr bwMode="auto">
          <a:xfrm rot="60000" flipH="1" flipV="1">
            <a:off x="4100513" y="1857375"/>
            <a:ext cx="58737" cy="33575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EB9AD2-60E7-4B57-AB27-289519AF1288}" type="datetime1">
              <a:rPr lang="ru-RU" smtClean="0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913CF-C620-44A0-84BD-3F025F0CF5A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101" name="Line 2"/>
          <p:cNvSpPr>
            <a:spLocks noChangeShapeType="1"/>
          </p:cNvSpPr>
          <p:nvPr/>
        </p:nvSpPr>
        <p:spPr bwMode="auto">
          <a:xfrm flipV="1">
            <a:off x="5076825" y="476250"/>
            <a:ext cx="0" cy="6048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3"/>
          <p:cNvSpPr>
            <a:spLocks noChangeShapeType="1"/>
          </p:cNvSpPr>
          <p:nvPr/>
        </p:nvSpPr>
        <p:spPr bwMode="auto">
          <a:xfrm>
            <a:off x="1908175" y="3644900"/>
            <a:ext cx="6985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103" name="Object 4"/>
          <p:cNvGraphicFramePr>
            <a:graphicFrameLocks noChangeAspect="1"/>
          </p:cNvGraphicFramePr>
          <p:nvPr/>
        </p:nvGraphicFramePr>
        <p:xfrm>
          <a:off x="8532813" y="3789363"/>
          <a:ext cx="360362" cy="360362"/>
        </p:xfrm>
        <a:graphic>
          <a:graphicData uri="http://schemas.openxmlformats.org/presentationml/2006/ole">
            <p:oleObj spid="_x0000_s4103" name="Формула" r:id="rId3" imgW="139700" imgH="139700" progId="Equation.3">
              <p:embed/>
            </p:oleObj>
          </a:graphicData>
        </a:graphic>
      </p:graphicFrame>
      <p:graphicFrame>
        <p:nvGraphicFramePr>
          <p:cNvPr id="4104" name="Object 5"/>
          <p:cNvGraphicFramePr>
            <a:graphicFrameLocks noChangeAspect="1"/>
          </p:cNvGraphicFramePr>
          <p:nvPr/>
        </p:nvGraphicFramePr>
        <p:xfrm>
          <a:off x="5148263" y="476250"/>
          <a:ext cx="431800" cy="382588"/>
        </p:xfrm>
        <a:graphic>
          <a:graphicData uri="http://schemas.openxmlformats.org/presentationml/2006/ole">
            <p:oleObj spid="_x0000_s4104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4105" name="Object 4"/>
          <p:cNvGraphicFramePr>
            <a:graphicFrameLocks noChangeAspect="1"/>
          </p:cNvGraphicFramePr>
          <p:nvPr/>
        </p:nvGraphicFramePr>
        <p:xfrm>
          <a:off x="4857750" y="1428750"/>
          <a:ext cx="414338" cy="711200"/>
        </p:xfrm>
        <a:graphic>
          <a:graphicData uri="http://schemas.openxmlformats.org/presentationml/2006/ole">
            <p:oleObj spid="_x0000_s4105" name="Формула" r:id="rId5" imgW="177569" imgH="405872" progId="Equation.3">
              <p:embed/>
            </p:oleObj>
          </a:graphicData>
        </a:graphic>
      </p:graphicFrame>
      <p:graphicFrame>
        <p:nvGraphicFramePr>
          <p:cNvPr id="4106" name="Object 24"/>
          <p:cNvGraphicFramePr>
            <a:graphicFrameLocks noChangeAspect="1"/>
          </p:cNvGraphicFramePr>
          <p:nvPr/>
        </p:nvGraphicFramePr>
        <p:xfrm>
          <a:off x="3214688" y="3429000"/>
          <a:ext cx="355600" cy="244475"/>
        </p:xfrm>
        <a:graphic>
          <a:graphicData uri="http://schemas.openxmlformats.org/presentationml/2006/ole">
            <p:oleObj spid="_x0000_s4106" name="Формула" r:id="rId6" imgW="152334" imgH="139639" progId="Equation.3">
              <p:embed/>
            </p:oleObj>
          </a:graphicData>
        </a:graphic>
      </p:graphicFrame>
      <p:graphicFrame>
        <p:nvGraphicFramePr>
          <p:cNvPr id="4107" name="Object 31"/>
          <p:cNvGraphicFramePr>
            <a:graphicFrameLocks noChangeAspect="1"/>
          </p:cNvGraphicFramePr>
          <p:nvPr/>
        </p:nvGraphicFramePr>
        <p:xfrm>
          <a:off x="6454775" y="3357563"/>
          <a:ext cx="533400" cy="311150"/>
        </p:xfrm>
        <a:graphic>
          <a:graphicData uri="http://schemas.openxmlformats.org/presentationml/2006/ole">
            <p:oleObj spid="_x0000_s4107" name="Формула" r:id="rId7" imgW="228402" imgH="177646" progId="Equation.3">
              <p:embed/>
            </p:oleObj>
          </a:graphicData>
        </a:graphic>
      </p:graphicFrame>
      <p:sp>
        <p:nvSpPr>
          <p:cNvPr id="14" name="Дуга 13"/>
          <p:cNvSpPr/>
          <p:nvPr/>
        </p:nvSpPr>
        <p:spPr>
          <a:xfrm>
            <a:off x="3600450" y="2160588"/>
            <a:ext cx="2928938" cy="2928937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109" name="Object 21"/>
          <p:cNvGraphicFramePr>
            <a:graphicFrameLocks noChangeAspect="1"/>
          </p:cNvGraphicFramePr>
          <p:nvPr/>
        </p:nvGraphicFramePr>
        <p:xfrm>
          <a:off x="3386138" y="0"/>
          <a:ext cx="1700212" cy="857250"/>
        </p:xfrm>
        <a:graphic>
          <a:graphicData uri="http://schemas.openxmlformats.org/presentationml/2006/ole">
            <p:oleObj spid="_x0000_s4109" name="Формула" r:id="rId8" imgW="1117800" imgH="559080" progId="Equation.3">
              <p:embed/>
            </p:oleObj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5143500" y="2500313"/>
          <a:ext cx="427038" cy="687387"/>
        </p:xfrm>
        <a:graphic>
          <a:graphicData uri="http://schemas.openxmlformats.org/presentationml/2006/ole">
            <p:oleObj spid="_x0000_s4110" name="Формула" r:id="rId9" imgW="343080" imgH="559080" progId="Equation.3">
              <p:embed/>
            </p:oleObj>
          </a:graphicData>
        </a:graphic>
      </p:graphicFrame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4071938" y="3571875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" name="Oval 9"/>
          <p:cNvSpPr>
            <a:spLocks noChangeAspect="1" noChangeArrowheads="1"/>
          </p:cNvSpPr>
          <p:nvPr/>
        </p:nvSpPr>
        <p:spPr bwMode="auto">
          <a:xfrm>
            <a:off x="4071938" y="2428875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" name="Oval 9"/>
          <p:cNvSpPr>
            <a:spLocks noChangeAspect="1" noChangeArrowheads="1"/>
          </p:cNvSpPr>
          <p:nvPr/>
        </p:nvSpPr>
        <p:spPr bwMode="auto">
          <a:xfrm>
            <a:off x="4071938" y="4679950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Дуга 14"/>
          <p:cNvSpPr/>
          <p:nvPr/>
        </p:nvSpPr>
        <p:spPr>
          <a:xfrm>
            <a:off x="3600450" y="2143125"/>
            <a:ext cx="2928938" cy="2928938"/>
          </a:xfrm>
          <a:prstGeom prst="arc">
            <a:avLst>
              <a:gd name="adj1" fmla="val 13945059"/>
              <a:gd name="adj2" fmla="val 7663895"/>
            </a:avLst>
          </a:prstGeom>
          <a:ln w="31750">
            <a:solidFill>
              <a:srgbClr val="C0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9477" name="Object 10"/>
          <p:cNvGraphicFramePr>
            <a:graphicFrameLocks noChangeAspect="1"/>
          </p:cNvGraphicFramePr>
          <p:nvPr/>
        </p:nvGraphicFramePr>
        <p:xfrm>
          <a:off x="4273550" y="2349500"/>
          <a:ext cx="590550" cy="711200"/>
        </p:xfrm>
        <a:graphic>
          <a:graphicData uri="http://schemas.openxmlformats.org/presentationml/2006/ole">
            <p:oleObj spid="_x0000_s4115" name="Формула" r:id="rId10" imgW="253780" imgH="406048" progId="Equation.3">
              <p:embed/>
            </p:oleObj>
          </a:graphicData>
        </a:graphic>
      </p:graphicFrame>
      <p:graphicFrame>
        <p:nvGraphicFramePr>
          <p:cNvPr id="19475" name="Object 11"/>
          <p:cNvGraphicFramePr>
            <a:graphicFrameLocks noChangeAspect="1"/>
          </p:cNvGraphicFramePr>
          <p:nvPr/>
        </p:nvGraphicFramePr>
        <p:xfrm>
          <a:off x="4140200" y="4221163"/>
          <a:ext cx="858838" cy="711200"/>
        </p:xfrm>
        <a:graphic>
          <a:graphicData uri="http://schemas.openxmlformats.org/presentationml/2006/ole">
            <p:oleObj spid="_x0000_s4116" name="Формула" r:id="rId11" imgW="368140" imgH="406224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981075"/>
            <a:ext cx="4429125" cy="1281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latin typeface="+mn-lt"/>
                <a:cs typeface="+mn-cs"/>
              </a:rPr>
              <a:t>На Ох отмечаем значение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3643313" y="857250"/>
          <a:ext cx="1322387" cy="687388"/>
        </p:xfrm>
        <a:graphic>
          <a:graphicData uri="http://schemas.openxmlformats.org/presentationml/2006/ole">
            <p:oleObj spid="_x0000_s4118" name="Формула" r:id="rId12" imgW="1092600" imgH="559080" progId="Equation.3">
              <p:embed/>
            </p:oleObj>
          </a:graphicData>
        </a:graphic>
      </p:graphicFrame>
      <p:sp>
        <p:nvSpPr>
          <p:cNvPr id="4119" name="TextBox 26"/>
          <p:cNvSpPr txBox="1">
            <a:spLocks noChangeArrowheads="1"/>
          </p:cNvSpPr>
          <p:nvPr/>
        </p:nvSpPr>
        <p:spPr bwMode="auto">
          <a:xfrm>
            <a:off x="0" y="1857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7188" y="1428750"/>
            <a:ext cx="3814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и соответствующие точки на </a:t>
            </a:r>
          </a:p>
          <a:p>
            <a:r>
              <a:rPr lang="ru-RU" sz="2000" b="1" i="1">
                <a:latin typeface="Calibri" pitchFamily="34" charset="0"/>
              </a:rPr>
              <a:t>окружности.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2708275"/>
            <a:ext cx="4429125" cy="2195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000" b="1" i="1" dirty="0">
                <a:latin typeface="+mn-lt"/>
                <a:cs typeface="+mn-cs"/>
              </a:rPr>
              <a:t>Выделяем правую часть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окружности (обход совершаем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против часовой стрелки).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19250" y="5157788"/>
            <a:ext cx="7215188" cy="1890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000" b="1" i="1" dirty="0">
                <a:latin typeface="+mn-lt"/>
                <a:cs typeface="+mn-cs"/>
              </a:rPr>
              <a:t>Подписываем полученные точки. Обязательно учитываем, что начало дуги – меньшее значение.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357563" y="5975350"/>
            <a:ext cx="72151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i="1"/>
              <a:t>4.  </a:t>
            </a:r>
            <a:r>
              <a:rPr lang="ru-RU" sz="2000" b="1" i="1">
                <a:latin typeface="Calibri" pitchFamily="34" charset="0"/>
              </a:rPr>
              <a:t>Ответ</a:t>
            </a:r>
            <a:r>
              <a:rPr lang="en-US" sz="2000" b="1" i="1">
                <a:latin typeface="Calibri" pitchFamily="34" charset="0"/>
              </a:rPr>
              <a:t>:</a:t>
            </a:r>
            <a:r>
              <a:rPr lang="ru-RU" sz="2000" b="1" i="1">
                <a:latin typeface="Calibri" pitchFamily="34" charset="0"/>
              </a:rPr>
              <a:t> </a:t>
            </a:r>
          </a:p>
          <a:p>
            <a:pPr marL="457200" indent="-457200"/>
            <a:endParaRPr lang="ru-RU" sz="2000" b="1" i="1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endParaRPr lang="ru-RU" sz="2000" b="1" i="1">
              <a:latin typeface="Calibri" pitchFamily="34" charset="0"/>
            </a:endParaRPr>
          </a:p>
          <a:p>
            <a:pPr marL="457200" indent="-457200"/>
            <a:r>
              <a:rPr lang="ru-RU" sz="2000" b="1" i="1">
                <a:latin typeface="Calibri" pitchFamily="34" charset="0"/>
              </a:rPr>
              <a:t>        </a:t>
            </a:r>
          </a:p>
          <a:p>
            <a:pPr marL="457200" indent="-457200"/>
            <a:endParaRPr lang="ru-RU">
              <a:latin typeface="Calibri" pitchFamily="34" charset="0"/>
            </a:endParaRPr>
          </a:p>
        </p:txBody>
      </p:sp>
      <p:graphicFrame>
        <p:nvGraphicFramePr>
          <p:cNvPr id="24" name="Object 13"/>
          <p:cNvGraphicFramePr>
            <a:graphicFrameLocks noChangeAspect="1"/>
          </p:cNvGraphicFramePr>
          <p:nvPr/>
        </p:nvGraphicFramePr>
        <p:xfrm>
          <a:off x="4826000" y="5786438"/>
          <a:ext cx="4232275" cy="777875"/>
        </p:xfrm>
        <a:graphic>
          <a:graphicData uri="http://schemas.openxmlformats.org/presentationml/2006/ole">
            <p:oleObj spid="_x0000_s4124" name="Формула" r:id="rId13" imgW="1815312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1" grpId="0" animBg="1"/>
      <p:bldP spid="22" grpId="0" animBg="1"/>
      <p:bldP spid="25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5"/>
          <p:cNvSpPr>
            <a:spLocks noChangeShapeType="1"/>
          </p:cNvSpPr>
          <p:nvPr/>
        </p:nvSpPr>
        <p:spPr bwMode="auto">
          <a:xfrm rot="60000" flipV="1">
            <a:off x="3000375" y="4827588"/>
            <a:ext cx="4643438" cy="714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EB9AD2-60E7-4B57-AB27-289519AF1288}" type="datetime1">
              <a:rPr lang="ru-RU" smtClean="0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6793D-813C-4D18-AC61-E0BD203E291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125" name="Line 2"/>
          <p:cNvSpPr>
            <a:spLocks noChangeShapeType="1"/>
          </p:cNvSpPr>
          <p:nvPr/>
        </p:nvSpPr>
        <p:spPr bwMode="auto">
          <a:xfrm flipV="1">
            <a:off x="5076825" y="476250"/>
            <a:ext cx="0" cy="6048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3"/>
          <p:cNvSpPr>
            <a:spLocks noChangeShapeType="1"/>
          </p:cNvSpPr>
          <p:nvPr/>
        </p:nvSpPr>
        <p:spPr bwMode="auto">
          <a:xfrm>
            <a:off x="1908175" y="3644900"/>
            <a:ext cx="6985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7" name="Object 4"/>
          <p:cNvGraphicFramePr>
            <a:graphicFrameLocks noChangeAspect="1"/>
          </p:cNvGraphicFramePr>
          <p:nvPr/>
        </p:nvGraphicFramePr>
        <p:xfrm>
          <a:off x="8532813" y="3789363"/>
          <a:ext cx="360362" cy="360362"/>
        </p:xfrm>
        <a:graphic>
          <a:graphicData uri="http://schemas.openxmlformats.org/presentationml/2006/ole">
            <p:oleObj spid="_x0000_s5127" name="Формула" r:id="rId3" imgW="139700" imgH="139700" progId="Equation.3">
              <p:embed/>
            </p:oleObj>
          </a:graphicData>
        </a:graphic>
      </p:graphicFrame>
      <p:graphicFrame>
        <p:nvGraphicFramePr>
          <p:cNvPr id="5128" name="Object 5"/>
          <p:cNvGraphicFramePr>
            <a:graphicFrameLocks noChangeAspect="1"/>
          </p:cNvGraphicFramePr>
          <p:nvPr/>
        </p:nvGraphicFramePr>
        <p:xfrm>
          <a:off x="5148263" y="476250"/>
          <a:ext cx="431800" cy="382588"/>
        </p:xfrm>
        <a:graphic>
          <a:graphicData uri="http://schemas.openxmlformats.org/presentationml/2006/ole">
            <p:oleObj spid="_x0000_s5128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5129" name="Object 4"/>
          <p:cNvGraphicFramePr>
            <a:graphicFrameLocks noChangeAspect="1"/>
          </p:cNvGraphicFramePr>
          <p:nvPr/>
        </p:nvGraphicFramePr>
        <p:xfrm>
          <a:off x="4857750" y="1428750"/>
          <a:ext cx="414338" cy="711200"/>
        </p:xfrm>
        <a:graphic>
          <a:graphicData uri="http://schemas.openxmlformats.org/presentationml/2006/ole">
            <p:oleObj spid="_x0000_s5129" name="Формула" r:id="rId5" imgW="177569" imgH="405872" progId="Equation.3">
              <p:embed/>
            </p:oleObj>
          </a:graphicData>
        </a:graphic>
      </p:graphicFrame>
      <p:graphicFrame>
        <p:nvGraphicFramePr>
          <p:cNvPr id="5130" name="Object 24"/>
          <p:cNvGraphicFramePr>
            <a:graphicFrameLocks noChangeAspect="1"/>
          </p:cNvGraphicFramePr>
          <p:nvPr/>
        </p:nvGraphicFramePr>
        <p:xfrm>
          <a:off x="3214688" y="3429000"/>
          <a:ext cx="355600" cy="244475"/>
        </p:xfrm>
        <a:graphic>
          <a:graphicData uri="http://schemas.openxmlformats.org/presentationml/2006/ole">
            <p:oleObj spid="_x0000_s5130" name="Формула" r:id="rId6" imgW="152334" imgH="139639" progId="Equation.3">
              <p:embed/>
            </p:oleObj>
          </a:graphicData>
        </a:graphic>
      </p:graphicFrame>
      <p:graphicFrame>
        <p:nvGraphicFramePr>
          <p:cNvPr id="5131" name="Object 31"/>
          <p:cNvGraphicFramePr>
            <a:graphicFrameLocks noChangeAspect="1"/>
          </p:cNvGraphicFramePr>
          <p:nvPr/>
        </p:nvGraphicFramePr>
        <p:xfrm>
          <a:off x="6454775" y="3357563"/>
          <a:ext cx="533400" cy="311150"/>
        </p:xfrm>
        <a:graphic>
          <a:graphicData uri="http://schemas.openxmlformats.org/presentationml/2006/ole">
            <p:oleObj spid="_x0000_s5131" name="Формула" r:id="rId7" imgW="228402" imgH="177646" progId="Equation.3">
              <p:embed/>
            </p:oleObj>
          </a:graphicData>
        </a:graphic>
      </p:graphicFrame>
      <p:sp>
        <p:nvSpPr>
          <p:cNvPr id="14" name="Дуга 13"/>
          <p:cNvSpPr/>
          <p:nvPr/>
        </p:nvSpPr>
        <p:spPr>
          <a:xfrm>
            <a:off x="3600450" y="2160588"/>
            <a:ext cx="2928938" cy="2928937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133" name="Object 21"/>
          <p:cNvGraphicFramePr>
            <a:graphicFrameLocks noChangeAspect="1"/>
          </p:cNvGraphicFramePr>
          <p:nvPr/>
        </p:nvGraphicFramePr>
        <p:xfrm>
          <a:off x="3398838" y="0"/>
          <a:ext cx="1674812" cy="857250"/>
        </p:xfrm>
        <a:graphic>
          <a:graphicData uri="http://schemas.openxmlformats.org/presentationml/2006/ole">
            <p:oleObj spid="_x0000_s5133" name="Формула" r:id="rId8" imgW="1105200" imgH="559080" progId="Equation.3">
              <p:embed/>
            </p:oleObj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4429125" y="4143375"/>
          <a:ext cx="609600" cy="687388"/>
        </p:xfrm>
        <a:graphic>
          <a:graphicData uri="http://schemas.openxmlformats.org/presentationml/2006/ole">
            <p:oleObj spid="_x0000_s5134" name="Формула" r:id="rId9" imgW="495360" imgH="559080" progId="Equation.3">
              <p:embed/>
            </p:oleObj>
          </a:graphicData>
        </a:graphic>
      </p:graphicFrame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5021263" y="4786313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" name="Oval 9"/>
          <p:cNvSpPr>
            <a:spLocks noChangeAspect="1" noChangeArrowheads="1"/>
          </p:cNvSpPr>
          <p:nvPr/>
        </p:nvSpPr>
        <p:spPr bwMode="auto">
          <a:xfrm>
            <a:off x="4214813" y="4786313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" name="Oval 9"/>
          <p:cNvSpPr>
            <a:spLocks noChangeAspect="1" noChangeArrowheads="1"/>
          </p:cNvSpPr>
          <p:nvPr/>
        </p:nvSpPr>
        <p:spPr bwMode="auto">
          <a:xfrm>
            <a:off x="5786438" y="4786313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Дуга 14"/>
          <p:cNvSpPr/>
          <p:nvPr/>
        </p:nvSpPr>
        <p:spPr>
          <a:xfrm>
            <a:off x="3600450" y="2143125"/>
            <a:ext cx="2928938" cy="2928938"/>
          </a:xfrm>
          <a:prstGeom prst="arc">
            <a:avLst>
              <a:gd name="adj1" fmla="val 7516348"/>
              <a:gd name="adj2" fmla="val 3329768"/>
            </a:avLst>
          </a:prstGeom>
          <a:ln w="31750">
            <a:solidFill>
              <a:srgbClr val="C0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9477" name="Object 10"/>
          <p:cNvGraphicFramePr>
            <a:graphicFrameLocks noChangeAspect="1"/>
          </p:cNvGraphicFramePr>
          <p:nvPr/>
        </p:nvGraphicFramePr>
        <p:xfrm>
          <a:off x="3348038" y="4357688"/>
          <a:ext cx="590550" cy="711200"/>
        </p:xfrm>
        <a:graphic>
          <a:graphicData uri="http://schemas.openxmlformats.org/presentationml/2006/ole">
            <p:oleObj spid="_x0000_s5139" name="Формула" r:id="rId10" imgW="253780" imgH="406048" progId="Equation.3">
              <p:embed/>
            </p:oleObj>
          </a:graphicData>
        </a:graphic>
      </p:graphicFrame>
      <p:graphicFrame>
        <p:nvGraphicFramePr>
          <p:cNvPr id="19475" name="Object 11"/>
          <p:cNvGraphicFramePr>
            <a:graphicFrameLocks noChangeAspect="1"/>
          </p:cNvGraphicFramePr>
          <p:nvPr/>
        </p:nvGraphicFramePr>
        <p:xfrm>
          <a:off x="5938838" y="4286250"/>
          <a:ext cx="681037" cy="711200"/>
        </p:xfrm>
        <a:graphic>
          <a:graphicData uri="http://schemas.openxmlformats.org/presentationml/2006/ole">
            <p:oleObj spid="_x0000_s5140" name="Формула" r:id="rId11" imgW="291847" imgH="406048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1000125"/>
            <a:ext cx="4429125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latin typeface="+mn-lt"/>
                <a:cs typeface="+mn-cs"/>
              </a:rPr>
              <a:t>На </a:t>
            </a:r>
            <a:r>
              <a:rPr lang="ru-RU" sz="2000" b="1" i="1" dirty="0" err="1">
                <a:latin typeface="+mn-lt"/>
                <a:cs typeface="+mn-cs"/>
              </a:rPr>
              <a:t>Оу</a:t>
            </a:r>
            <a:r>
              <a:rPr lang="ru-RU" sz="2000" b="1" i="1" dirty="0">
                <a:latin typeface="+mn-lt"/>
                <a:cs typeface="+mn-cs"/>
              </a:rPr>
              <a:t> отмечаем значение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3643313" y="857250"/>
          <a:ext cx="1181100" cy="687388"/>
        </p:xfrm>
        <a:graphic>
          <a:graphicData uri="http://schemas.openxmlformats.org/presentationml/2006/ole">
            <p:oleObj spid="_x0000_s5142" name="Формула" r:id="rId12" imgW="965520" imgH="559080" progId="Equation.3">
              <p:embed/>
            </p:oleObj>
          </a:graphicData>
        </a:graphic>
      </p:graphicFrame>
      <p:sp>
        <p:nvSpPr>
          <p:cNvPr id="5143" name="TextBox 26"/>
          <p:cNvSpPr txBox="1">
            <a:spLocks noChangeArrowheads="1"/>
          </p:cNvSpPr>
          <p:nvPr/>
        </p:nvSpPr>
        <p:spPr bwMode="auto">
          <a:xfrm>
            <a:off x="0" y="1857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7188" y="1428750"/>
            <a:ext cx="3814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и соответствующие точки на </a:t>
            </a:r>
          </a:p>
          <a:p>
            <a:r>
              <a:rPr lang="ru-RU" sz="2000" b="1" i="1">
                <a:latin typeface="Calibri" pitchFamily="34" charset="0"/>
              </a:rPr>
              <a:t>окружности.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2071688"/>
            <a:ext cx="4429125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000" b="1" i="1" dirty="0">
                <a:latin typeface="+mn-lt"/>
                <a:cs typeface="+mn-cs"/>
              </a:rPr>
              <a:t>Выделяем верхнюю часть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окружности (обход совершаем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против часовой стрелки).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3063" y="5143500"/>
            <a:ext cx="7215187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000" b="1" i="1" dirty="0">
                <a:latin typeface="+mn-lt"/>
                <a:cs typeface="+mn-cs"/>
              </a:rPr>
              <a:t>Подписываем полученные точки. Обязательно учитываем, что начало дуги – меньшее значение.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455988" y="5975350"/>
            <a:ext cx="72151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i="1"/>
              <a:t>4.  </a:t>
            </a:r>
            <a:r>
              <a:rPr lang="ru-RU" sz="2000" b="1" i="1">
                <a:latin typeface="Calibri" pitchFamily="34" charset="0"/>
              </a:rPr>
              <a:t>Ответ</a:t>
            </a:r>
            <a:r>
              <a:rPr lang="en-US" sz="2000" b="1" i="1">
                <a:latin typeface="Calibri" pitchFamily="34" charset="0"/>
              </a:rPr>
              <a:t>:</a:t>
            </a:r>
            <a:r>
              <a:rPr lang="ru-RU" sz="2000" b="1" i="1">
                <a:latin typeface="Calibri" pitchFamily="34" charset="0"/>
              </a:rPr>
              <a:t> </a:t>
            </a:r>
          </a:p>
          <a:p>
            <a:pPr marL="457200" indent="-457200"/>
            <a:endParaRPr lang="ru-RU" sz="2000" b="1" i="1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endParaRPr lang="ru-RU" sz="2000" b="1" i="1">
              <a:latin typeface="Calibri" pitchFamily="34" charset="0"/>
            </a:endParaRPr>
          </a:p>
          <a:p>
            <a:pPr marL="457200" indent="-457200"/>
            <a:r>
              <a:rPr lang="ru-RU" sz="2000" b="1" i="1">
                <a:latin typeface="Calibri" pitchFamily="34" charset="0"/>
              </a:rPr>
              <a:t>        </a:t>
            </a:r>
          </a:p>
          <a:p>
            <a:pPr marL="457200" indent="-457200"/>
            <a:endParaRPr lang="ru-RU">
              <a:latin typeface="Calibri" pitchFamily="34" charset="0"/>
            </a:endParaRPr>
          </a:p>
        </p:txBody>
      </p:sp>
      <p:graphicFrame>
        <p:nvGraphicFramePr>
          <p:cNvPr id="24" name="Object 13"/>
          <p:cNvGraphicFramePr>
            <a:graphicFrameLocks noChangeAspect="1"/>
          </p:cNvGraphicFramePr>
          <p:nvPr/>
        </p:nvGraphicFramePr>
        <p:xfrm>
          <a:off x="4929188" y="5786438"/>
          <a:ext cx="4025900" cy="777875"/>
        </p:xfrm>
        <a:graphic>
          <a:graphicData uri="http://schemas.openxmlformats.org/presentationml/2006/ole">
            <p:oleObj spid="_x0000_s5148" name="Формула" r:id="rId13" imgW="1726451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1" grpId="0" animBg="1"/>
      <p:bldP spid="22" grpId="0" animBg="1"/>
      <p:bldP spid="25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5"/>
          <p:cNvSpPr>
            <a:spLocks noChangeShapeType="1"/>
          </p:cNvSpPr>
          <p:nvPr/>
        </p:nvSpPr>
        <p:spPr bwMode="auto">
          <a:xfrm rot="120000">
            <a:off x="5724525" y="1501775"/>
            <a:ext cx="144463" cy="42116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EB9AD2-60E7-4B57-AB27-289519AF1288}" type="datetime1">
              <a:rPr lang="ru-RU" smtClean="0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A0727-9797-4A33-9082-D41AB5A1AA6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149" name="Line 2"/>
          <p:cNvSpPr>
            <a:spLocks noChangeShapeType="1"/>
          </p:cNvSpPr>
          <p:nvPr/>
        </p:nvSpPr>
        <p:spPr bwMode="auto">
          <a:xfrm flipV="1">
            <a:off x="5076825" y="476250"/>
            <a:ext cx="0" cy="6048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1908175" y="3644900"/>
            <a:ext cx="6985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151" name="Object 4"/>
          <p:cNvGraphicFramePr>
            <a:graphicFrameLocks noChangeAspect="1"/>
          </p:cNvGraphicFramePr>
          <p:nvPr/>
        </p:nvGraphicFramePr>
        <p:xfrm>
          <a:off x="8532813" y="3789363"/>
          <a:ext cx="360362" cy="360362"/>
        </p:xfrm>
        <a:graphic>
          <a:graphicData uri="http://schemas.openxmlformats.org/presentationml/2006/ole">
            <p:oleObj spid="_x0000_s6151" name="Формула" r:id="rId3" imgW="139700" imgH="139700" progId="Equation.3">
              <p:embed/>
            </p:oleObj>
          </a:graphicData>
        </a:graphic>
      </p:graphicFrame>
      <p:graphicFrame>
        <p:nvGraphicFramePr>
          <p:cNvPr id="6152" name="Object 5"/>
          <p:cNvGraphicFramePr>
            <a:graphicFrameLocks noChangeAspect="1"/>
          </p:cNvGraphicFramePr>
          <p:nvPr/>
        </p:nvGraphicFramePr>
        <p:xfrm>
          <a:off x="5148263" y="476250"/>
          <a:ext cx="431800" cy="382588"/>
        </p:xfrm>
        <a:graphic>
          <a:graphicData uri="http://schemas.openxmlformats.org/presentationml/2006/ole">
            <p:oleObj spid="_x0000_s6152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6153" name="Object 4"/>
          <p:cNvGraphicFramePr>
            <a:graphicFrameLocks noChangeAspect="1"/>
          </p:cNvGraphicFramePr>
          <p:nvPr/>
        </p:nvGraphicFramePr>
        <p:xfrm>
          <a:off x="4857750" y="1428750"/>
          <a:ext cx="414338" cy="711200"/>
        </p:xfrm>
        <a:graphic>
          <a:graphicData uri="http://schemas.openxmlformats.org/presentationml/2006/ole">
            <p:oleObj spid="_x0000_s6153" name="Формула" r:id="rId5" imgW="177569" imgH="405872" progId="Equation.3">
              <p:embed/>
            </p:oleObj>
          </a:graphicData>
        </a:graphic>
      </p:graphicFrame>
      <p:graphicFrame>
        <p:nvGraphicFramePr>
          <p:cNvPr id="6154" name="Object 24"/>
          <p:cNvGraphicFramePr>
            <a:graphicFrameLocks noChangeAspect="1"/>
          </p:cNvGraphicFramePr>
          <p:nvPr/>
        </p:nvGraphicFramePr>
        <p:xfrm>
          <a:off x="3214688" y="3429000"/>
          <a:ext cx="355600" cy="244475"/>
        </p:xfrm>
        <a:graphic>
          <a:graphicData uri="http://schemas.openxmlformats.org/presentationml/2006/ole">
            <p:oleObj spid="_x0000_s6154" name="Формула" r:id="rId6" imgW="152334" imgH="139639" progId="Equation.3">
              <p:embed/>
            </p:oleObj>
          </a:graphicData>
        </a:graphic>
      </p:graphicFrame>
      <p:graphicFrame>
        <p:nvGraphicFramePr>
          <p:cNvPr id="6155" name="Object 31"/>
          <p:cNvGraphicFramePr>
            <a:graphicFrameLocks noChangeAspect="1"/>
          </p:cNvGraphicFramePr>
          <p:nvPr/>
        </p:nvGraphicFramePr>
        <p:xfrm>
          <a:off x="6454775" y="3357563"/>
          <a:ext cx="533400" cy="311150"/>
        </p:xfrm>
        <a:graphic>
          <a:graphicData uri="http://schemas.openxmlformats.org/presentationml/2006/ole">
            <p:oleObj spid="_x0000_s6155" name="Формула" r:id="rId7" imgW="228402" imgH="177646" progId="Equation.3">
              <p:embed/>
            </p:oleObj>
          </a:graphicData>
        </a:graphic>
      </p:graphicFrame>
      <p:sp>
        <p:nvSpPr>
          <p:cNvPr id="14" name="Дуга 13"/>
          <p:cNvSpPr/>
          <p:nvPr/>
        </p:nvSpPr>
        <p:spPr>
          <a:xfrm>
            <a:off x="3600450" y="2160588"/>
            <a:ext cx="2928938" cy="2928937"/>
          </a:xfrm>
          <a:prstGeom prst="arc">
            <a:avLst>
              <a:gd name="adj1" fmla="val 16200000"/>
              <a:gd name="adj2" fmla="val 1606595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6157" name="Object 21"/>
          <p:cNvGraphicFramePr>
            <a:graphicFrameLocks noChangeAspect="1"/>
          </p:cNvGraphicFramePr>
          <p:nvPr/>
        </p:nvGraphicFramePr>
        <p:xfrm>
          <a:off x="3602038" y="25400"/>
          <a:ext cx="1268412" cy="806450"/>
        </p:xfrm>
        <a:graphic>
          <a:graphicData uri="http://schemas.openxmlformats.org/presentationml/2006/ole">
            <p:oleObj spid="_x0000_s6157" name="Формула" r:id="rId8" imgW="838440" imgH="533520" progId="Equation.3">
              <p:embed/>
            </p:oleObj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5929313" y="3000375"/>
          <a:ext cx="244475" cy="647700"/>
        </p:xfrm>
        <a:graphic>
          <a:graphicData uri="http://schemas.openxmlformats.org/presentationml/2006/ole">
            <p:oleObj spid="_x0000_s6158" name="Формула" r:id="rId9" imgW="190440" imgH="533520" progId="Equation.3">
              <p:embed/>
            </p:oleObj>
          </a:graphicData>
        </a:graphic>
      </p:graphicFrame>
      <p:sp>
        <p:nvSpPr>
          <p:cNvPr id="18" name="Oval 9"/>
          <p:cNvSpPr>
            <a:spLocks noChangeAspect="1" noChangeArrowheads="1"/>
          </p:cNvSpPr>
          <p:nvPr/>
        </p:nvSpPr>
        <p:spPr bwMode="auto">
          <a:xfrm>
            <a:off x="5724525" y="3581400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" name="Oval 9"/>
          <p:cNvSpPr>
            <a:spLocks noChangeAspect="1" noChangeArrowheads="1"/>
          </p:cNvSpPr>
          <p:nvPr/>
        </p:nvSpPr>
        <p:spPr bwMode="auto">
          <a:xfrm>
            <a:off x="5715000" y="4857750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" name="Oval 9"/>
          <p:cNvSpPr>
            <a:spLocks noChangeAspect="1" noChangeArrowheads="1"/>
          </p:cNvSpPr>
          <p:nvPr/>
        </p:nvSpPr>
        <p:spPr bwMode="auto">
          <a:xfrm>
            <a:off x="5715000" y="2286000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Дуга 14"/>
          <p:cNvSpPr/>
          <p:nvPr/>
        </p:nvSpPr>
        <p:spPr>
          <a:xfrm rot="5400000">
            <a:off x="3581400" y="2160588"/>
            <a:ext cx="2928937" cy="2916238"/>
          </a:xfrm>
          <a:prstGeom prst="arc">
            <a:avLst>
              <a:gd name="adj1" fmla="val 19960410"/>
              <a:gd name="adj2" fmla="val 12535377"/>
            </a:avLst>
          </a:prstGeom>
          <a:ln w="31750">
            <a:solidFill>
              <a:srgbClr val="C0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9477" name="Object 9"/>
          <p:cNvGraphicFramePr>
            <a:graphicFrameLocks noChangeAspect="1"/>
          </p:cNvGraphicFramePr>
          <p:nvPr/>
        </p:nvGraphicFramePr>
        <p:xfrm>
          <a:off x="5991225" y="4572000"/>
          <a:ext cx="590550" cy="711200"/>
        </p:xfrm>
        <a:graphic>
          <a:graphicData uri="http://schemas.openxmlformats.org/presentationml/2006/ole">
            <p:oleObj spid="_x0000_s6163" name="Формула" r:id="rId10" imgW="253780" imgH="406048" progId="Equation.3">
              <p:embed/>
            </p:oleObj>
          </a:graphicData>
        </a:graphic>
      </p:graphicFrame>
      <p:graphicFrame>
        <p:nvGraphicFramePr>
          <p:cNvPr id="19475" name="Object 10"/>
          <p:cNvGraphicFramePr>
            <a:graphicFrameLocks noChangeAspect="1"/>
          </p:cNvGraphicFramePr>
          <p:nvPr/>
        </p:nvGraphicFramePr>
        <p:xfrm>
          <a:off x="5929313" y="1785938"/>
          <a:ext cx="414337" cy="711200"/>
        </p:xfrm>
        <a:graphic>
          <a:graphicData uri="http://schemas.openxmlformats.org/presentationml/2006/ole">
            <p:oleObj spid="_x0000_s6164" name="Формула" r:id="rId11" imgW="177569" imgH="405872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0" y="1000125"/>
            <a:ext cx="4429125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latin typeface="+mn-lt"/>
                <a:cs typeface="+mn-cs"/>
              </a:rPr>
              <a:t>На О</a:t>
            </a:r>
            <a:r>
              <a:rPr lang="en-US" sz="2000" b="1" i="1" dirty="0">
                <a:latin typeface="+mn-lt"/>
                <a:cs typeface="+mn-cs"/>
              </a:rPr>
              <a:t>x</a:t>
            </a:r>
            <a:r>
              <a:rPr lang="ru-RU" sz="2000" b="1" i="1" dirty="0">
                <a:latin typeface="+mn-lt"/>
                <a:cs typeface="+mn-cs"/>
              </a:rPr>
              <a:t> отмечаем значение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3948113" y="949325"/>
          <a:ext cx="244475" cy="646113"/>
        </p:xfrm>
        <a:graphic>
          <a:graphicData uri="http://schemas.openxmlformats.org/presentationml/2006/ole">
            <p:oleObj spid="_x0000_s6166" name="Формула" r:id="rId12" imgW="190440" imgH="533520" progId="Equation.3">
              <p:embed/>
            </p:oleObj>
          </a:graphicData>
        </a:graphic>
      </p:graphicFrame>
      <p:sp>
        <p:nvSpPr>
          <p:cNvPr id="6167" name="TextBox 26"/>
          <p:cNvSpPr txBox="1">
            <a:spLocks noChangeArrowheads="1"/>
          </p:cNvSpPr>
          <p:nvPr/>
        </p:nvSpPr>
        <p:spPr bwMode="auto">
          <a:xfrm>
            <a:off x="0" y="1857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7188" y="1428750"/>
            <a:ext cx="38147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Calibri" pitchFamily="34" charset="0"/>
              </a:rPr>
              <a:t>и соответствующие точки на </a:t>
            </a:r>
          </a:p>
          <a:p>
            <a:r>
              <a:rPr lang="ru-RU" sz="2000" b="1" i="1">
                <a:latin typeface="Calibri" pitchFamily="34" charset="0"/>
              </a:rPr>
              <a:t>окружности.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0" y="3857625"/>
            <a:ext cx="4429125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000" b="1" i="1" dirty="0">
                <a:latin typeface="+mn-lt"/>
                <a:cs typeface="+mn-cs"/>
              </a:rPr>
              <a:t>Выделяем левую часть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окружности (обход совершаем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против часовой стрелки).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3063" y="5143500"/>
            <a:ext cx="7215187" cy="1908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000" b="1" i="1" dirty="0">
                <a:latin typeface="+mn-lt"/>
                <a:cs typeface="+mn-cs"/>
              </a:rPr>
              <a:t>Подписываем полученные точки. Обязательно учитываем, что начало дуги – меньшее значение.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455988" y="5975350"/>
            <a:ext cx="72151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i="1"/>
              <a:t>4.  </a:t>
            </a:r>
            <a:r>
              <a:rPr lang="ru-RU" sz="2000" b="1" i="1">
                <a:latin typeface="Calibri" pitchFamily="34" charset="0"/>
              </a:rPr>
              <a:t>Ответ</a:t>
            </a:r>
            <a:r>
              <a:rPr lang="en-US" sz="2000" b="1" i="1">
                <a:latin typeface="Calibri" pitchFamily="34" charset="0"/>
              </a:rPr>
              <a:t>:</a:t>
            </a:r>
            <a:r>
              <a:rPr lang="ru-RU" sz="2000" b="1" i="1">
                <a:latin typeface="Calibri" pitchFamily="34" charset="0"/>
              </a:rPr>
              <a:t> </a:t>
            </a:r>
          </a:p>
          <a:p>
            <a:pPr marL="457200" indent="-457200"/>
            <a:endParaRPr lang="ru-RU" sz="2000" b="1" i="1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endParaRPr lang="ru-RU" sz="2000" b="1" i="1">
              <a:latin typeface="Calibri" pitchFamily="34" charset="0"/>
            </a:endParaRPr>
          </a:p>
          <a:p>
            <a:pPr marL="457200" indent="-457200"/>
            <a:r>
              <a:rPr lang="ru-RU" sz="2000" b="1" i="1">
                <a:latin typeface="Calibri" pitchFamily="34" charset="0"/>
              </a:rPr>
              <a:t>        </a:t>
            </a:r>
          </a:p>
          <a:p>
            <a:pPr marL="457200" indent="-457200"/>
            <a:endParaRPr lang="ru-RU">
              <a:latin typeface="Calibri" pitchFamily="34" charset="0"/>
            </a:endParaRPr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5062538" y="5786438"/>
          <a:ext cx="3759200" cy="777875"/>
        </p:xfrm>
        <a:graphic>
          <a:graphicData uri="http://schemas.openxmlformats.org/presentationml/2006/ole">
            <p:oleObj spid="_x0000_s6172" name="Формула" r:id="rId13" imgW="16129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1" grpId="0" animBg="1"/>
      <p:bldP spid="22" grpId="0" animBg="1"/>
      <p:bldP spid="25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5"/>
          <p:cNvSpPr>
            <a:spLocks noChangeShapeType="1"/>
          </p:cNvSpPr>
          <p:nvPr/>
        </p:nvSpPr>
        <p:spPr bwMode="auto">
          <a:xfrm rot="21540000" flipV="1">
            <a:off x="3714750" y="1214438"/>
            <a:ext cx="2857500" cy="46434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EB9AD2-60E7-4B57-AB27-289519AF1288}" type="datetime1">
              <a:rPr lang="ru-RU" smtClean="0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1B87A-7A69-42B3-AE9D-4076C6F996A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173" name="Line 2"/>
          <p:cNvSpPr>
            <a:spLocks noChangeShapeType="1"/>
          </p:cNvSpPr>
          <p:nvPr/>
        </p:nvSpPr>
        <p:spPr bwMode="auto">
          <a:xfrm flipV="1">
            <a:off x="5076825" y="476250"/>
            <a:ext cx="0" cy="6048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3"/>
          <p:cNvSpPr>
            <a:spLocks noChangeShapeType="1"/>
          </p:cNvSpPr>
          <p:nvPr/>
        </p:nvSpPr>
        <p:spPr bwMode="auto">
          <a:xfrm>
            <a:off x="1908175" y="3644900"/>
            <a:ext cx="6985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175" name="Object 4"/>
          <p:cNvGraphicFramePr>
            <a:graphicFrameLocks noChangeAspect="1"/>
          </p:cNvGraphicFramePr>
          <p:nvPr/>
        </p:nvGraphicFramePr>
        <p:xfrm>
          <a:off x="8532813" y="3789363"/>
          <a:ext cx="360362" cy="360362"/>
        </p:xfrm>
        <a:graphic>
          <a:graphicData uri="http://schemas.openxmlformats.org/presentationml/2006/ole">
            <p:oleObj spid="_x0000_s7175" name="Формула" r:id="rId3" imgW="139700" imgH="139700" progId="Equation.3">
              <p:embed/>
            </p:oleObj>
          </a:graphicData>
        </a:graphic>
      </p:graphicFrame>
      <p:graphicFrame>
        <p:nvGraphicFramePr>
          <p:cNvPr id="7176" name="Object 5"/>
          <p:cNvGraphicFramePr>
            <a:graphicFrameLocks noChangeAspect="1"/>
          </p:cNvGraphicFramePr>
          <p:nvPr/>
        </p:nvGraphicFramePr>
        <p:xfrm>
          <a:off x="5148263" y="476250"/>
          <a:ext cx="431800" cy="382588"/>
        </p:xfrm>
        <a:graphic>
          <a:graphicData uri="http://schemas.openxmlformats.org/presentationml/2006/ole">
            <p:oleObj spid="_x0000_s7176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7177" name="Object 4"/>
          <p:cNvGraphicFramePr>
            <a:graphicFrameLocks noChangeAspect="1"/>
          </p:cNvGraphicFramePr>
          <p:nvPr/>
        </p:nvGraphicFramePr>
        <p:xfrm>
          <a:off x="4714875" y="1357313"/>
          <a:ext cx="414338" cy="711200"/>
        </p:xfrm>
        <a:graphic>
          <a:graphicData uri="http://schemas.openxmlformats.org/presentationml/2006/ole">
            <p:oleObj spid="_x0000_s7177" name="Формула" r:id="rId5" imgW="177569" imgH="405872" progId="Equation.3">
              <p:embed/>
            </p:oleObj>
          </a:graphicData>
        </a:graphic>
      </p:graphicFrame>
      <p:graphicFrame>
        <p:nvGraphicFramePr>
          <p:cNvPr id="7178" name="Object 24"/>
          <p:cNvGraphicFramePr>
            <a:graphicFrameLocks noChangeAspect="1"/>
          </p:cNvGraphicFramePr>
          <p:nvPr/>
        </p:nvGraphicFramePr>
        <p:xfrm>
          <a:off x="3214688" y="3429000"/>
          <a:ext cx="355600" cy="244475"/>
        </p:xfrm>
        <a:graphic>
          <a:graphicData uri="http://schemas.openxmlformats.org/presentationml/2006/ole">
            <p:oleObj spid="_x0000_s7178" name="Формула" r:id="rId6" imgW="152334" imgH="139639" progId="Equation.3">
              <p:embed/>
            </p:oleObj>
          </a:graphicData>
        </a:graphic>
      </p:graphicFrame>
      <p:graphicFrame>
        <p:nvGraphicFramePr>
          <p:cNvPr id="7179" name="Object 31"/>
          <p:cNvGraphicFramePr>
            <a:graphicFrameLocks noChangeAspect="1"/>
          </p:cNvGraphicFramePr>
          <p:nvPr/>
        </p:nvGraphicFramePr>
        <p:xfrm>
          <a:off x="6454775" y="3357563"/>
          <a:ext cx="533400" cy="311150"/>
        </p:xfrm>
        <a:graphic>
          <a:graphicData uri="http://schemas.openxmlformats.org/presentationml/2006/ole">
            <p:oleObj spid="_x0000_s7179" name="Формула" r:id="rId7" imgW="228402" imgH="177646" progId="Equation.3">
              <p:embed/>
            </p:oleObj>
          </a:graphicData>
        </a:graphic>
      </p:graphicFrame>
      <p:sp>
        <p:nvSpPr>
          <p:cNvPr id="14" name="Дуга 13"/>
          <p:cNvSpPr/>
          <p:nvPr/>
        </p:nvSpPr>
        <p:spPr>
          <a:xfrm>
            <a:off x="3600450" y="2160588"/>
            <a:ext cx="2928938" cy="2928937"/>
          </a:xfrm>
          <a:prstGeom prst="arc">
            <a:avLst>
              <a:gd name="adj1" fmla="val 16200000"/>
              <a:gd name="adj2" fmla="val 543496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6588125" y="981075"/>
          <a:ext cx="385763" cy="363538"/>
        </p:xfrm>
        <a:graphic>
          <a:graphicData uri="http://schemas.openxmlformats.org/presentationml/2006/ole">
            <p:oleObj spid="_x0000_s7181" name="Формула" r:id="rId8" imgW="304920" imgH="292320" progId="Equation.3">
              <p:embed/>
            </p:oleObj>
          </a:graphicData>
        </a:graphic>
      </p:graphicFrame>
      <p:sp>
        <p:nvSpPr>
          <p:cNvPr id="7182" name="Oval 9"/>
          <p:cNvSpPr>
            <a:spLocks noChangeAspect="1" noChangeArrowheads="1"/>
          </p:cNvSpPr>
          <p:nvPr/>
        </p:nvSpPr>
        <p:spPr bwMode="auto">
          <a:xfrm>
            <a:off x="5021263" y="2087563"/>
            <a:ext cx="107950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" name="Oval 9"/>
          <p:cNvSpPr>
            <a:spLocks noChangeAspect="1" noChangeArrowheads="1"/>
          </p:cNvSpPr>
          <p:nvPr/>
        </p:nvSpPr>
        <p:spPr bwMode="auto">
          <a:xfrm>
            <a:off x="5795963" y="2339975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Дуга 14"/>
          <p:cNvSpPr/>
          <p:nvPr/>
        </p:nvSpPr>
        <p:spPr>
          <a:xfrm rot="17040000">
            <a:off x="3600450" y="2160588"/>
            <a:ext cx="2928937" cy="2928938"/>
          </a:xfrm>
          <a:prstGeom prst="arc">
            <a:avLst>
              <a:gd name="adj1" fmla="val 1174065"/>
              <a:gd name="adj2" fmla="val 9818059"/>
            </a:avLst>
          </a:prstGeom>
          <a:ln w="31750">
            <a:solidFill>
              <a:srgbClr val="C0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7185" name="Object 9"/>
          <p:cNvGraphicFramePr>
            <a:graphicFrameLocks noChangeAspect="1"/>
          </p:cNvGraphicFramePr>
          <p:nvPr/>
        </p:nvGraphicFramePr>
        <p:xfrm>
          <a:off x="4286250" y="4572000"/>
          <a:ext cx="679450" cy="711200"/>
        </p:xfrm>
        <a:graphic>
          <a:graphicData uri="http://schemas.openxmlformats.org/presentationml/2006/ole">
            <p:oleObj spid="_x0000_s7185" name="Формула" r:id="rId9" imgW="291847" imgH="406048" progId="Equation.3">
              <p:embed/>
            </p:oleObj>
          </a:graphicData>
        </a:graphic>
      </p:graphicFrame>
      <p:graphicFrame>
        <p:nvGraphicFramePr>
          <p:cNvPr id="19475" name="Object 10"/>
          <p:cNvGraphicFramePr>
            <a:graphicFrameLocks noChangeAspect="1"/>
          </p:cNvGraphicFramePr>
          <p:nvPr/>
        </p:nvGraphicFramePr>
        <p:xfrm>
          <a:off x="5715000" y="1714500"/>
          <a:ext cx="414338" cy="711200"/>
        </p:xfrm>
        <a:graphic>
          <a:graphicData uri="http://schemas.openxmlformats.org/presentationml/2006/ole">
            <p:oleObj spid="_x0000_s7186" name="Формула" r:id="rId10" imgW="177569" imgH="405872" progId="Equation.3">
              <p:embed/>
            </p:oleObj>
          </a:graphicData>
        </a:graphic>
      </p:graphicFrame>
      <p:sp>
        <p:nvSpPr>
          <p:cNvPr id="7187" name="TextBox 26"/>
          <p:cNvSpPr txBox="1">
            <a:spLocks noChangeArrowheads="1"/>
          </p:cNvSpPr>
          <p:nvPr/>
        </p:nvSpPr>
        <p:spPr bwMode="auto">
          <a:xfrm>
            <a:off x="0" y="1857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4688" y="6057900"/>
            <a:ext cx="7215187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5.      Ответ</a:t>
            </a:r>
            <a:r>
              <a:rPr lang="en-US" sz="2000" b="1" i="1" dirty="0">
                <a:latin typeface="+mn-lt"/>
                <a:cs typeface="+mn-cs"/>
              </a:rPr>
              <a:t>:</a:t>
            </a:r>
            <a:r>
              <a:rPr lang="ru-RU" sz="2000" b="1" i="1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5072063" y="5857875"/>
          <a:ext cx="3522662" cy="777875"/>
        </p:xfrm>
        <a:graphic>
          <a:graphicData uri="http://schemas.openxmlformats.org/presentationml/2006/ole">
            <p:oleObj spid="_x0000_s7189" name="Формула" r:id="rId11" imgW="1511300" imgH="444500" progId="Equation.3">
              <p:embed/>
            </p:oleObj>
          </a:graphicData>
        </a:graphic>
      </p:graphicFrame>
      <p:graphicFrame>
        <p:nvGraphicFramePr>
          <p:cNvPr id="7190" name="Object 21"/>
          <p:cNvGraphicFramePr>
            <a:graphicFrameLocks noChangeAspect="1"/>
          </p:cNvGraphicFramePr>
          <p:nvPr/>
        </p:nvGraphicFramePr>
        <p:xfrm>
          <a:off x="3643313" y="285750"/>
          <a:ext cx="1192212" cy="477838"/>
        </p:xfrm>
        <a:graphic>
          <a:graphicData uri="http://schemas.openxmlformats.org/presentationml/2006/ole">
            <p:oleObj spid="_x0000_s7190" name="Формула" r:id="rId12" imgW="787680" imgH="304920" progId="Equation.3">
              <p:embed/>
            </p:oleObj>
          </a:graphicData>
        </a:graphic>
      </p:graphicFrame>
      <p:sp>
        <p:nvSpPr>
          <p:cNvPr id="7191" name="Line 14"/>
          <p:cNvSpPr>
            <a:spLocks noChangeShapeType="1"/>
          </p:cNvSpPr>
          <p:nvPr/>
        </p:nvSpPr>
        <p:spPr bwMode="auto">
          <a:xfrm flipV="1">
            <a:off x="6534150" y="1071563"/>
            <a:ext cx="0" cy="5184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0" y="1000125"/>
            <a:ext cx="4429125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latin typeface="+mn-lt"/>
                <a:cs typeface="+mn-cs"/>
              </a:rPr>
              <a:t>На линии тангенсов отмечаем значение                  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3" name="Object 14"/>
          <p:cNvGraphicFramePr>
            <a:graphicFrameLocks noChangeAspect="1"/>
          </p:cNvGraphicFramePr>
          <p:nvPr/>
        </p:nvGraphicFramePr>
        <p:xfrm>
          <a:off x="3203575" y="1268413"/>
          <a:ext cx="954088" cy="363537"/>
        </p:xfrm>
        <a:graphic>
          <a:graphicData uri="http://schemas.openxmlformats.org/presentationml/2006/ole">
            <p:oleObj spid="_x0000_s7193" name="Формула" r:id="rId13" imgW="787680" imgH="292320" progId="Equation.3">
              <p:embed/>
            </p:oleObj>
          </a:graphicData>
        </a:graphic>
      </p:graphicFrame>
      <p:sp>
        <p:nvSpPr>
          <p:cNvPr id="35" name="Line 14"/>
          <p:cNvSpPr>
            <a:spLocks noChangeShapeType="1"/>
          </p:cNvSpPr>
          <p:nvPr/>
        </p:nvSpPr>
        <p:spPr bwMode="auto">
          <a:xfrm flipV="1">
            <a:off x="6534150" y="1260475"/>
            <a:ext cx="0" cy="5075238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0" y="1857375"/>
            <a:ext cx="4429125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000" b="1" i="1" dirty="0">
                <a:latin typeface="+mn-lt"/>
                <a:cs typeface="+mn-cs"/>
              </a:rPr>
              <a:t>Выделяем нижнюю часть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линии тангенсов, поскольку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решаем неравенство со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знаком ≤ 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2875" y="3714750"/>
            <a:ext cx="4429125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000" b="1" i="1" dirty="0">
                <a:latin typeface="+mn-lt"/>
                <a:cs typeface="+mn-cs"/>
              </a:rPr>
              <a:t>Выделяем соответствующую часть окружности (обход совершаем против часовой стрелки).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214563" y="5257800"/>
            <a:ext cx="72151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i="1"/>
              <a:t>4.  </a:t>
            </a:r>
            <a:r>
              <a:rPr lang="ru-RU" sz="2000" b="1" i="1">
                <a:latin typeface="Calibri" pitchFamily="34" charset="0"/>
              </a:rPr>
              <a:t>Подписываем полученные точки. Обязательно учитываем, что начало дуги – меньшее значение. </a:t>
            </a:r>
          </a:p>
          <a:p>
            <a:pPr marL="457200" indent="-457200"/>
            <a:endParaRPr lang="ru-RU" sz="2000" b="1" i="1">
              <a:latin typeface="Calibri" pitchFamily="34" charset="0"/>
            </a:endParaRPr>
          </a:p>
          <a:p>
            <a:pPr marL="457200" indent="-457200"/>
            <a:r>
              <a:rPr lang="ru-RU" sz="2000" b="1" i="1">
                <a:latin typeface="Calibri" pitchFamily="34" charset="0"/>
              </a:rPr>
              <a:t>        </a:t>
            </a:r>
          </a:p>
          <a:p>
            <a:pPr marL="457200" indent="-457200"/>
            <a:endParaRPr lang="ru-RU">
              <a:latin typeface="Calibri" pitchFamily="34" charset="0"/>
            </a:endParaRPr>
          </a:p>
        </p:txBody>
      </p:sp>
      <p:sp>
        <p:nvSpPr>
          <p:cNvPr id="40" name="Oval 9"/>
          <p:cNvSpPr>
            <a:spLocks noChangeAspect="1" noChangeArrowheads="1"/>
          </p:cNvSpPr>
          <p:nvPr/>
        </p:nvSpPr>
        <p:spPr bwMode="auto">
          <a:xfrm>
            <a:off x="6480175" y="1152525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99" name="Oval 9"/>
          <p:cNvSpPr>
            <a:spLocks noChangeAspect="1" noChangeArrowheads="1"/>
          </p:cNvSpPr>
          <p:nvPr/>
        </p:nvSpPr>
        <p:spPr bwMode="auto">
          <a:xfrm>
            <a:off x="5021263" y="5021263"/>
            <a:ext cx="107950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32" grpId="0"/>
      <p:bldP spid="34" grpId="0"/>
      <p:bldP spid="35" grpId="0" animBg="1"/>
      <p:bldP spid="36" grpId="0"/>
      <p:bldP spid="38" grpId="0"/>
      <p:bldP spid="39" grpId="0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ine 15"/>
          <p:cNvSpPr>
            <a:spLocks noChangeShapeType="1"/>
          </p:cNvSpPr>
          <p:nvPr/>
        </p:nvSpPr>
        <p:spPr bwMode="auto">
          <a:xfrm rot="21540000" flipV="1">
            <a:off x="3257550" y="2243138"/>
            <a:ext cx="3271838" cy="32289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CEB9AD2-60E7-4B57-AB27-289519AF1288}" type="datetime1">
              <a:rPr lang="ru-RU" smtClean="0"/>
              <a:pPr>
                <a:defRPr/>
              </a:pPr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9211-274B-427F-8F11-F18FFC3F275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8197" name="Line 2"/>
          <p:cNvSpPr>
            <a:spLocks noChangeShapeType="1"/>
          </p:cNvSpPr>
          <p:nvPr/>
        </p:nvSpPr>
        <p:spPr bwMode="auto">
          <a:xfrm flipV="1">
            <a:off x="5076825" y="476250"/>
            <a:ext cx="0" cy="6048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3"/>
          <p:cNvSpPr>
            <a:spLocks noChangeShapeType="1"/>
          </p:cNvSpPr>
          <p:nvPr/>
        </p:nvSpPr>
        <p:spPr bwMode="auto">
          <a:xfrm>
            <a:off x="1908175" y="3644900"/>
            <a:ext cx="6985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8199" name="Object 4"/>
          <p:cNvGraphicFramePr>
            <a:graphicFrameLocks noChangeAspect="1"/>
          </p:cNvGraphicFramePr>
          <p:nvPr/>
        </p:nvGraphicFramePr>
        <p:xfrm>
          <a:off x="8532813" y="3789363"/>
          <a:ext cx="360362" cy="360362"/>
        </p:xfrm>
        <a:graphic>
          <a:graphicData uri="http://schemas.openxmlformats.org/presentationml/2006/ole">
            <p:oleObj spid="_x0000_s8199" name="Формула" r:id="rId3" imgW="139700" imgH="139700" progId="Equation.3">
              <p:embed/>
            </p:oleObj>
          </a:graphicData>
        </a:graphic>
      </p:graphicFrame>
      <p:graphicFrame>
        <p:nvGraphicFramePr>
          <p:cNvPr id="8200" name="Object 5"/>
          <p:cNvGraphicFramePr>
            <a:graphicFrameLocks noChangeAspect="1"/>
          </p:cNvGraphicFramePr>
          <p:nvPr/>
        </p:nvGraphicFramePr>
        <p:xfrm>
          <a:off x="5148263" y="476250"/>
          <a:ext cx="431800" cy="382588"/>
        </p:xfrm>
        <a:graphic>
          <a:graphicData uri="http://schemas.openxmlformats.org/presentationml/2006/ole">
            <p:oleObj spid="_x0000_s8200" name="Формула" r:id="rId4" imgW="139579" imgH="164957" progId="Equation.3">
              <p:embed/>
            </p:oleObj>
          </a:graphicData>
        </a:graphic>
      </p:graphicFrame>
      <p:graphicFrame>
        <p:nvGraphicFramePr>
          <p:cNvPr id="8201" name="Object 4"/>
          <p:cNvGraphicFramePr>
            <a:graphicFrameLocks noChangeAspect="1"/>
          </p:cNvGraphicFramePr>
          <p:nvPr/>
        </p:nvGraphicFramePr>
        <p:xfrm>
          <a:off x="4714875" y="1357313"/>
          <a:ext cx="414338" cy="711200"/>
        </p:xfrm>
        <a:graphic>
          <a:graphicData uri="http://schemas.openxmlformats.org/presentationml/2006/ole">
            <p:oleObj spid="_x0000_s8201" name="Формула" r:id="rId5" imgW="177569" imgH="405872" progId="Equation.3">
              <p:embed/>
            </p:oleObj>
          </a:graphicData>
        </a:graphic>
      </p:graphicFrame>
      <p:graphicFrame>
        <p:nvGraphicFramePr>
          <p:cNvPr id="8202" name="Object 24"/>
          <p:cNvGraphicFramePr>
            <a:graphicFrameLocks noChangeAspect="1"/>
          </p:cNvGraphicFramePr>
          <p:nvPr/>
        </p:nvGraphicFramePr>
        <p:xfrm>
          <a:off x="3214688" y="3429000"/>
          <a:ext cx="355600" cy="244475"/>
        </p:xfrm>
        <a:graphic>
          <a:graphicData uri="http://schemas.openxmlformats.org/presentationml/2006/ole">
            <p:oleObj spid="_x0000_s8202" name="Формула" r:id="rId6" imgW="152334" imgH="139639" progId="Equation.3">
              <p:embed/>
            </p:oleObj>
          </a:graphicData>
        </a:graphic>
      </p:graphicFrame>
      <p:graphicFrame>
        <p:nvGraphicFramePr>
          <p:cNvPr id="8203" name="Object 31"/>
          <p:cNvGraphicFramePr>
            <a:graphicFrameLocks noChangeAspect="1"/>
          </p:cNvGraphicFramePr>
          <p:nvPr/>
        </p:nvGraphicFramePr>
        <p:xfrm>
          <a:off x="6454775" y="3357563"/>
          <a:ext cx="533400" cy="311150"/>
        </p:xfrm>
        <a:graphic>
          <a:graphicData uri="http://schemas.openxmlformats.org/presentationml/2006/ole">
            <p:oleObj spid="_x0000_s8203" name="Формула" r:id="rId7" imgW="228402" imgH="177646" progId="Equation.3">
              <p:embed/>
            </p:oleObj>
          </a:graphicData>
        </a:graphic>
      </p:graphicFrame>
      <p:sp>
        <p:nvSpPr>
          <p:cNvPr id="14" name="Дуга 13"/>
          <p:cNvSpPr/>
          <p:nvPr/>
        </p:nvSpPr>
        <p:spPr>
          <a:xfrm>
            <a:off x="3600450" y="2160588"/>
            <a:ext cx="2928938" cy="2928937"/>
          </a:xfrm>
          <a:prstGeom prst="arc">
            <a:avLst>
              <a:gd name="adj1" fmla="val 16200000"/>
              <a:gd name="adj2" fmla="val 543496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6715125" y="2000250"/>
          <a:ext cx="182563" cy="261938"/>
        </p:xfrm>
        <a:graphic>
          <a:graphicData uri="http://schemas.openxmlformats.org/presentationml/2006/ole">
            <p:oleObj spid="_x0000_s8205" name="Формула" r:id="rId8" imgW="139680" imgH="203400" progId="Equation.3">
              <p:embed/>
            </p:oleObj>
          </a:graphicData>
        </a:graphic>
      </p:graphicFrame>
      <p:sp>
        <p:nvSpPr>
          <p:cNvPr id="8206" name="Oval 9"/>
          <p:cNvSpPr>
            <a:spLocks noChangeAspect="1" noChangeArrowheads="1"/>
          </p:cNvSpPr>
          <p:nvPr/>
        </p:nvSpPr>
        <p:spPr bwMode="auto">
          <a:xfrm>
            <a:off x="5021263" y="2087563"/>
            <a:ext cx="107950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" name="Oval 9"/>
          <p:cNvSpPr>
            <a:spLocks noChangeAspect="1" noChangeArrowheads="1"/>
          </p:cNvSpPr>
          <p:nvPr/>
        </p:nvSpPr>
        <p:spPr bwMode="auto">
          <a:xfrm>
            <a:off x="6048375" y="2555875"/>
            <a:ext cx="107950" cy="10795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Дуга 14"/>
          <p:cNvSpPr/>
          <p:nvPr/>
        </p:nvSpPr>
        <p:spPr>
          <a:xfrm rot="17040000">
            <a:off x="3600450" y="2160588"/>
            <a:ext cx="2928937" cy="2928938"/>
          </a:xfrm>
          <a:prstGeom prst="arc">
            <a:avLst>
              <a:gd name="adj1" fmla="val 20813957"/>
              <a:gd name="adj2" fmla="val 1859458"/>
            </a:avLst>
          </a:prstGeom>
          <a:ln w="31750">
            <a:solidFill>
              <a:srgbClr val="C0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8209" name="Object 9"/>
          <p:cNvGraphicFramePr>
            <a:graphicFrameLocks noChangeAspect="1"/>
          </p:cNvGraphicFramePr>
          <p:nvPr/>
        </p:nvGraphicFramePr>
        <p:xfrm>
          <a:off x="4286250" y="4572000"/>
          <a:ext cx="679450" cy="711200"/>
        </p:xfrm>
        <a:graphic>
          <a:graphicData uri="http://schemas.openxmlformats.org/presentationml/2006/ole">
            <p:oleObj spid="_x0000_s8209" name="Формула" r:id="rId9" imgW="291847" imgH="406048" progId="Equation.3">
              <p:embed/>
            </p:oleObj>
          </a:graphicData>
        </a:graphic>
      </p:graphicFrame>
      <p:graphicFrame>
        <p:nvGraphicFramePr>
          <p:cNvPr id="19475" name="Object 10"/>
          <p:cNvGraphicFramePr>
            <a:graphicFrameLocks noChangeAspect="1"/>
          </p:cNvGraphicFramePr>
          <p:nvPr/>
        </p:nvGraphicFramePr>
        <p:xfrm>
          <a:off x="5929313" y="1714500"/>
          <a:ext cx="414337" cy="711200"/>
        </p:xfrm>
        <a:graphic>
          <a:graphicData uri="http://schemas.openxmlformats.org/presentationml/2006/ole">
            <p:oleObj spid="_x0000_s8210" name="Формула" r:id="rId10" imgW="177569" imgH="405872" progId="Equation.3">
              <p:embed/>
            </p:oleObj>
          </a:graphicData>
        </a:graphic>
      </p:graphicFrame>
      <p:sp>
        <p:nvSpPr>
          <p:cNvPr id="8211" name="TextBox 26"/>
          <p:cNvSpPr txBox="1">
            <a:spLocks noChangeArrowheads="1"/>
          </p:cNvSpPr>
          <p:nvPr/>
        </p:nvSpPr>
        <p:spPr bwMode="auto">
          <a:xfrm>
            <a:off x="0" y="1857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4688" y="6057900"/>
            <a:ext cx="7215187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5.      Ответ</a:t>
            </a:r>
            <a:r>
              <a:rPr lang="en-US" sz="2000" b="1" i="1" dirty="0">
                <a:latin typeface="+mn-lt"/>
                <a:cs typeface="+mn-cs"/>
              </a:rPr>
              <a:t>:</a:t>
            </a:r>
            <a:r>
              <a:rPr lang="ru-RU" sz="2000" b="1" i="1" dirty="0">
                <a:latin typeface="+mn-lt"/>
                <a:cs typeface="+mn-cs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5249863" y="5857875"/>
          <a:ext cx="3165475" cy="777875"/>
        </p:xfrm>
        <a:graphic>
          <a:graphicData uri="http://schemas.openxmlformats.org/presentationml/2006/ole">
            <p:oleObj spid="_x0000_s8213" name="Формула" r:id="rId11" imgW="1358310" imgH="444307" progId="Equation.3">
              <p:embed/>
            </p:oleObj>
          </a:graphicData>
        </a:graphic>
      </p:graphicFrame>
      <p:graphicFrame>
        <p:nvGraphicFramePr>
          <p:cNvPr id="8214" name="Object 21"/>
          <p:cNvGraphicFramePr>
            <a:graphicFrameLocks noChangeAspect="1"/>
          </p:cNvGraphicFramePr>
          <p:nvPr/>
        </p:nvGraphicFramePr>
        <p:xfrm>
          <a:off x="3770313" y="323850"/>
          <a:ext cx="938212" cy="401638"/>
        </p:xfrm>
        <a:graphic>
          <a:graphicData uri="http://schemas.openxmlformats.org/presentationml/2006/ole">
            <p:oleObj spid="_x0000_s8214" name="Формула" r:id="rId12" imgW="609840" imgH="254160" progId="Equation.3">
              <p:embed/>
            </p:oleObj>
          </a:graphicData>
        </a:graphic>
      </p:graphicFrame>
      <p:sp>
        <p:nvSpPr>
          <p:cNvPr id="8215" name="Line 14"/>
          <p:cNvSpPr>
            <a:spLocks noChangeShapeType="1"/>
          </p:cNvSpPr>
          <p:nvPr/>
        </p:nvSpPr>
        <p:spPr bwMode="auto">
          <a:xfrm flipV="1">
            <a:off x="6534150" y="1071563"/>
            <a:ext cx="0" cy="5184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0" y="1000125"/>
            <a:ext cx="4429125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i="1" dirty="0">
                <a:latin typeface="+mn-lt"/>
                <a:cs typeface="+mn-cs"/>
              </a:rPr>
              <a:t>На линии тангенсов отмечаем значение       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3" name="Object 14"/>
          <p:cNvGraphicFramePr>
            <a:graphicFrameLocks noChangeAspect="1"/>
          </p:cNvGraphicFramePr>
          <p:nvPr/>
        </p:nvGraphicFramePr>
        <p:xfrm>
          <a:off x="1643042" y="1357298"/>
          <a:ext cx="182563" cy="263525"/>
        </p:xfrm>
        <a:graphic>
          <a:graphicData uri="http://schemas.openxmlformats.org/presentationml/2006/ole">
            <p:oleObj spid="_x0000_s8217" name="Формула" r:id="rId13" imgW="139680" imgH="203400" progId="Equation.3">
              <p:embed/>
            </p:oleObj>
          </a:graphicData>
        </a:graphic>
      </p:graphicFrame>
      <p:sp>
        <p:nvSpPr>
          <p:cNvPr id="35" name="Line 14"/>
          <p:cNvSpPr>
            <a:spLocks noChangeShapeType="1"/>
          </p:cNvSpPr>
          <p:nvPr/>
        </p:nvSpPr>
        <p:spPr bwMode="auto">
          <a:xfrm flipV="1">
            <a:off x="6534150" y="863600"/>
            <a:ext cx="0" cy="133191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0" y="1857375"/>
            <a:ext cx="4429125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ru-RU" sz="2000" b="1" i="1" dirty="0">
                <a:latin typeface="+mn-lt"/>
                <a:cs typeface="+mn-cs"/>
              </a:rPr>
              <a:t>Выделяем верхнюю часть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линии тангенсов, поскольку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решаем неравенство со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знаком ≥ 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2875" y="3714750"/>
            <a:ext cx="4429125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000" b="1" i="1" dirty="0">
                <a:latin typeface="+mn-lt"/>
                <a:cs typeface="+mn-cs"/>
              </a:rPr>
              <a:t>Выделяем соответствующую часть окружности (обход совершаем против часовой стрелки).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i="1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214563" y="5257800"/>
            <a:ext cx="7215187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i="1"/>
              <a:t>4.  </a:t>
            </a:r>
            <a:r>
              <a:rPr lang="ru-RU" sz="2000" b="1" i="1">
                <a:latin typeface="Calibri" pitchFamily="34" charset="0"/>
              </a:rPr>
              <a:t>Подписываем полученные точки. Обязательно учитываем, что начало дуги – меньшее значение. </a:t>
            </a:r>
          </a:p>
          <a:p>
            <a:pPr marL="457200" indent="-457200"/>
            <a:endParaRPr lang="ru-RU" sz="2000" b="1" i="1">
              <a:latin typeface="Calibri" pitchFamily="34" charset="0"/>
            </a:endParaRPr>
          </a:p>
          <a:p>
            <a:pPr marL="457200" indent="-457200"/>
            <a:r>
              <a:rPr lang="ru-RU" sz="2000" b="1" i="1">
                <a:latin typeface="Calibri" pitchFamily="34" charset="0"/>
              </a:rPr>
              <a:t>        </a:t>
            </a:r>
          </a:p>
          <a:p>
            <a:pPr marL="457200" indent="-457200"/>
            <a:endParaRPr lang="ru-RU">
              <a:latin typeface="Calibri" pitchFamily="34" charset="0"/>
            </a:endParaRPr>
          </a:p>
        </p:txBody>
      </p:sp>
      <p:sp>
        <p:nvSpPr>
          <p:cNvPr id="40" name="Oval 9"/>
          <p:cNvSpPr>
            <a:spLocks noChangeAspect="1" noChangeArrowheads="1"/>
          </p:cNvSpPr>
          <p:nvPr/>
        </p:nvSpPr>
        <p:spPr bwMode="auto">
          <a:xfrm>
            <a:off x="6480175" y="2124075"/>
            <a:ext cx="10795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23" name="Oval 9"/>
          <p:cNvSpPr>
            <a:spLocks noChangeAspect="1" noChangeArrowheads="1"/>
          </p:cNvSpPr>
          <p:nvPr/>
        </p:nvSpPr>
        <p:spPr bwMode="auto">
          <a:xfrm>
            <a:off x="5021263" y="5021263"/>
            <a:ext cx="107950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32" grpId="0"/>
      <p:bldP spid="34" grpId="0"/>
      <p:bldP spid="35" grpId="0" animBg="1"/>
      <p:bldP spid="36" grpId="0"/>
      <p:bldP spid="38" grpId="0"/>
      <p:bldP spid="39" grpId="0"/>
      <p:bldP spid="40" grpId="0" animBg="1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314</Words>
  <Application>Microsoft Office PowerPoint</Application>
  <PresentationFormat>Экран (4:3)</PresentationFormat>
  <Paragraphs>123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математика - 1!</vt:lpstr>
      <vt:lpstr>Формула</vt:lpstr>
      <vt:lpstr>Решение простейших тригонометрических неравенств.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простейших тригонометрических неравенств.</dc:title>
  <dc:creator>Администратор</dc:creator>
  <cp:lastModifiedBy>Admin</cp:lastModifiedBy>
  <cp:revision>32</cp:revision>
  <dcterms:created xsi:type="dcterms:W3CDTF">2010-03-23T12:48:13Z</dcterms:created>
  <dcterms:modified xsi:type="dcterms:W3CDTF">2012-12-03T13:45:33Z</dcterms:modified>
</cp:coreProperties>
</file>