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61" r:id="rId3"/>
    <p:sldId id="263" r:id="rId4"/>
    <p:sldId id="259" r:id="rId5"/>
    <p:sldId id="264" r:id="rId6"/>
    <p:sldId id="262" r:id="rId7"/>
    <p:sldId id="258" r:id="rId8"/>
    <p:sldId id="266" r:id="rId9"/>
    <p:sldId id="269" r:id="rId10"/>
    <p:sldId id="270" r:id="rId11"/>
    <p:sldId id="27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38.jpeg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D62B8-32B5-426D-8A49-548478764668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53E9A-2EA8-4B73-B037-A3BD61335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5195F-862C-4E9E-8315-75A2835B9CB9}" type="slidenum">
              <a:rPr lang="ru-RU"/>
              <a:pPr/>
              <a:t>2</a:t>
            </a:fld>
            <a:endParaRPr lang="ru-RU"/>
          </a:p>
        </p:txBody>
      </p:sp>
      <p:sp>
        <p:nvSpPr>
          <p:cNvPr id="2048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2C305-3C4F-41B9-9E78-CD3903B2AA6D}" type="slidenum">
              <a:rPr lang="ru-RU"/>
              <a:pPr/>
              <a:t>5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2C305-3C4F-41B9-9E78-CD3903B2AA6D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4413F-6827-4E3C-88AC-49FEF6520F1A}" type="slidenum">
              <a:rPr lang="ru-RU"/>
              <a:pPr/>
              <a:t>7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D56BF-A871-46C1-B775-905D060087EA}" type="slidenum">
              <a:rPr lang="ru-RU"/>
              <a:pPr/>
              <a:t>9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B30E1-FFDE-4069-B53C-B5A5B3EA4C72}" type="slidenum">
              <a:rPr lang="ru-RU"/>
              <a:pPr/>
              <a:t>10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ru-RU"/>
              <a:t>Причем, если : </a:t>
            </a:r>
          </a:p>
          <a:p>
            <a:pPr marL="228600" indent="-228600"/>
            <a:r>
              <a:rPr lang="ru-RU"/>
              <a:t>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4AA441-B24E-4DAC-8277-E7F462F6F28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F13CE9-250C-4F72-9B9F-73ED31F2E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2E5311-1A98-4C74-9810-73C84F2587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658E0B-9AA5-49CC-BA57-98A3D2349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AE4C0C-0995-475A-A3B0-4B79330FDEAD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0659C8-3155-4F21-9987-E824EE884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jpeg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jpeg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65.jpeg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jpe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6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image" Target="../media/image87.jpeg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6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58" y="357166"/>
            <a:ext cx="43577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 урока:</a:t>
            </a:r>
            <a:endParaRPr kumimoji="0" lang="ru-RU" sz="40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85720" y="571480"/>
            <a:ext cx="85011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«Касательная.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Уравнение касательной»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357158" y="4357694"/>
            <a:ext cx="4071934" cy="2071678"/>
          </a:xfrm>
          <a:custGeom>
            <a:avLst/>
            <a:gdLst/>
            <a:ahLst/>
            <a:cxnLst>
              <a:cxn ang="0">
                <a:pos x="0" y="2080"/>
              </a:cxn>
              <a:cxn ang="0">
                <a:pos x="1410" y="250"/>
              </a:cxn>
              <a:cxn ang="0">
                <a:pos x="3150" y="2320"/>
              </a:cxn>
              <a:cxn ang="0">
                <a:pos x="4845" y="340"/>
              </a:cxn>
              <a:cxn ang="0">
                <a:pos x="5685" y="280"/>
              </a:cxn>
            </a:cxnLst>
            <a:rect l="0" t="0" r="r" b="b"/>
            <a:pathLst>
              <a:path w="5685" h="2335">
                <a:moveTo>
                  <a:pt x="0" y="2080"/>
                </a:moveTo>
                <a:cubicBezTo>
                  <a:pt x="442" y="1145"/>
                  <a:pt x="885" y="210"/>
                  <a:pt x="1410" y="250"/>
                </a:cubicBezTo>
                <a:cubicBezTo>
                  <a:pt x="1935" y="290"/>
                  <a:pt x="2578" y="2305"/>
                  <a:pt x="3150" y="2320"/>
                </a:cubicBezTo>
                <a:cubicBezTo>
                  <a:pt x="3722" y="2335"/>
                  <a:pt x="4423" y="680"/>
                  <a:pt x="4845" y="340"/>
                </a:cubicBezTo>
                <a:cubicBezTo>
                  <a:pt x="5267" y="0"/>
                  <a:pt x="5476" y="140"/>
                  <a:pt x="5685" y="280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1750">
            <a:solidFill>
              <a:srgbClr val="5F497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72132" y="6000768"/>
            <a:ext cx="3236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Павловская Нина Михайловна,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учитель  математики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785794"/>
            <a:ext cx="3714776" cy="585791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85720" y="785794"/>
            <a:ext cx="317586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Причем, если : 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  <a:p>
            <a:pPr eaLnBrk="0" hangingPunct="0"/>
            <a:endParaRPr lang="ru-RU" sz="2800" dirty="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066800" y="5173663"/>
            <a:ext cx="184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ru-RU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33655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endParaRPr lang="ru-RU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4244975"/>
            <a:ext cx="255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r>
              <a:rPr lang="ru-RU" sz="800"/>
              <a:t> </a:t>
            </a:r>
            <a:endParaRPr lang="ru-RU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14282" y="142853"/>
            <a:ext cx="82089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</a:pPr>
            <a:r>
              <a:rPr lang="ru-RU" sz="2800" b="1" i="1" dirty="0" smtClean="0">
                <a:solidFill>
                  <a:srgbClr val="990033"/>
                </a:solidFill>
                <a:latin typeface="Bookman Old Style" pitchFamily="18" charset="0"/>
              </a:rPr>
              <a:t>Геометрический </a:t>
            </a:r>
            <a:r>
              <a:rPr lang="ru-RU" sz="2800" b="1" i="1" dirty="0">
                <a:solidFill>
                  <a:srgbClr val="990033"/>
                </a:solidFill>
                <a:latin typeface="Bookman Old Style" pitchFamily="18" charset="0"/>
              </a:rPr>
              <a:t>смысл производной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357298"/>
            <a:ext cx="4857784" cy="642942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9710" b="44444"/>
          <a:stretch>
            <a:fillRect/>
          </a:stretch>
        </p:blipFill>
        <p:spPr bwMode="auto">
          <a:xfrm>
            <a:off x="142844" y="3071810"/>
            <a:ext cx="1000132" cy="714380"/>
          </a:xfrm>
          <a:prstGeom prst="rect">
            <a:avLst/>
          </a:prstGeom>
          <a:noFill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3" t="50000"/>
          <a:stretch>
            <a:fillRect/>
          </a:stretch>
        </p:blipFill>
        <p:spPr bwMode="auto">
          <a:xfrm>
            <a:off x="1000100" y="3143248"/>
            <a:ext cx="4286280" cy="571504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857760"/>
            <a:ext cx="5000660" cy="5715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85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5000628" y="2500306"/>
          <a:ext cx="2428892" cy="857256"/>
        </p:xfrm>
        <a:graphic>
          <a:graphicData uri="http://schemas.openxmlformats.org/presentationml/2006/ole">
            <p:oleObj spid="_x0000_s46082" name="Формула" r:id="rId3" imgW="685800" imgH="241200" progId="Equation.3">
              <p:embed/>
            </p:oleObj>
          </a:graphicData>
        </a:graphic>
      </p:graphicFrame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2500298" y="1571612"/>
          <a:ext cx="3714776" cy="857256"/>
        </p:xfrm>
        <a:graphic>
          <a:graphicData uri="http://schemas.openxmlformats.org/presentationml/2006/ole">
            <p:oleObj spid="_x0000_s46083" name="Формула" r:id="rId4" imgW="1155700" imgH="228600" progId="Equation.3">
              <p:embed/>
            </p:oleObj>
          </a:graphicData>
        </a:graphic>
      </p:graphicFrame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3214678" y="214290"/>
          <a:ext cx="1295400" cy="514350"/>
        </p:xfrm>
        <a:graphic>
          <a:graphicData uri="http://schemas.openxmlformats.org/presentationml/2006/ole">
            <p:oleObj spid="_x0000_s46084" name="Формула" r:id="rId5" imgW="508000" imgH="228600" progId="Equation.3">
              <p:embed/>
            </p:oleObj>
          </a:graphicData>
        </a:graphic>
      </p:graphicFrame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79" name="Object 11"/>
          <p:cNvGraphicFramePr>
            <a:graphicFrameLocks noChangeAspect="1"/>
          </p:cNvGraphicFramePr>
          <p:nvPr/>
        </p:nvGraphicFramePr>
        <p:xfrm>
          <a:off x="1285852" y="3500438"/>
          <a:ext cx="6118226" cy="938213"/>
        </p:xfrm>
        <a:graphic>
          <a:graphicData uri="http://schemas.openxmlformats.org/presentationml/2006/ole">
            <p:oleObj spid="_x0000_s46085" name="Формула" r:id="rId6" imgW="1460500" imgH="228600" progId="Equation.3">
              <p:embed/>
            </p:oleObj>
          </a:graphicData>
        </a:graphic>
      </p:graphicFrame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87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1214414" y="2500306"/>
          <a:ext cx="2428892" cy="857256"/>
        </p:xfrm>
        <a:graphic>
          <a:graphicData uri="http://schemas.openxmlformats.org/presentationml/2006/ole">
            <p:oleObj spid="_x0000_s46086" name="Формула" r:id="rId7" imgW="698400" imgH="228600" progId="Equation.3">
              <p:embed/>
            </p:oleObj>
          </a:graphicData>
        </a:graphic>
      </p:graphicFrame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214282" y="4786322"/>
          <a:ext cx="8786874" cy="1190625"/>
        </p:xfrm>
        <a:graphic>
          <a:graphicData uri="http://schemas.openxmlformats.org/presentationml/2006/ole">
            <p:oleObj spid="_x0000_s46087" name="Формула" r:id="rId8" imgW="1739900" imgH="22860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14282" y="214290"/>
            <a:ext cx="8715436" cy="138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Пусть в точке  А             проведена касательная.</a:t>
            </a:r>
          </a:p>
          <a:p>
            <a:pPr algn="just">
              <a:lnSpc>
                <a:spcPct val="120000"/>
              </a:lnSpc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Уравнение любой  прямой проходящей через данную точку имеет вид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838200"/>
          </a:xfrm>
        </p:spPr>
        <p:txBody>
          <a:bodyPr/>
          <a:lstStyle/>
          <a:p>
            <a:pPr marL="609600" indent="-609600"/>
            <a:endParaRPr lang="ru-RU" sz="2800" dirty="0"/>
          </a:p>
          <a:p>
            <a:pPr marL="609600" indent="-609600"/>
            <a:endParaRPr lang="ru-RU" sz="2800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928794" y="428605"/>
          <a:ext cx="1935163" cy="642942"/>
        </p:xfrm>
        <a:graphic>
          <a:graphicData uri="http://schemas.openxmlformats.org/presentationml/2006/ole">
            <p:oleObj spid="_x0000_s8194" name="Формула" r:id="rId3" imgW="622080" imgH="228600" progId="Equation.3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572132" y="500042"/>
          <a:ext cx="1266825" cy="571504"/>
        </p:xfrm>
        <a:graphic>
          <a:graphicData uri="http://schemas.openxmlformats.org/presentationml/2006/ole">
            <p:oleObj spid="_x0000_s8195" name="Формула" r:id="rId4" imgW="431613" imgH="215806" progId="Equation.3">
              <p:embed/>
            </p:oleObj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14282" y="1142984"/>
          <a:ext cx="4143404" cy="4643470"/>
        </p:xfrm>
        <a:graphic>
          <a:graphicData uri="http://schemas.openxmlformats.org/presentationml/2006/ole">
            <p:oleObj spid="_x0000_s8196" name="Формула" r:id="rId5" imgW="1447560" imgH="1663560" progId="Equation.3">
              <p:embed/>
            </p:oleObj>
          </a:graphicData>
        </a:graphic>
      </p:graphicFrame>
      <p:pic>
        <p:nvPicPr>
          <p:cNvPr id="31757" name="Picture 13" descr="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1142984"/>
            <a:ext cx="4429125" cy="464347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14285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1. Составить уравнение касательной к графику функции                      в точке 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43108" y="500042"/>
          <a:ext cx="1447800" cy="533400"/>
        </p:xfrm>
        <a:graphic>
          <a:graphicData uri="http://schemas.openxmlformats.org/presentationml/2006/ole">
            <p:oleObj spid="_x0000_s9218" name="Формула" r:id="rId3" imgW="482181" imgH="177646" progId="Equation.3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214942" y="500042"/>
          <a:ext cx="1247775" cy="561975"/>
        </p:xfrm>
        <a:graphic>
          <a:graphicData uri="http://schemas.openxmlformats.org/presentationml/2006/ole">
            <p:oleObj spid="_x0000_s9219" name="Формула" r:id="rId4" imgW="482181" imgH="215713" progId="Equation.3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14282" y="1071546"/>
          <a:ext cx="4429156" cy="5429288"/>
        </p:xfrm>
        <a:graphic>
          <a:graphicData uri="http://schemas.openxmlformats.org/presentationml/2006/ole">
            <p:oleObj spid="_x0000_s9220" name="Формула" r:id="rId5" imgW="1447560" imgH="1726920" progId="Equation.3">
              <p:embed/>
            </p:oleObj>
          </a:graphicData>
        </a:graphic>
      </p:graphicFrame>
      <p:pic>
        <p:nvPicPr>
          <p:cNvPr id="32778" name="Picture 10" descr="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1142984"/>
            <a:ext cx="4000528" cy="535785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14282" y="14285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 Составить уравнение касательной к графику функции                   в точке 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715436" cy="3763963"/>
          </a:xfrm>
          <a:noFill/>
          <a:ln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1.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Обозначим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абсциссу точки касания буквой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0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2.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Вычислим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  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3.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Найдем 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  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  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4.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Подставим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найденные числа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0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      и      в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формулу  </a:t>
            </a:r>
          </a:p>
          <a:p>
            <a:pPr marL="0" indent="0">
              <a:spcBef>
                <a:spcPts val="0"/>
              </a:spcBef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42852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Алгоритм нахождения уравнения касательной к графику функции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y=f(x)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071678"/>
            <a:ext cx="1114425" cy="619125"/>
          </a:xfrm>
          <a:prstGeom prst="rect">
            <a:avLst/>
          </a:prstGeom>
          <a:noFill/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500306"/>
            <a:ext cx="1200150" cy="647700"/>
          </a:xfrm>
          <a:prstGeom prst="rect">
            <a:avLst/>
          </a:prstGeom>
          <a:noFill/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00306"/>
            <a:ext cx="981075" cy="647700"/>
          </a:xfrm>
          <a:prstGeom prst="rect">
            <a:avLst/>
          </a:prstGeom>
          <a:noFill/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1" y="2928935"/>
            <a:ext cx="785817" cy="500066"/>
          </a:xfrm>
          <a:prstGeom prst="rect">
            <a:avLst/>
          </a:prstGeom>
          <a:noFill/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928934"/>
            <a:ext cx="785786" cy="500066"/>
          </a:xfrm>
          <a:prstGeom prst="rect">
            <a:avLst/>
          </a:prstGeom>
          <a:noFill/>
        </p:spPr>
      </p:pic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357562"/>
            <a:ext cx="5495925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857356" y="714356"/>
          <a:ext cx="1143000" cy="731838"/>
        </p:xfrm>
        <a:graphic>
          <a:graphicData uri="http://schemas.openxmlformats.org/presentationml/2006/ole">
            <p:oleObj spid="_x0000_s11268" name="Формула" r:id="rId3" imgW="609336" imgH="393529" progId="Equation.3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214282" y="1571612"/>
          <a:ext cx="1225550" cy="500066"/>
        </p:xfrm>
        <a:graphic>
          <a:graphicData uri="http://schemas.openxmlformats.org/presentationml/2006/ole">
            <p:oleObj spid="_x0000_s11269" name="Формула" r:id="rId4" imgW="507960" imgH="203040" progId="Equation.3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214282" y="2143116"/>
          <a:ext cx="2611438" cy="450850"/>
        </p:xfrm>
        <a:graphic>
          <a:graphicData uri="http://schemas.openxmlformats.org/presentationml/2006/ole">
            <p:oleObj spid="_x0000_s11270" name="Формула" r:id="rId5" imgW="1155600" imgH="203040" progId="Equation.3">
              <p:embed/>
            </p:oleObj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214282" y="2643182"/>
          <a:ext cx="2209800" cy="860425"/>
        </p:xfrm>
        <a:graphic>
          <a:graphicData uri="http://schemas.openxmlformats.org/presentationml/2006/ole">
            <p:oleObj spid="_x0000_s11271" name="Формула" r:id="rId6" imgW="1002960" imgH="393480" progId="Equation.3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142844" y="3429000"/>
          <a:ext cx="3276600" cy="804863"/>
        </p:xfrm>
        <a:graphic>
          <a:graphicData uri="http://schemas.openxmlformats.org/presentationml/2006/ole">
            <p:oleObj spid="_x0000_s11272" name="Формула" r:id="rId7" imgW="1586811" imgH="393529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42844" y="4286256"/>
          <a:ext cx="2438400" cy="466725"/>
        </p:xfrm>
        <a:graphic>
          <a:graphicData uri="http://schemas.openxmlformats.org/presentationml/2006/ole">
            <p:oleObj spid="_x0000_s11273" name="Формула" r:id="rId8" imgW="1041120" imgH="20304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571472" y="4786322"/>
          <a:ext cx="1524000" cy="508000"/>
        </p:xfrm>
        <a:graphic>
          <a:graphicData uri="http://schemas.openxmlformats.org/presentationml/2006/ole">
            <p:oleObj spid="_x0000_s11274" name="Формула" r:id="rId9" imgW="596641" imgH="203112" progId="Equation.3">
              <p:embed/>
            </p:oleObj>
          </a:graphicData>
        </a:graphic>
      </p:graphicFrame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858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42844" y="5357826"/>
            <a:ext cx="17049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i="1" u="sng" dirty="0">
                <a:solidFill>
                  <a:srgbClr val="C00000"/>
                </a:solidFill>
                <a:cs typeface="Times New Roman" pitchFamily="18" charset="0"/>
              </a:rPr>
              <a:t>Ответ:  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>
            <p:ph idx="1"/>
          </p:nvPr>
        </p:nvGraphicFramePr>
        <p:xfrm>
          <a:off x="1714480" y="5429264"/>
          <a:ext cx="1447800" cy="492125"/>
        </p:xfrm>
        <a:graphic>
          <a:graphicData uri="http://schemas.openxmlformats.org/presentationml/2006/ole">
            <p:oleObj spid="_x0000_s11275" name="Формула" r:id="rId10" imgW="596641" imgH="203112" progId="Equation.3">
              <p:embed/>
            </p:oleObj>
          </a:graphicData>
        </a:graphic>
      </p:graphicFrame>
      <p:pic>
        <p:nvPicPr>
          <p:cNvPr id="36896" name="Picture 32" descr="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6200" y="1676400"/>
            <a:ext cx="4953000" cy="4895872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14282" y="214290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3. Составить уравнение касательной к графику функции            в точке 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500562" y="928670"/>
          <a:ext cx="762000" cy="414338"/>
        </p:xfrm>
        <a:graphic>
          <a:graphicData uri="http://schemas.openxmlformats.org/presentationml/2006/ole">
            <p:oleObj spid="_x0000_s11276" name="Формула" r:id="rId12" imgW="329914" imgH="177646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52400" y="1905000"/>
          <a:ext cx="1093788" cy="484188"/>
        </p:xfrm>
        <a:graphic>
          <a:graphicData uri="http://schemas.openxmlformats.org/presentationml/2006/ole">
            <p:oleObj spid="_x0000_s12292" name="Формула" r:id="rId3" imgW="520560" imgH="228600" progId="Equation.3">
              <p:embed/>
            </p:oleObj>
          </a:graphicData>
        </a:graphic>
      </p:graphicFrame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1219200" y="1905000"/>
          <a:ext cx="1524000" cy="476250"/>
        </p:xfrm>
        <a:graphic>
          <a:graphicData uri="http://schemas.openxmlformats.org/presentationml/2006/ole">
            <p:oleObj spid="_x0000_s12293" name="Формула" r:id="rId4" imgW="761669" imgH="241195" progId="Equation.3">
              <p:embed/>
            </p:oleObj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228600" y="2286000"/>
          <a:ext cx="3733800" cy="1014413"/>
        </p:xfrm>
        <a:graphic>
          <a:graphicData uri="http://schemas.openxmlformats.org/presentationml/2006/ole">
            <p:oleObj spid="_x0000_s12294" name="Формула" r:id="rId5" imgW="1854200" imgH="508000" progId="Equation.3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228600" y="3276600"/>
          <a:ext cx="1822450" cy="482600"/>
        </p:xfrm>
        <a:graphic>
          <a:graphicData uri="http://schemas.openxmlformats.org/presentationml/2006/ole">
            <p:oleObj spid="_x0000_s12295" name="Формула" r:id="rId6" imgW="863280" imgH="228600" progId="Equation.3">
              <p:embed/>
            </p:oleObj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88620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2743200" y="1905000"/>
          <a:ext cx="1304925" cy="481013"/>
        </p:xfrm>
        <a:graphic>
          <a:graphicData uri="http://schemas.openxmlformats.org/presentationml/2006/ole">
            <p:oleObj spid="_x0000_s12296" name="Формула" r:id="rId7" imgW="622030" imgH="228501" progId="Equation.3">
              <p:embed/>
            </p:oleObj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2057400" y="3276600"/>
          <a:ext cx="941388" cy="458788"/>
        </p:xfrm>
        <a:graphic>
          <a:graphicData uri="http://schemas.openxmlformats.org/presentationml/2006/ole">
            <p:oleObj spid="_x0000_s12297" name="Формула" r:id="rId8" imgW="457200" imgH="228600" progId="Equation.3">
              <p:embed/>
            </p:oleObj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152400" y="3810000"/>
          <a:ext cx="1330325" cy="477838"/>
        </p:xfrm>
        <a:graphic>
          <a:graphicData uri="http://schemas.openxmlformats.org/presentationml/2006/ole">
            <p:oleObj spid="_x0000_s12298" name="Формула" r:id="rId9" imgW="609480" imgH="215640" progId="Equation.3">
              <p:embed/>
            </p:oleObj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1447800" y="3810000"/>
          <a:ext cx="1143000" cy="501650"/>
        </p:xfrm>
        <a:graphic>
          <a:graphicData uri="http://schemas.openxmlformats.org/presentationml/2006/ole">
            <p:oleObj spid="_x0000_s12299" name="Формула" r:id="rId10" imgW="495000" imgH="215640" progId="Equation.3">
              <p:embed/>
            </p:oleObj>
          </a:graphicData>
        </a:graphic>
      </p:graphicFrame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0" y="2813050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 </a:t>
            </a:r>
            <a:endParaRPr lang="ru-RU"/>
          </a:p>
        </p:txBody>
      </p:sp>
      <p:graphicFrame>
        <p:nvGraphicFramePr>
          <p:cNvPr id="43047" name="Object 39"/>
          <p:cNvGraphicFramePr>
            <a:graphicFrameLocks noChangeAspect="1"/>
          </p:cNvGraphicFramePr>
          <p:nvPr/>
        </p:nvGraphicFramePr>
        <p:xfrm>
          <a:off x="142844" y="4267200"/>
          <a:ext cx="2097119" cy="811213"/>
        </p:xfrm>
        <a:graphic>
          <a:graphicData uri="http://schemas.openxmlformats.org/presentationml/2006/ole">
            <p:oleObj spid="_x0000_s12300" name="Формула" r:id="rId11" imgW="1155600" imgH="419040" progId="Equation.3">
              <p:embed/>
            </p:oleObj>
          </a:graphicData>
        </a:graphic>
      </p:graphicFrame>
      <p:graphicFrame>
        <p:nvGraphicFramePr>
          <p:cNvPr id="43046" name="Object 38"/>
          <p:cNvGraphicFramePr>
            <a:graphicFrameLocks noChangeAspect="1"/>
          </p:cNvGraphicFramePr>
          <p:nvPr/>
        </p:nvGraphicFramePr>
        <p:xfrm>
          <a:off x="2362200" y="4191000"/>
          <a:ext cx="2616200" cy="838200"/>
        </p:xfrm>
        <a:graphic>
          <a:graphicData uri="http://schemas.openxmlformats.org/presentationml/2006/ole">
            <p:oleObj spid="_x0000_s12301" name="Формула" r:id="rId12" imgW="1307880" imgH="419040" progId="Equation.3">
              <p:embed/>
            </p:oleObj>
          </a:graphicData>
        </a:graphic>
      </p:graphicFrame>
      <p:graphicFrame>
        <p:nvGraphicFramePr>
          <p:cNvPr id="43045" name="Object 37"/>
          <p:cNvGraphicFramePr>
            <a:graphicFrameLocks noChangeAspect="1"/>
          </p:cNvGraphicFramePr>
          <p:nvPr/>
        </p:nvGraphicFramePr>
        <p:xfrm>
          <a:off x="142844" y="5105400"/>
          <a:ext cx="3438556" cy="538178"/>
        </p:xfrm>
        <a:graphic>
          <a:graphicData uri="http://schemas.openxmlformats.org/presentationml/2006/ole">
            <p:oleObj spid="_x0000_s12302" name="Формула" r:id="rId13" imgW="1384200" imgH="228600" progId="Equation.3">
              <p:embed/>
            </p:oleObj>
          </a:graphicData>
        </a:graphic>
      </p:graphicFrame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2285984" y="5715016"/>
          <a:ext cx="2233616" cy="858838"/>
        </p:xfrm>
        <a:graphic>
          <a:graphicData uri="http://schemas.openxmlformats.org/presentationml/2006/ole">
            <p:oleObj spid="_x0000_s12303" name="Формула" r:id="rId14" imgW="787320" imgH="393480" progId="Equation.3">
              <p:embed/>
            </p:oleObj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214282" y="5715016"/>
          <a:ext cx="2071702" cy="852488"/>
        </p:xfrm>
        <a:graphic>
          <a:graphicData uri="http://schemas.openxmlformats.org/presentationml/2006/ole">
            <p:oleObj spid="_x0000_s12304" name="Формула" r:id="rId15" imgW="952200" imgH="393480" progId="Equation.3">
              <p:embed/>
            </p:oleObj>
          </a:graphicData>
        </a:graphic>
      </p:graphicFrame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5486400" y="1905000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3709988" y="-214313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43062" name="Rectangle 54"/>
          <p:cNvSpPr>
            <a:spLocks noChangeArrowheads="1"/>
          </p:cNvSpPr>
          <p:nvPr/>
        </p:nvSpPr>
        <p:spPr bwMode="auto">
          <a:xfrm>
            <a:off x="3657600" y="6719888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43066" name="Rectangle 58"/>
          <p:cNvSpPr>
            <a:spLocks noChangeArrowheads="1"/>
          </p:cNvSpPr>
          <p:nvPr/>
        </p:nvSpPr>
        <p:spPr bwMode="auto">
          <a:xfrm>
            <a:off x="3862388" y="8729663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43067" name="Rectangle 59"/>
          <p:cNvSpPr>
            <a:spLocks noChangeArrowheads="1"/>
          </p:cNvSpPr>
          <p:nvPr/>
        </p:nvSpPr>
        <p:spPr bwMode="auto">
          <a:xfrm>
            <a:off x="3709988" y="8480425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  <p:pic>
        <p:nvPicPr>
          <p:cNvPr id="43068" name="Picture 60" descr="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28" y="1500174"/>
            <a:ext cx="3929090" cy="508160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0" y="214290"/>
            <a:ext cx="8715436" cy="168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4. К графику функции               провести касательную так, чтобы она была параллельна прямой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4786314" y="214290"/>
          <a:ext cx="1214446" cy="785818"/>
        </p:xfrm>
        <a:graphic>
          <a:graphicData uri="http://schemas.openxmlformats.org/presentationml/2006/ole">
            <p:oleObj spid="_x0000_s12305" name="Формула" r:id="rId17" imgW="469900" imgH="419100" progId="Equation.3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1571604" y="1428736"/>
          <a:ext cx="1524000" cy="463550"/>
        </p:xfrm>
        <a:graphic>
          <a:graphicData uri="http://schemas.openxmlformats.org/presentationml/2006/ole">
            <p:oleObj spid="_x0000_s12306" name="Формула" r:id="rId18" imgW="660113" imgH="203112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2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20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000"/>
                            </p:stCondLst>
                            <p:childTnLst>
                              <p:par>
                                <p:cTn id="8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4290"/>
            <a:ext cx="8763000" cy="57181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133600" y="4724400"/>
            <a:ext cx="3200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5334000" y="3124200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4043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85720" y="1500174"/>
          <a:ext cx="2209800" cy="846138"/>
        </p:xfrm>
        <a:graphic>
          <a:graphicData uri="http://schemas.openxmlformats.org/presentationml/2006/ole">
            <p:oleObj spid="_x0000_s13314" name="Формула" r:id="rId4" imgW="1028520" imgH="393480" progId="Equation.3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285720" y="2428868"/>
          <a:ext cx="2214578" cy="785818"/>
        </p:xfrm>
        <a:graphic>
          <a:graphicData uri="http://schemas.openxmlformats.org/presentationml/2006/ole">
            <p:oleObj spid="_x0000_s13315" name="Формула" r:id="rId5" imgW="812520" imgH="241200" progId="Equation.3">
              <p:embed/>
            </p:oleObj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214282" y="5786454"/>
          <a:ext cx="3857652" cy="857256"/>
        </p:xfrm>
        <a:graphic>
          <a:graphicData uri="http://schemas.openxmlformats.org/presentationml/2006/ole">
            <p:oleObj spid="_x0000_s13316" name="Формула" r:id="rId6" imgW="1269720" imgH="393480" progId="Equation.3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5143504" y="6072206"/>
          <a:ext cx="3824318" cy="560388"/>
        </p:xfrm>
        <a:graphic>
          <a:graphicData uri="http://schemas.openxmlformats.org/presentationml/2006/ole">
            <p:oleObj spid="_x0000_s13317" name="Формула" r:id="rId7" imgW="1244520" imgH="203040" progId="Equation.3">
              <p:embed/>
            </p:oleObj>
          </a:graphicData>
        </a:graphic>
      </p:graphicFrame>
      <p:graphicFrame>
        <p:nvGraphicFramePr>
          <p:cNvPr id="44054" name="Object 22"/>
          <p:cNvGraphicFramePr>
            <a:graphicFrameLocks noChangeAspect="1"/>
          </p:cNvGraphicFramePr>
          <p:nvPr/>
        </p:nvGraphicFramePr>
        <p:xfrm>
          <a:off x="214282" y="5072074"/>
          <a:ext cx="3857652" cy="571504"/>
        </p:xfrm>
        <a:graphic>
          <a:graphicData uri="http://schemas.openxmlformats.org/presentationml/2006/ole">
            <p:oleObj spid="_x0000_s13318" name="Формула" r:id="rId8" imgW="1434960" imgH="20304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 l="19325" t="9700" r="3627" b="15752"/>
          <a:stretch>
            <a:fillRect/>
          </a:stretch>
        </p:blipFill>
        <p:spPr bwMode="auto">
          <a:xfrm>
            <a:off x="142844" y="214294"/>
            <a:ext cx="8856000" cy="64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05" name="Object 5"/>
          <p:cNvGraphicFramePr>
            <a:graphicFrameLocks noChangeAspect="1"/>
          </p:cNvGraphicFramePr>
          <p:nvPr>
            <p:ph idx="1"/>
          </p:nvPr>
        </p:nvGraphicFramePr>
        <p:xfrm>
          <a:off x="214282" y="6000768"/>
          <a:ext cx="2552700" cy="609600"/>
        </p:xfrm>
        <a:graphic>
          <a:graphicData uri="http://schemas.openxmlformats.org/presentationml/2006/ole">
            <p:oleObj spid="_x0000_s14338" name="Формула" r:id="rId4" imgW="850680" imgH="203040" progId="Equation.3">
              <p:embed/>
            </p:oleObj>
          </a:graphicData>
        </a:graphic>
      </p:graphicFrame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2928926" y="3214685"/>
            <a:ext cx="1785950" cy="457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4714876" y="3214686"/>
            <a:ext cx="71438" cy="264320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3" name="Rectangle 13"/>
          <p:cNvSpPr>
            <a:spLocks noGrp="1" noChangeArrowheads="1"/>
          </p:cNvSpPr>
          <p:nvPr>
            <p:ph idx="1"/>
          </p:nvPr>
        </p:nvSpPr>
        <p:spPr>
          <a:xfrm>
            <a:off x="214282" y="1447800"/>
            <a:ext cx="8715436" cy="4572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Что называется касательной к графику функции в точке?</a:t>
            </a: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чём заключается геометрический смысл производной? </a:t>
            </a: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Сформулируйте алгоритм нахождения уравнения касательной в точке? </a:t>
            </a:r>
          </a:p>
        </p:txBody>
      </p:sp>
      <p:sp>
        <p:nvSpPr>
          <p:cNvPr id="22532" name="Freeform 1"/>
          <p:cNvSpPr>
            <a:spLocks/>
          </p:cNvSpPr>
          <p:nvPr/>
        </p:nvSpPr>
        <p:spPr bwMode="auto">
          <a:xfrm>
            <a:off x="5072066" y="4286256"/>
            <a:ext cx="3286130" cy="2357454"/>
          </a:xfrm>
          <a:custGeom>
            <a:avLst/>
            <a:gdLst>
              <a:gd name="T0" fmla="*/ 0 w 5685"/>
              <a:gd name="T1" fmla="*/ 2147483647 h 2335"/>
              <a:gd name="T2" fmla="*/ 2147483647 w 5685"/>
              <a:gd name="T3" fmla="*/ 2147483647 h 2335"/>
              <a:gd name="T4" fmla="*/ 2147483647 w 5685"/>
              <a:gd name="T5" fmla="*/ 2147483647 h 2335"/>
              <a:gd name="T6" fmla="*/ 2147483647 w 5685"/>
              <a:gd name="T7" fmla="*/ 2147483647 h 2335"/>
              <a:gd name="T8" fmla="*/ 2147483647 w 5685"/>
              <a:gd name="T9" fmla="*/ 2147483647 h 2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5"/>
              <a:gd name="T16" fmla="*/ 0 h 2335"/>
              <a:gd name="T17" fmla="*/ 5685 w 5685"/>
              <a:gd name="T18" fmla="*/ 2335 h 23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5" h="2335">
                <a:moveTo>
                  <a:pt x="0" y="2080"/>
                </a:moveTo>
                <a:cubicBezTo>
                  <a:pt x="442" y="1145"/>
                  <a:pt x="885" y="210"/>
                  <a:pt x="1410" y="250"/>
                </a:cubicBezTo>
                <a:cubicBezTo>
                  <a:pt x="1935" y="290"/>
                  <a:pt x="2578" y="2305"/>
                  <a:pt x="3150" y="2320"/>
                </a:cubicBezTo>
                <a:cubicBezTo>
                  <a:pt x="3722" y="2335"/>
                  <a:pt x="4423" y="680"/>
                  <a:pt x="4845" y="340"/>
                </a:cubicBezTo>
                <a:cubicBezTo>
                  <a:pt x="5267" y="0"/>
                  <a:pt x="5476" y="140"/>
                  <a:pt x="5685" y="280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1750">
            <a:solidFill>
              <a:srgbClr val="5F497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42844" y="1000108"/>
            <a:ext cx="8786874" cy="5572140"/>
          </a:xfrm>
        </p:spPr>
        <p:txBody>
          <a:bodyPr>
            <a:noAutofit/>
          </a:bodyPr>
          <a:lstStyle/>
          <a:p>
            <a:pPr marL="432000" lvl="0" indent="-3960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Ввести понятие касательной к графику функции в точке, выяснить, в чём состоит геометрический смысл производной, вывести уравнение касательной и научить находить его для конкретных функций.</a:t>
            </a:r>
          </a:p>
          <a:p>
            <a:pPr marL="432000" lvl="0" indent="-396000" algn="just">
              <a:lnSpc>
                <a:spcPct val="90000"/>
              </a:lnSpc>
              <a:buNone/>
            </a:pP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432000" indent="-3960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Развитие логического мышления, исследовательских навыков, функционального мышления, математической речи. </a:t>
            </a:r>
          </a:p>
          <a:p>
            <a:pPr marL="432000" indent="-396000" algn="just">
              <a:lnSpc>
                <a:spcPct val="90000"/>
              </a:lnSpc>
              <a:buNone/>
            </a:pP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432000" lvl="0" indent="-3960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Выработка коммуникативных навыков в работе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2723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Цель урока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29586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Умеете ли вы дифференцировать?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42844" y="3286124"/>
            <a:ext cx="7929618" cy="63976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Правила дифференцирования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857232"/>
          <a:ext cx="8786874" cy="221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714380"/>
                <a:gridCol w="1143008"/>
                <a:gridCol w="928694"/>
                <a:gridCol w="1285884"/>
                <a:gridCol w="1260713"/>
                <a:gridCol w="1079281"/>
                <a:gridCol w="123190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f(x)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C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sin x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cos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 x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tg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x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ctg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x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145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f </a:t>
                      </a:r>
                      <a:r>
                        <a:rPr lang="ru-RU" sz="2800" b="1" i="1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/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(x)</a:t>
                      </a:r>
                      <a:endParaRPr lang="ru-RU" sz="28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0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2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-1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cos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 x</a:t>
                      </a: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-sin x</a:t>
                      </a:r>
                      <a:endParaRPr lang="ru-RU" sz="26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Содержимое 11"/>
          <p:cNvGraphicFramePr>
            <a:graphicFrameLocks noChangeAspect="1"/>
          </p:cNvGraphicFramePr>
          <p:nvPr>
            <p:ph sz="quarter" idx="4"/>
          </p:nvPr>
        </p:nvGraphicFramePr>
        <p:xfrm>
          <a:off x="7858148" y="2071678"/>
          <a:ext cx="1071563" cy="790575"/>
        </p:xfrm>
        <a:graphic>
          <a:graphicData uri="http://schemas.openxmlformats.org/presentationml/2006/ole">
            <p:oleObj spid="_x0000_s2051" name="Формула" r:id="rId3" imgW="533160" imgH="393480" progId="Equation.3">
              <p:embed/>
            </p:oleObj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16" y="2071678"/>
          <a:ext cx="811213" cy="857250"/>
        </p:xfrm>
        <a:graphic>
          <a:graphicData uri="http://schemas.openxmlformats.org/presentationml/2006/ole">
            <p:oleObj spid="_x0000_s2050" name="Формула" r:id="rId4" imgW="43164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85720" y="3929066"/>
          <a:ext cx="3013810" cy="571504"/>
        </p:xfrm>
        <a:graphic>
          <a:graphicData uri="http://schemas.openxmlformats.org/presentationml/2006/ole">
            <p:oleObj spid="_x0000_s2052" name="Формула" r:id="rId5" imgW="965160" imgH="2030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85720" y="4429132"/>
          <a:ext cx="2107037" cy="571491"/>
        </p:xfrm>
        <a:graphic>
          <a:graphicData uri="http://schemas.openxmlformats.org/presentationml/2006/ole">
            <p:oleObj spid="_x0000_s2053" name="Формула" r:id="rId6" imgW="723600" imgH="2030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143504" y="3929066"/>
          <a:ext cx="2652136" cy="571504"/>
        </p:xfrm>
        <a:graphic>
          <a:graphicData uri="http://schemas.openxmlformats.org/presentationml/2006/ole">
            <p:oleObj spid="_x0000_s2054" name="Формула" r:id="rId7" imgW="99036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286380" y="4572008"/>
          <a:ext cx="2586422" cy="1230128"/>
        </p:xfrm>
        <a:graphic>
          <a:graphicData uri="http://schemas.openxmlformats.org/presentationml/2006/ole">
            <p:oleObj spid="_x0000_s2055" name="Формула" r:id="rId8" imgW="1041120" imgH="4950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85720" y="5072074"/>
          <a:ext cx="3335262" cy="642942"/>
        </p:xfrm>
        <a:graphic>
          <a:graphicData uri="http://schemas.openxmlformats.org/presentationml/2006/ole">
            <p:oleObj spid="_x0000_s2056" name="Формула" r:id="rId9" imgW="1054080" imgH="20304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357554" y="1000108"/>
          <a:ext cx="642942" cy="609103"/>
        </p:xfrm>
        <a:graphic>
          <a:graphicData uri="http://schemas.openxmlformats.org/presentationml/2006/ole">
            <p:oleObj spid="_x0000_s2057" name="Формула" r:id="rId10" imgW="241200" imgH="22860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3286116" y="2000240"/>
          <a:ext cx="857256" cy="1047757"/>
        </p:xfrm>
        <a:graphic>
          <a:graphicData uri="http://schemas.openxmlformats.org/presentationml/2006/ole">
            <p:oleObj spid="_x0000_s2058" name="Формула" r:id="rId11" imgW="342720" imgH="41904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14282" y="214290"/>
            <a:ext cx="51876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Таблица производных</a:t>
            </a: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26" name="Object 2"/>
          <p:cNvGraphicFramePr>
            <a:graphicFrameLocks noChangeAspect="1"/>
          </p:cNvGraphicFramePr>
          <p:nvPr/>
        </p:nvGraphicFramePr>
        <p:xfrm>
          <a:off x="684213" y="1844675"/>
          <a:ext cx="1717675" cy="504825"/>
        </p:xfrm>
        <a:graphic>
          <a:graphicData uri="http://schemas.openxmlformats.org/presentationml/2006/ole">
            <p:oleObj spid="_x0000_s1026" name="Формула" r:id="rId3" imgW="685800" imgH="228600" progId="Equation.3">
              <p:embed/>
            </p:oleObj>
          </a:graphicData>
        </a:graphic>
      </p:graphicFrame>
      <p:sp>
        <p:nvSpPr>
          <p:cNvPr id="1040" name="Text Box 8"/>
          <p:cNvSpPr txBox="1">
            <a:spLocks noChangeArrowheads="1"/>
          </p:cNvSpPr>
          <p:nvPr/>
        </p:nvSpPr>
        <p:spPr bwMode="auto">
          <a:xfrm>
            <a:off x="3852863" y="206057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0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29" name="Object 3"/>
          <p:cNvGraphicFramePr>
            <a:graphicFrameLocks noChangeAspect="1"/>
          </p:cNvGraphicFramePr>
          <p:nvPr/>
        </p:nvGraphicFramePr>
        <p:xfrm>
          <a:off x="5292725" y="1844675"/>
          <a:ext cx="1223963" cy="504825"/>
        </p:xfrm>
        <a:graphic>
          <a:graphicData uri="http://schemas.openxmlformats.org/presentationml/2006/ole">
            <p:oleObj spid="_x0000_s1027" name="Формула" r:id="rId4" imgW="622030" imgH="228501" progId="Equation.3">
              <p:embed/>
            </p:oleObj>
          </a:graphicData>
        </a:graphic>
      </p:graphicFrame>
      <p:sp>
        <p:nvSpPr>
          <p:cNvPr id="1042" name="Rectangle 1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31" name="Object 4"/>
          <p:cNvGraphicFramePr>
            <a:graphicFrameLocks noChangeAspect="1"/>
          </p:cNvGraphicFramePr>
          <p:nvPr/>
        </p:nvGraphicFramePr>
        <p:xfrm>
          <a:off x="684213" y="2492375"/>
          <a:ext cx="1570037" cy="474663"/>
        </p:xfrm>
        <a:graphic>
          <a:graphicData uri="http://schemas.openxmlformats.org/presentationml/2006/ole">
            <p:oleObj spid="_x0000_s1028" name="Формула" r:id="rId5" imgW="787320" imgH="241200" progId="Equation.3">
              <p:embed/>
            </p:oleObj>
          </a:graphicData>
        </a:graphic>
      </p:graphicFrame>
      <p:sp>
        <p:nvSpPr>
          <p:cNvPr id="1043" name="Rectangle 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33" name="Object 5"/>
          <p:cNvGraphicFramePr>
            <a:graphicFrameLocks noChangeAspect="1"/>
          </p:cNvGraphicFramePr>
          <p:nvPr/>
        </p:nvGraphicFramePr>
        <p:xfrm>
          <a:off x="5292725" y="2349500"/>
          <a:ext cx="1368425" cy="863600"/>
        </p:xfrm>
        <a:graphic>
          <a:graphicData uri="http://schemas.openxmlformats.org/presentationml/2006/ole">
            <p:oleObj spid="_x0000_s1029" name="Формула" r:id="rId6" imgW="558800" imgH="419100" progId="Equation.3">
              <p:embed/>
            </p:oleObj>
          </a:graphicData>
        </a:graphic>
      </p:graphicFrame>
      <p:sp>
        <p:nvSpPr>
          <p:cNvPr id="1044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35" name="Object 6"/>
          <p:cNvGraphicFramePr>
            <a:graphicFrameLocks noChangeAspect="1"/>
          </p:cNvGraphicFramePr>
          <p:nvPr/>
        </p:nvGraphicFramePr>
        <p:xfrm>
          <a:off x="684213" y="3141663"/>
          <a:ext cx="1800225" cy="425450"/>
        </p:xfrm>
        <a:graphic>
          <a:graphicData uri="http://schemas.openxmlformats.org/presentationml/2006/ole">
            <p:oleObj spid="_x0000_s1030" name="Формула" r:id="rId7" imgW="850531" imgH="203112" progId="Equation.3">
              <p:embed/>
            </p:oleObj>
          </a:graphicData>
        </a:graphic>
      </p:graphicFrame>
      <p:sp>
        <p:nvSpPr>
          <p:cNvPr id="1045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37" name="Object 7"/>
          <p:cNvGraphicFramePr>
            <a:graphicFrameLocks noChangeAspect="1"/>
          </p:cNvGraphicFramePr>
          <p:nvPr/>
        </p:nvGraphicFramePr>
        <p:xfrm>
          <a:off x="5292725" y="3068638"/>
          <a:ext cx="936625" cy="457200"/>
        </p:xfrm>
        <a:graphic>
          <a:graphicData uri="http://schemas.openxmlformats.org/presentationml/2006/ole">
            <p:oleObj spid="_x0000_s1031" name="Формула" r:id="rId8" imgW="406048" imgH="203024" progId="Equation.3">
              <p:embed/>
            </p:oleObj>
          </a:graphicData>
        </a:graphic>
      </p:graphicFrame>
      <p:graphicFrame>
        <p:nvGraphicFramePr>
          <p:cNvPr id="5139" name="Object 8"/>
          <p:cNvGraphicFramePr>
            <a:graphicFrameLocks noChangeAspect="1"/>
          </p:cNvGraphicFramePr>
          <p:nvPr/>
        </p:nvGraphicFramePr>
        <p:xfrm>
          <a:off x="684213" y="3644900"/>
          <a:ext cx="2278062" cy="819150"/>
        </p:xfrm>
        <a:graphic>
          <a:graphicData uri="http://schemas.openxmlformats.org/presentationml/2006/ole">
            <p:oleObj spid="_x0000_s1032" name="Формула" r:id="rId9" imgW="863280" imgH="393480" progId="Equation.3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41" name="Object 9"/>
          <p:cNvGraphicFramePr>
            <a:graphicFrameLocks noChangeAspect="1"/>
          </p:cNvGraphicFramePr>
          <p:nvPr/>
        </p:nvGraphicFramePr>
        <p:xfrm>
          <a:off x="5292725" y="3573463"/>
          <a:ext cx="2016125" cy="792162"/>
        </p:xfrm>
        <a:graphic>
          <a:graphicData uri="http://schemas.openxmlformats.org/presentationml/2006/ole">
            <p:oleObj spid="_x0000_s1033" name="Формула" r:id="rId10" imgW="1066337" imgH="393529" progId="Equation.3">
              <p:embed/>
            </p:oleObj>
          </a:graphicData>
        </a:graphic>
      </p:graphicFrame>
      <p:sp>
        <p:nvSpPr>
          <p:cNvPr id="1047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43" name="Object 10"/>
          <p:cNvGraphicFramePr>
            <a:graphicFrameLocks noChangeAspect="1"/>
          </p:cNvGraphicFramePr>
          <p:nvPr/>
        </p:nvGraphicFramePr>
        <p:xfrm>
          <a:off x="684213" y="4508500"/>
          <a:ext cx="2232025" cy="496888"/>
        </p:xfrm>
        <a:graphic>
          <a:graphicData uri="http://schemas.openxmlformats.org/presentationml/2006/ole">
            <p:oleObj spid="_x0000_s1034" name="Формула" r:id="rId11" imgW="977900" imgH="228600" progId="Equation.3">
              <p:embed/>
            </p:oleObj>
          </a:graphicData>
        </a:graphic>
      </p:graphicFrame>
      <p:sp>
        <p:nvSpPr>
          <p:cNvPr id="1048" name="Rectangle 26"/>
          <p:cNvSpPr>
            <a:spLocks noChangeArrowheads="1"/>
          </p:cNvSpPr>
          <p:nvPr/>
        </p:nvSpPr>
        <p:spPr bwMode="auto">
          <a:xfrm>
            <a:off x="0" y="3101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45" name="Object 11"/>
          <p:cNvGraphicFramePr>
            <a:graphicFrameLocks noChangeAspect="1"/>
          </p:cNvGraphicFramePr>
          <p:nvPr/>
        </p:nvGraphicFramePr>
        <p:xfrm>
          <a:off x="5292725" y="4508500"/>
          <a:ext cx="3260725" cy="504825"/>
        </p:xfrm>
        <a:graphic>
          <a:graphicData uri="http://schemas.openxmlformats.org/presentationml/2006/ole">
            <p:oleObj spid="_x0000_s1035" name="Формула" r:id="rId12" imgW="1625400" imgH="228600" progId="Equation.3">
              <p:embed/>
            </p:oleObj>
          </a:graphicData>
        </a:graphic>
      </p:graphicFrame>
      <p:sp>
        <p:nvSpPr>
          <p:cNvPr id="1049" name="Rectangle 28"/>
          <p:cNvSpPr>
            <a:spLocks noChangeArrowheads="1"/>
          </p:cNvSpPr>
          <p:nvPr/>
        </p:nvSpPr>
        <p:spPr bwMode="auto">
          <a:xfrm>
            <a:off x="0" y="3030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5147" name="Object 12"/>
          <p:cNvGraphicFramePr>
            <a:graphicFrameLocks noChangeAspect="1"/>
          </p:cNvGraphicFramePr>
          <p:nvPr/>
        </p:nvGraphicFramePr>
        <p:xfrm>
          <a:off x="684213" y="5157788"/>
          <a:ext cx="2811462" cy="863600"/>
        </p:xfrm>
        <a:graphic>
          <a:graphicData uri="http://schemas.openxmlformats.org/presentationml/2006/ole">
            <p:oleObj spid="_x0000_s1036" name="Формула" r:id="rId13" imgW="863280" imgH="419040" progId="Equation.3">
              <p:embed/>
            </p:oleObj>
          </a:graphicData>
        </a:graphic>
      </p:graphicFrame>
      <p:graphicFrame>
        <p:nvGraphicFramePr>
          <p:cNvPr id="5149" name="Object 13"/>
          <p:cNvGraphicFramePr>
            <a:graphicFrameLocks noChangeAspect="1"/>
          </p:cNvGraphicFramePr>
          <p:nvPr/>
        </p:nvGraphicFramePr>
        <p:xfrm>
          <a:off x="5292725" y="5013325"/>
          <a:ext cx="2376488" cy="935038"/>
        </p:xfrm>
        <a:graphic>
          <a:graphicData uri="http://schemas.openxmlformats.org/presentationml/2006/ole">
            <p:oleObj spid="_x0000_s1037" name="Формула" r:id="rId14" imgW="889000" imgH="457200" progId="Equation.3">
              <p:embed/>
            </p:oleObj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14282" y="214290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1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.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Используя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формулы и правила дифференцирования, найдите производные следующих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715436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Отгадайте фамилию учёного</a:t>
            </a:r>
            <a:endParaRPr lang="ru-RU" sz="31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857232"/>
          <a:ext cx="8858312" cy="16430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8694"/>
                <a:gridCol w="2140305"/>
                <a:gridCol w="1469987"/>
                <a:gridCol w="1024933"/>
                <a:gridCol w="1201869"/>
                <a:gridCol w="929906"/>
                <a:gridCol w="1162618"/>
              </a:tblGrid>
              <a:tr h="1156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Bookman Old Style" pitchFamily="18" charset="0"/>
                        </a:rPr>
                        <a:t>f(x)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i="1" dirty="0" smtClean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Bookman Old Style" pitchFamily="18" charset="0"/>
                        </a:rPr>
                        <a:t>х</a:t>
                      </a:r>
                      <a:r>
                        <a:rPr lang="ru-RU" sz="2000" b="1" i="1" baseline="300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ru-RU" sz="2000" b="1" i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2000" b="1" i="1" baseline="0" dirty="0" smtClean="0"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b="1" i="1" dirty="0" smtClean="0">
                          <a:latin typeface="Bookman Old Style" pitchFamily="18" charset="0"/>
                        </a:rPr>
                        <a:t>3х+4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i="1" dirty="0" smtClean="0"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Bookman Old Style" pitchFamily="18" charset="0"/>
                        </a:rPr>
                        <a:t>5</a:t>
                      </a:r>
                      <a:r>
                        <a:rPr lang="en-US" sz="2000" b="1" i="1" dirty="0" err="1" smtClean="0">
                          <a:latin typeface="Bookman Old Style" pitchFamily="18" charset="0"/>
                        </a:rPr>
                        <a:t>tg</a:t>
                      </a:r>
                      <a:r>
                        <a:rPr lang="en-US" sz="2000" b="1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i="1" dirty="0" smtClean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latin typeface="Bookman Old Style" pitchFamily="18" charset="0"/>
                        </a:rPr>
                        <a:t>2x – 3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86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А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Г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Ж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Л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Н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</a:rPr>
                        <a:t>Р</a:t>
                      </a:r>
                      <a:endParaRPr lang="ru-RU" sz="20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500438"/>
          <a:ext cx="8786873" cy="1643074"/>
        </p:xfrm>
        <a:graphic>
          <a:graphicData uri="http://schemas.openxmlformats.org/drawingml/2006/table">
            <a:tbl>
              <a:tblPr/>
              <a:tblGrid>
                <a:gridCol w="1098359"/>
                <a:gridCol w="1401971"/>
                <a:gridCol w="794747"/>
                <a:gridCol w="1098359"/>
                <a:gridCol w="892976"/>
                <a:gridCol w="1000132"/>
                <a:gridCol w="1401970"/>
                <a:gridCol w="1098359"/>
              </a:tblGrid>
              <a:tr h="104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r>
                        <a:rPr lang="ru-RU" sz="2800" b="1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800" b="1" i="1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x)</a:t>
                      </a: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2x</a:t>
                      </a: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2x - 3</a:t>
                      </a: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2x</a:t>
                      </a: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95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1428728" y="3571876"/>
          <a:ext cx="1195387" cy="930275"/>
        </p:xfrm>
        <a:graphic>
          <a:graphicData uri="http://schemas.openxmlformats.org/presentationml/2006/ole">
            <p:oleObj spid="_x0000_s3077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8072462" y="3571876"/>
          <a:ext cx="785812" cy="974725"/>
        </p:xfrm>
        <a:graphic>
          <a:graphicData uri="http://schemas.openxmlformats.org/presentationml/2006/ole">
            <p:oleObj spid="_x0000_s3079" name="Формула" r:id="rId5" imgW="317160" imgH="393480" progId="Equation.3">
              <p:embed/>
            </p:oleObj>
          </a:graphicData>
        </a:graphic>
      </p:graphicFrame>
      <p:sp>
        <p:nvSpPr>
          <p:cNvPr id="14" name="Блок-схема: подготовка 13"/>
          <p:cNvSpPr/>
          <p:nvPr/>
        </p:nvSpPr>
        <p:spPr bwMode="auto">
          <a:xfrm>
            <a:off x="2714612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15" name="Блок-схема: подготовка 14"/>
          <p:cNvSpPr/>
          <p:nvPr/>
        </p:nvSpPr>
        <p:spPr bwMode="auto">
          <a:xfrm>
            <a:off x="3714744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16" name="Блок-схема: подготовка 15"/>
          <p:cNvSpPr/>
          <p:nvPr/>
        </p:nvSpPr>
        <p:spPr bwMode="auto">
          <a:xfrm>
            <a:off x="4714876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17" name="Блок-схема: подготовка 16"/>
          <p:cNvSpPr/>
          <p:nvPr/>
        </p:nvSpPr>
        <p:spPr bwMode="auto">
          <a:xfrm>
            <a:off x="5643570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18" name="Блок-схема: подготовка 17"/>
          <p:cNvSpPr/>
          <p:nvPr/>
        </p:nvSpPr>
        <p:spPr bwMode="auto">
          <a:xfrm>
            <a:off x="6858016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19" name="Блок-схема: подготовка 18"/>
          <p:cNvSpPr/>
          <p:nvPr/>
        </p:nvSpPr>
        <p:spPr bwMode="auto">
          <a:xfrm>
            <a:off x="8072462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0" name="Блок-схема: подготовка 19"/>
          <p:cNvSpPr/>
          <p:nvPr/>
        </p:nvSpPr>
        <p:spPr bwMode="auto">
          <a:xfrm>
            <a:off x="1643042" y="4572008"/>
            <a:ext cx="785818" cy="571504"/>
          </a:xfrm>
          <a:prstGeom prst="flowChartPreparation">
            <a:avLst/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000108"/>
            <a:ext cx="2000264" cy="67627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071546"/>
            <a:ext cx="952500" cy="742950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00108"/>
            <a:ext cx="876300" cy="742950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571876"/>
            <a:ext cx="819150" cy="752475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715436" cy="3288514"/>
          </a:xfrm>
        </p:spPr>
        <p:txBody>
          <a:bodyPr>
            <a:normAutofit/>
          </a:bodyPr>
          <a:lstStyle/>
          <a:p>
            <a:pPr marL="582930" indent="-514350"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Сформулируйте определение производной.</a:t>
            </a:r>
          </a:p>
          <a:p>
            <a:pPr marL="582930" indent="-514350"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Какие из указанных прямых параллельны?  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 = 0,5х;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 =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0,5х;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 =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–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0,5х + 2. 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Почему?</a:t>
            </a:r>
          </a:p>
        </p:txBody>
      </p:sp>
      <p:sp>
        <p:nvSpPr>
          <p:cNvPr id="154625" name="Freeform 1"/>
          <p:cNvSpPr>
            <a:spLocks/>
          </p:cNvSpPr>
          <p:nvPr/>
        </p:nvSpPr>
        <p:spPr bwMode="auto">
          <a:xfrm>
            <a:off x="5286380" y="4429132"/>
            <a:ext cx="3500430" cy="1928826"/>
          </a:xfrm>
          <a:custGeom>
            <a:avLst/>
            <a:gdLst/>
            <a:ahLst/>
            <a:cxnLst>
              <a:cxn ang="0">
                <a:pos x="0" y="2080"/>
              </a:cxn>
              <a:cxn ang="0">
                <a:pos x="1410" y="250"/>
              </a:cxn>
              <a:cxn ang="0">
                <a:pos x="3150" y="2320"/>
              </a:cxn>
              <a:cxn ang="0">
                <a:pos x="4845" y="340"/>
              </a:cxn>
              <a:cxn ang="0">
                <a:pos x="5685" y="280"/>
              </a:cxn>
            </a:cxnLst>
            <a:rect l="0" t="0" r="r" b="b"/>
            <a:pathLst>
              <a:path w="5685" h="2335">
                <a:moveTo>
                  <a:pt x="0" y="2080"/>
                </a:moveTo>
                <a:cubicBezTo>
                  <a:pt x="442" y="1145"/>
                  <a:pt x="885" y="210"/>
                  <a:pt x="1410" y="250"/>
                </a:cubicBezTo>
                <a:cubicBezTo>
                  <a:pt x="1935" y="290"/>
                  <a:pt x="2578" y="2305"/>
                  <a:pt x="3150" y="2320"/>
                </a:cubicBezTo>
                <a:cubicBezTo>
                  <a:pt x="3722" y="2335"/>
                  <a:pt x="4423" y="680"/>
                  <a:pt x="4845" y="340"/>
                </a:cubicBezTo>
                <a:cubicBezTo>
                  <a:pt x="5267" y="0"/>
                  <a:pt x="5476" y="140"/>
                  <a:pt x="5685" y="280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1750">
            <a:solidFill>
              <a:srgbClr val="5F497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14290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Ответьте на вопросы:</a:t>
            </a:r>
            <a:endParaRPr lang="ru-RU" sz="28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Freeform 1"/>
          <p:cNvSpPr>
            <a:spLocks/>
          </p:cNvSpPr>
          <p:nvPr/>
        </p:nvSpPr>
        <p:spPr bwMode="auto">
          <a:xfrm>
            <a:off x="5072066" y="4786322"/>
            <a:ext cx="3609975" cy="1482725"/>
          </a:xfrm>
          <a:custGeom>
            <a:avLst/>
            <a:gdLst/>
            <a:ahLst/>
            <a:cxnLst>
              <a:cxn ang="0">
                <a:pos x="0" y="2080"/>
              </a:cxn>
              <a:cxn ang="0">
                <a:pos x="1410" y="250"/>
              </a:cxn>
              <a:cxn ang="0">
                <a:pos x="3150" y="2320"/>
              </a:cxn>
              <a:cxn ang="0">
                <a:pos x="4845" y="340"/>
              </a:cxn>
              <a:cxn ang="0">
                <a:pos x="5685" y="280"/>
              </a:cxn>
            </a:cxnLst>
            <a:rect l="0" t="0" r="r" b="b"/>
            <a:pathLst>
              <a:path w="5685" h="2335">
                <a:moveTo>
                  <a:pt x="0" y="2080"/>
                </a:moveTo>
                <a:cubicBezTo>
                  <a:pt x="442" y="1145"/>
                  <a:pt x="885" y="210"/>
                  <a:pt x="1410" y="250"/>
                </a:cubicBezTo>
                <a:cubicBezTo>
                  <a:pt x="1935" y="290"/>
                  <a:pt x="2578" y="2305"/>
                  <a:pt x="3150" y="2320"/>
                </a:cubicBezTo>
                <a:cubicBezTo>
                  <a:pt x="3722" y="2335"/>
                  <a:pt x="4423" y="680"/>
                  <a:pt x="4845" y="340"/>
                </a:cubicBezTo>
                <a:cubicBezTo>
                  <a:pt x="5267" y="0"/>
                  <a:pt x="5476" y="140"/>
                  <a:pt x="5685" y="280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1750">
            <a:solidFill>
              <a:srgbClr val="5F497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214290"/>
            <a:ext cx="87868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Касательной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</a:rPr>
              <a:t>   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   графику    функции   </a:t>
            </a:r>
            <a:r>
              <a:rPr lang="en-US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f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</a:t>
            </a:r>
            <a:r>
              <a:rPr lang="en-US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) в точке А(х;</a:t>
            </a:r>
            <a:r>
              <a:rPr lang="en-US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f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(х))     называется   прямая,   представляющая     предельное положение секущей АВ,  (если оно существует) когда В стремится к   А.</a:t>
            </a:r>
          </a:p>
          <a:p>
            <a:pPr algn="just"/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5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Касательная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к  графику  дифференцируемой    в точке х</a:t>
            </a:r>
            <a:r>
              <a:rPr lang="ru-RU" sz="25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функции 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f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— это прямая, проходящая через точку  (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x</a:t>
            </a:r>
            <a:r>
              <a:rPr lang="ru-RU" sz="25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f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(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x</a:t>
            </a:r>
            <a:r>
              <a:rPr lang="ru-RU" sz="25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)) и имеющая угловой коэффициент </a:t>
            </a:r>
            <a:r>
              <a:rPr lang="en-US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f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'(х</a:t>
            </a:r>
            <a:r>
              <a:rPr lang="ru-RU" sz="25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4071934" y="1571612"/>
            <a:ext cx="99601" cy="105111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727" name="AutoShape 7"/>
          <p:cNvCxnSpPr>
            <a:cxnSpLocks noChangeShapeType="1"/>
          </p:cNvCxnSpPr>
          <p:nvPr/>
        </p:nvCxnSpPr>
        <p:spPr bwMode="auto">
          <a:xfrm rot="5400000" flipH="1" flipV="1">
            <a:off x="321451" y="1678757"/>
            <a:ext cx="4071942" cy="3714776"/>
          </a:xfrm>
          <a:prstGeom prst="straightConnector1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</p:cxnSp>
      <p:grpSp>
        <p:nvGrpSpPr>
          <p:cNvPr id="2" name="Группа 25"/>
          <p:cNvGrpSpPr/>
          <p:nvPr/>
        </p:nvGrpSpPr>
        <p:grpSpPr>
          <a:xfrm>
            <a:off x="500034" y="1214422"/>
            <a:ext cx="5488712" cy="3414713"/>
            <a:chOff x="4429124" y="2500306"/>
            <a:chExt cx="5488712" cy="3414713"/>
          </a:xfrm>
        </p:grpSpPr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6215074" y="4786322"/>
              <a:ext cx="99601" cy="105111"/>
            </a:xfrm>
            <a:prstGeom prst="flowChartConnector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3" name="Группа 24"/>
            <p:cNvGrpSpPr/>
            <p:nvPr/>
          </p:nvGrpSpPr>
          <p:grpSpPr>
            <a:xfrm>
              <a:off x="4429124" y="2500306"/>
              <a:ext cx="5488712" cy="3414713"/>
              <a:chOff x="3785737" y="2992174"/>
              <a:chExt cx="5488712" cy="3414713"/>
            </a:xfrm>
          </p:grpSpPr>
          <p:cxnSp>
            <p:nvCxnSpPr>
              <p:cNvPr id="30732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4214810" y="4786322"/>
                <a:ext cx="3966408" cy="851117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30736" name="AutoShape 16"/>
              <p:cNvCxnSpPr>
                <a:cxnSpLocks noChangeShapeType="1"/>
              </p:cNvCxnSpPr>
              <p:nvPr/>
            </p:nvCxnSpPr>
            <p:spPr bwMode="auto">
              <a:xfrm>
                <a:off x="4500562" y="6215082"/>
                <a:ext cx="4143404" cy="1588"/>
              </a:xfrm>
              <a:prstGeom prst="straightConnector1">
                <a:avLst/>
              </a:prstGeom>
              <a:noFill/>
              <a:ln w="254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737" name="AutoShape 17"/>
              <p:cNvCxnSpPr>
                <a:cxnSpLocks noChangeShapeType="1"/>
              </p:cNvCxnSpPr>
              <p:nvPr/>
            </p:nvCxnSpPr>
            <p:spPr bwMode="auto">
              <a:xfrm flipV="1">
                <a:off x="6143191" y="3063612"/>
                <a:ext cx="0" cy="3343275"/>
              </a:xfrm>
              <a:prstGeom prst="straightConnector1">
                <a:avLst/>
              </a:prstGeom>
              <a:noFill/>
              <a:ln w="254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Полилиния 22"/>
              <p:cNvSpPr/>
              <p:nvPr/>
            </p:nvSpPr>
            <p:spPr bwMode="auto">
              <a:xfrm rot="19655024">
                <a:off x="3785737" y="2992174"/>
                <a:ext cx="5488712" cy="1788365"/>
              </a:xfrm>
              <a:custGeom>
                <a:avLst/>
                <a:gdLst>
                  <a:gd name="connsiteX0" fmla="*/ 0 w 3471042"/>
                  <a:gd name="connsiteY0" fmla="*/ 0 h 919655"/>
                  <a:gd name="connsiteX1" fmla="*/ 961697 w 3471042"/>
                  <a:gd name="connsiteY1" fmla="*/ 882869 h 919655"/>
                  <a:gd name="connsiteX2" fmla="*/ 3058511 w 3471042"/>
                  <a:gd name="connsiteY2" fmla="*/ 220717 h 919655"/>
                  <a:gd name="connsiteX3" fmla="*/ 3436883 w 3471042"/>
                  <a:gd name="connsiteY3" fmla="*/ 78828 h 919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1042" h="919655">
                    <a:moveTo>
                      <a:pt x="0" y="0"/>
                    </a:moveTo>
                    <a:cubicBezTo>
                      <a:pt x="225972" y="423041"/>
                      <a:pt x="451945" y="846083"/>
                      <a:pt x="961697" y="882869"/>
                    </a:cubicBezTo>
                    <a:cubicBezTo>
                      <a:pt x="1471449" y="919655"/>
                      <a:pt x="2645980" y="354724"/>
                      <a:pt x="3058511" y="220717"/>
                    </a:cubicBezTo>
                    <a:cubicBezTo>
                      <a:pt x="3471042" y="86710"/>
                      <a:pt x="3453962" y="82769"/>
                      <a:pt x="3436883" y="78828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20000"/>
                      <a:lumOff val="80000"/>
                    </a:schemeClr>
                  </a:solidFill>
                  <a:effectLst/>
                  <a:latin typeface="Arial Black" pitchFamily="34" charset="0"/>
                </a:endParaRPr>
              </a:p>
            </p:txBody>
          </p:sp>
        </p:grpSp>
      </p:grp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5143504" y="4000504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 useBgFill="1"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2928926" y="1285860"/>
            <a:ext cx="315999" cy="37709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572000" y="928670"/>
            <a:ext cx="1285884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y  =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857356" y="3071810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500562" y="214290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286248" y="1500174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786314" y="3071810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5000636"/>
            <a:ext cx="635795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угол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TA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 → 0,  если   АВ  → АТ,  </a:t>
            </a:r>
          </a:p>
          <a:p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                 ,  если </a:t>
            </a:r>
            <a:r>
              <a:rPr lang="el-GR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Δ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→ 0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143240" y="5500702"/>
          <a:ext cx="1673032" cy="928694"/>
        </p:xfrm>
        <a:graphic>
          <a:graphicData uri="http://schemas.openxmlformats.org/presentationml/2006/ole">
            <p:oleObj spid="_x0000_s4098" name="Формула" r:id="rId3" imgW="838080" imgH="393480" progId="Equation.3">
              <p:embed/>
            </p:oleObj>
          </a:graphicData>
        </a:graphic>
      </p:graphicFrame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857488" y="4500570"/>
            <a:ext cx="315999" cy="3770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04722 0.09421 C -0.05642 0.11365 -0.06909 0.13773 -0.08524 0.1655 C -0.10312 0.19722 -0.1309 0.23379 -0.14201 0.25046 L -0.19357 0.28425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1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30000">
                                      <p:cBhvr>
                                        <p:cTn id="8" dur="5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74 0.00162 C -0.00886 0.01504 -0.02969 0.05509 -0.04462 0.0824 C -0.05955 0.10972 -0.0757 0.13889 -0.09115 0.16527 C -0.1066 0.19166 -0.12222 0.21805 -0.13768 0.24097 C -0.15313 0.26389 -0.17066 0.28865 -0.1842 0.30324 C -0.19775 0.31782 -0.2092 0.32268 -0.21893 0.32847 C -0.22865 0.33426 -0.23802 0.33564 -0.24288 0.3375 " pathEditMode="relative" rAng="0" ptsTypes="aaaaaaa">
                                      <p:cBhvr>
                                        <p:cTn id="10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41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2285984" y="2143116"/>
          <a:ext cx="4286280" cy="1095375"/>
        </p:xfrm>
        <a:graphic>
          <a:graphicData uri="http://schemas.openxmlformats.org/presentationml/2006/ole">
            <p:oleObj spid="_x0000_s5122" name="Формула" r:id="rId4" imgW="685800" imgH="241300" progId="Equation.3">
              <p:embed/>
            </p:oleObj>
          </a:graphicData>
        </a:graphic>
      </p:graphicFrame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214282" y="785794"/>
            <a:ext cx="8715436" cy="122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Значение производной функции  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y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=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f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)   в точке касания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х</a:t>
            </a:r>
            <a:r>
              <a:rPr lang="ru-RU" sz="11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0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равно угловому  коэффициенту   касательной  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к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графику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функции  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y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=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f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x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)    в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точке  х</a:t>
            </a:r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0.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214282" y="142853"/>
            <a:ext cx="82089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</a:pPr>
            <a:r>
              <a:rPr lang="ru-RU" sz="2800" b="1" i="1" dirty="0" smtClean="0">
                <a:solidFill>
                  <a:srgbClr val="990033"/>
                </a:solidFill>
                <a:latin typeface="Bookman Old Style" pitchFamily="18" charset="0"/>
              </a:rPr>
              <a:t>Геометрический </a:t>
            </a:r>
            <a:r>
              <a:rPr lang="ru-RU" sz="2800" b="1" i="1" dirty="0">
                <a:solidFill>
                  <a:srgbClr val="990033"/>
                </a:solidFill>
                <a:latin typeface="Bookman Old Style" pitchFamily="18" charset="0"/>
              </a:rPr>
              <a:t>смысл производной</a:t>
            </a:r>
          </a:p>
        </p:txBody>
      </p:sp>
      <p:graphicFrame>
        <p:nvGraphicFramePr>
          <p:cNvPr id="67599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2285984" y="3500438"/>
          <a:ext cx="4286280" cy="1143008"/>
        </p:xfrm>
        <a:graphic>
          <a:graphicData uri="http://schemas.openxmlformats.org/presentationml/2006/ole">
            <p:oleObj spid="_x0000_s5123" name="Формула" r:id="rId5" imgW="494870" imgH="203024" progId="Equation.3">
              <p:embed/>
            </p:oleObj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2285984" y="4929198"/>
          <a:ext cx="4319587" cy="1233487"/>
        </p:xfrm>
        <a:graphic>
          <a:graphicData uri="http://schemas.openxmlformats.org/presentationml/2006/ole">
            <p:oleObj spid="_x0000_s5124" name="Формула" r:id="rId6" imgW="8001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/>
      <p:bldP spid="675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284</TotalTime>
  <Words>463</Words>
  <Application>Microsoft Office PowerPoint</Application>
  <PresentationFormat>Экран (4:3)</PresentationFormat>
  <Paragraphs>109</Paragraphs>
  <Slides>19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Справедливость</vt:lpstr>
      <vt:lpstr>Формула</vt:lpstr>
      <vt:lpstr>Слайд 1</vt:lpstr>
      <vt:lpstr>Слайд 2</vt:lpstr>
      <vt:lpstr>Умеете ли вы дифференцировать?</vt:lpstr>
      <vt:lpstr>Слайд 4</vt:lpstr>
      <vt:lpstr> Отгадайте фамилию учёного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Подведение итогов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Nobody</cp:lastModifiedBy>
  <cp:revision>30</cp:revision>
  <dcterms:created xsi:type="dcterms:W3CDTF">2012-11-13T12:08:00Z</dcterms:created>
  <dcterms:modified xsi:type="dcterms:W3CDTF">2013-08-28T04:24:49Z</dcterms:modified>
</cp:coreProperties>
</file>