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9900"/>
    <a:srgbClr val="FFFFCC"/>
    <a:srgbClr val="0000FF"/>
    <a:srgbClr val="FFCCFF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38FCA4-B2B5-4459-8B88-DB12F0C03D2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3C3B2-E53E-4530-AFAB-42B623ACFAF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4AF32-F54A-4CF4-944F-FADB56101CE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11F6C-892D-4F2A-A3E9-ED726E303CC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400C8-5F39-40C5-ADAD-228BDE2056F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8FFD8-841A-4909-B5E8-D05B4DE4931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BF762-6DCD-422B-BCB3-C0FEC9345B7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49DFE-6EA3-4BBF-9E2A-2512A244BC2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76605-5C0C-4570-B8E7-5AA65FEF8AE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C663C-4C3A-425B-8583-482E56EC70E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9B6FB-A488-40CD-AC69-0F69DBF475C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48446-B9FF-411F-A02F-33067DDDA57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j-lt"/>
              </a:defRPr>
            </a:lvl1pPr>
          </a:lstStyle>
          <a:p>
            <a:pPr>
              <a:defRPr/>
            </a:pPr>
            <a:fld id="{6DD046DF-7EAE-4EC8-9AAA-FAF22F678B1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9831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9831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4600" b="1" i="1" smtClean="0">
                <a:latin typeface="Georgia" pitchFamily="18" charset="0"/>
              </a:rPr>
              <a:t>Взаимное расположение прямых в пространстве.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z="3200" b="1" i="1" u="sng" dirty="0" smtClean="0">
                <a:solidFill>
                  <a:srgbClr val="CC0000"/>
                </a:solidFill>
                <a:latin typeface="Georgia" pitchFamily="18" charset="0"/>
              </a:rPr>
              <a:t>Скрещивающиеся  прямые.</a:t>
            </a:r>
          </a:p>
          <a:p>
            <a:pPr eaLnBrk="1" hangingPunct="1"/>
            <a:endParaRPr lang="ru-RU" sz="2400" b="1" i="1" dirty="0" smtClean="0">
              <a:latin typeface="Georgia" pitchFamily="18" charset="0"/>
            </a:endParaRPr>
          </a:p>
        </p:txBody>
      </p:sp>
      <p:pic>
        <p:nvPicPr>
          <p:cNvPr id="2052" name="Picture 4" descr="AN0079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76700"/>
            <a:ext cx="26670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5"/>
          <p:cNvSpPr txBox="1"/>
          <p:nvPr/>
        </p:nvSpPr>
        <p:spPr>
          <a:xfrm>
            <a:off x="5907216" y="6150114"/>
            <a:ext cx="32367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Павловская Нина Михайловна, 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     учитель  математики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 tmFilter="0,0; .5, 1; 1, 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algn="ctr" eaLnBrk="1" hangingPunct="1"/>
            <a:r>
              <a:rPr lang="ru-RU" sz="3200" b="1" i="1" smtClean="0">
                <a:latin typeface="Georgia" pitchFamily="18" charset="0"/>
              </a:rPr>
              <a:t>Задача №34.</a:t>
            </a:r>
          </a:p>
        </p:txBody>
      </p:sp>
      <p:pic>
        <p:nvPicPr>
          <p:cNvPr id="112644" name="Picture 4" descr="AN00790_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1768475" cy="1844675"/>
          </a:xfrm>
          <a:noFill/>
        </p:spPr>
      </p:pic>
      <p:sp>
        <p:nvSpPr>
          <p:cNvPr id="112645" name="Freeform 5"/>
          <p:cNvSpPr>
            <a:spLocks/>
          </p:cNvSpPr>
          <p:nvPr/>
        </p:nvSpPr>
        <p:spPr bwMode="auto">
          <a:xfrm>
            <a:off x="611188" y="4508500"/>
            <a:ext cx="3535362" cy="1554163"/>
          </a:xfrm>
          <a:custGeom>
            <a:avLst/>
            <a:gdLst>
              <a:gd name="T0" fmla="*/ 0 w 2227"/>
              <a:gd name="T1" fmla="*/ 19 h 979"/>
              <a:gd name="T2" fmla="*/ 1459 w 2227"/>
              <a:gd name="T3" fmla="*/ 979 h 979"/>
              <a:gd name="T4" fmla="*/ 2227 w 2227"/>
              <a:gd name="T5" fmla="*/ 0 h 979"/>
              <a:gd name="T6" fmla="*/ 19 w 2227"/>
              <a:gd name="T7" fmla="*/ 39 h 979"/>
              <a:gd name="T8" fmla="*/ 0 60000 65536"/>
              <a:gd name="T9" fmla="*/ 0 60000 65536"/>
              <a:gd name="T10" fmla="*/ 0 60000 65536"/>
              <a:gd name="T11" fmla="*/ 0 60000 65536"/>
              <a:gd name="T12" fmla="*/ 0 w 2227"/>
              <a:gd name="T13" fmla="*/ 0 h 979"/>
              <a:gd name="T14" fmla="*/ 2227 w 2227"/>
              <a:gd name="T15" fmla="*/ 979 h 9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27" h="979">
                <a:moveTo>
                  <a:pt x="0" y="19"/>
                </a:moveTo>
                <a:lnTo>
                  <a:pt x="1459" y="979"/>
                </a:lnTo>
                <a:lnTo>
                  <a:pt x="2227" y="0"/>
                </a:lnTo>
                <a:lnTo>
                  <a:pt x="19" y="39"/>
                </a:lnTo>
              </a:path>
            </a:pathLst>
          </a:custGeom>
          <a:solidFill>
            <a:srgbClr val="CCFFCC"/>
          </a:solidFill>
          <a:ln w="9525">
            <a:solidFill>
              <a:schemeClr val="bg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395288" y="4437063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А</a:t>
            </a:r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2627313" y="6092825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В</a:t>
            </a:r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3995738" y="4365625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С</a:t>
            </a:r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1763713" y="1484313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/>
              <a:t>D</a:t>
            </a:r>
            <a:endParaRPr lang="ru-RU" sz="2400" b="1" i="1"/>
          </a:p>
        </p:txBody>
      </p:sp>
      <p:sp>
        <p:nvSpPr>
          <p:cNvPr id="112650" name="Text Box 10"/>
          <p:cNvSpPr txBox="1">
            <a:spLocks noChangeArrowheads="1"/>
          </p:cNvSpPr>
          <p:nvPr/>
        </p:nvSpPr>
        <p:spPr bwMode="auto">
          <a:xfrm>
            <a:off x="900113" y="2852738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/>
              <a:t>M</a:t>
            </a:r>
            <a:endParaRPr lang="ru-RU" sz="2400" b="1" i="1"/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1979613" y="42926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/>
              <a:t>N</a:t>
            </a:r>
            <a:endParaRPr lang="ru-RU" sz="2400" b="1" i="1"/>
          </a:p>
        </p:txBody>
      </p:sp>
      <p:sp>
        <p:nvSpPr>
          <p:cNvPr id="112652" name="Text Box 12"/>
          <p:cNvSpPr txBox="1">
            <a:spLocks noChangeArrowheads="1"/>
          </p:cNvSpPr>
          <p:nvPr/>
        </p:nvSpPr>
        <p:spPr bwMode="auto">
          <a:xfrm>
            <a:off x="2916238" y="2852738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/>
              <a:t>P</a:t>
            </a:r>
            <a:endParaRPr lang="ru-RU" sz="2400" b="1" i="1"/>
          </a:p>
        </p:txBody>
      </p:sp>
      <p:sp>
        <p:nvSpPr>
          <p:cNvPr id="112653" name="Text Box 13"/>
          <p:cNvSpPr txBox="1">
            <a:spLocks noChangeArrowheads="1"/>
          </p:cNvSpPr>
          <p:nvPr/>
        </p:nvSpPr>
        <p:spPr bwMode="auto">
          <a:xfrm>
            <a:off x="1979613" y="6165850"/>
            <a:ext cx="50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Р</a:t>
            </a:r>
            <a:r>
              <a:rPr lang="ru-RU" sz="2400" b="1" i="1" baseline="-25000"/>
              <a:t>1</a:t>
            </a:r>
            <a:endParaRPr lang="ru-RU" sz="2400" b="1" i="1"/>
          </a:p>
        </p:txBody>
      </p:sp>
      <p:sp>
        <p:nvSpPr>
          <p:cNvPr id="112654" name="Text Box 14"/>
          <p:cNvSpPr txBox="1">
            <a:spLocks noChangeArrowheads="1"/>
          </p:cNvSpPr>
          <p:nvPr/>
        </p:nvSpPr>
        <p:spPr bwMode="auto">
          <a:xfrm>
            <a:off x="2268538" y="4941888"/>
            <a:ext cx="37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К</a:t>
            </a:r>
          </a:p>
        </p:txBody>
      </p:sp>
      <p:sp>
        <p:nvSpPr>
          <p:cNvPr id="112655" name="Oval 15"/>
          <p:cNvSpPr>
            <a:spLocks noChangeArrowheads="1"/>
          </p:cNvSpPr>
          <p:nvPr/>
        </p:nvSpPr>
        <p:spPr bwMode="auto">
          <a:xfrm>
            <a:off x="1763713" y="1916113"/>
            <a:ext cx="142875" cy="122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56" name="Freeform 16"/>
          <p:cNvSpPr>
            <a:spLocks/>
          </p:cNvSpPr>
          <p:nvPr/>
        </p:nvSpPr>
        <p:spPr bwMode="auto">
          <a:xfrm>
            <a:off x="685800" y="1965325"/>
            <a:ext cx="1143000" cy="2622550"/>
          </a:xfrm>
          <a:custGeom>
            <a:avLst/>
            <a:gdLst>
              <a:gd name="T0" fmla="*/ 0 w 720"/>
              <a:gd name="T1" fmla="*/ 1652 h 1652"/>
              <a:gd name="T2" fmla="*/ 720 w 720"/>
              <a:gd name="T3" fmla="*/ 0 h 1652"/>
              <a:gd name="T4" fmla="*/ 0 60000 65536"/>
              <a:gd name="T5" fmla="*/ 0 60000 65536"/>
              <a:gd name="T6" fmla="*/ 0 w 720"/>
              <a:gd name="T7" fmla="*/ 0 h 1652"/>
              <a:gd name="T8" fmla="*/ 720 w 720"/>
              <a:gd name="T9" fmla="*/ 1652 h 16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20" h="1652">
                <a:moveTo>
                  <a:pt x="0" y="1652"/>
                </a:moveTo>
                <a:lnTo>
                  <a:pt x="720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657" name="Freeform 17"/>
          <p:cNvSpPr>
            <a:spLocks/>
          </p:cNvSpPr>
          <p:nvPr/>
        </p:nvSpPr>
        <p:spPr bwMode="auto">
          <a:xfrm>
            <a:off x="1828800" y="1965325"/>
            <a:ext cx="1082675" cy="4084638"/>
          </a:xfrm>
          <a:custGeom>
            <a:avLst/>
            <a:gdLst>
              <a:gd name="T0" fmla="*/ 682 w 682"/>
              <a:gd name="T1" fmla="*/ 2573 h 2573"/>
              <a:gd name="T2" fmla="*/ 0 w 682"/>
              <a:gd name="T3" fmla="*/ 0 h 2573"/>
              <a:gd name="T4" fmla="*/ 0 60000 65536"/>
              <a:gd name="T5" fmla="*/ 0 60000 65536"/>
              <a:gd name="T6" fmla="*/ 0 w 682"/>
              <a:gd name="T7" fmla="*/ 0 h 2573"/>
              <a:gd name="T8" fmla="*/ 682 w 682"/>
              <a:gd name="T9" fmla="*/ 2573 h 257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82" h="2573">
                <a:moveTo>
                  <a:pt x="682" y="2573"/>
                </a:moveTo>
                <a:lnTo>
                  <a:pt x="0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658" name="Freeform 18"/>
          <p:cNvSpPr>
            <a:spLocks/>
          </p:cNvSpPr>
          <p:nvPr/>
        </p:nvSpPr>
        <p:spPr bwMode="auto">
          <a:xfrm>
            <a:off x="1828800" y="1965325"/>
            <a:ext cx="2270125" cy="2546350"/>
          </a:xfrm>
          <a:custGeom>
            <a:avLst/>
            <a:gdLst>
              <a:gd name="T0" fmla="*/ 1430 w 1430"/>
              <a:gd name="T1" fmla="*/ 1604 h 1604"/>
              <a:gd name="T2" fmla="*/ 0 w 1430"/>
              <a:gd name="T3" fmla="*/ 0 h 1604"/>
              <a:gd name="T4" fmla="*/ 0 60000 65536"/>
              <a:gd name="T5" fmla="*/ 0 60000 65536"/>
              <a:gd name="T6" fmla="*/ 0 w 1430"/>
              <a:gd name="T7" fmla="*/ 0 h 1604"/>
              <a:gd name="T8" fmla="*/ 1430 w 1430"/>
              <a:gd name="T9" fmla="*/ 1604 h 16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30" h="1604">
                <a:moveTo>
                  <a:pt x="1430" y="1604"/>
                </a:moveTo>
                <a:lnTo>
                  <a:pt x="0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659" name="Freeform 19"/>
          <p:cNvSpPr>
            <a:spLocks/>
          </p:cNvSpPr>
          <p:nvPr/>
        </p:nvSpPr>
        <p:spPr bwMode="auto">
          <a:xfrm>
            <a:off x="1844675" y="1997075"/>
            <a:ext cx="577850" cy="2254250"/>
          </a:xfrm>
          <a:custGeom>
            <a:avLst/>
            <a:gdLst>
              <a:gd name="T0" fmla="*/ 0 w 364"/>
              <a:gd name="T1" fmla="*/ 0 h 1420"/>
              <a:gd name="T2" fmla="*/ 364 w 364"/>
              <a:gd name="T3" fmla="*/ 1420 h 1420"/>
              <a:gd name="T4" fmla="*/ 0 60000 65536"/>
              <a:gd name="T5" fmla="*/ 0 60000 65536"/>
              <a:gd name="T6" fmla="*/ 0 w 364"/>
              <a:gd name="T7" fmla="*/ 0 h 1420"/>
              <a:gd name="T8" fmla="*/ 364 w 364"/>
              <a:gd name="T9" fmla="*/ 1420 h 14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4" h="1420">
                <a:moveTo>
                  <a:pt x="0" y="0"/>
                </a:moveTo>
                <a:lnTo>
                  <a:pt x="364" y="142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660" name="Freeform 20"/>
          <p:cNvSpPr>
            <a:spLocks/>
          </p:cNvSpPr>
          <p:nvPr/>
        </p:nvSpPr>
        <p:spPr bwMode="auto">
          <a:xfrm>
            <a:off x="715963" y="4602163"/>
            <a:ext cx="2179637" cy="1433512"/>
          </a:xfrm>
          <a:custGeom>
            <a:avLst/>
            <a:gdLst>
              <a:gd name="T0" fmla="*/ 0 w 1373"/>
              <a:gd name="T1" fmla="*/ 0 h 903"/>
              <a:gd name="T2" fmla="*/ 1373 w 1373"/>
              <a:gd name="T3" fmla="*/ 903 h 903"/>
              <a:gd name="T4" fmla="*/ 0 60000 65536"/>
              <a:gd name="T5" fmla="*/ 0 60000 65536"/>
              <a:gd name="T6" fmla="*/ 0 w 1373"/>
              <a:gd name="T7" fmla="*/ 0 h 903"/>
              <a:gd name="T8" fmla="*/ 1373 w 1373"/>
              <a:gd name="T9" fmla="*/ 903 h 90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73" h="903">
                <a:moveTo>
                  <a:pt x="0" y="0"/>
                </a:moveTo>
                <a:lnTo>
                  <a:pt x="1373" y="903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661" name="Text Box 21"/>
          <p:cNvSpPr txBox="1">
            <a:spLocks noChangeArrowheads="1"/>
          </p:cNvSpPr>
          <p:nvPr/>
        </p:nvSpPr>
        <p:spPr bwMode="auto">
          <a:xfrm>
            <a:off x="4335463" y="927100"/>
            <a:ext cx="2998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Дано: </a:t>
            </a:r>
            <a:r>
              <a:rPr lang="en-US" sz="2400" b="1" i="1">
                <a:latin typeface="Georgia" pitchFamily="18" charset="0"/>
              </a:rPr>
              <a:t>D</a:t>
            </a:r>
            <a:r>
              <a:rPr lang="ru-RU" sz="2400" b="1" i="1">
                <a:latin typeface="Georgia" pitchFamily="18" charset="0"/>
              </a:rPr>
              <a:t>      (АВС),</a:t>
            </a:r>
          </a:p>
        </p:txBody>
      </p:sp>
      <p:graphicFrame>
        <p:nvGraphicFramePr>
          <p:cNvPr id="112662" name="Object 22"/>
          <p:cNvGraphicFramePr>
            <a:graphicFrameLocks noChangeAspect="1"/>
          </p:cNvGraphicFramePr>
          <p:nvPr/>
        </p:nvGraphicFramePr>
        <p:xfrm>
          <a:off x="5724525" y="908050"/>
          <a:ext cx="409575" cy="504825"/>
        </p:xfrm>
        <a:graphic>
          <a:graphicData uri="http://schemas.openxmlformats.org/presentationml/2006/ole">
            <p:oleObj spid="_x0000_s4098" name="Формула" r:id="rId4" imgW="126835" imgH="152202" progId="Equation.3">
              <p:embed/>
            </p:oleObj>
          </a:graphicData>
        </a:graphic>
      </p:graphicFrame>
      <p:sp>
        <p:nvSpPr>
          <p:cNvPr id="4119" name="Text Box 24"/>
          <p:cNvSpPr txBox="1">
            <a:spLocks noChangeArrowheads="1"/>
          </p:cNvSpPr>
          <p:nvPr/>
        </p:nvSpPr>
        <p:spPr bwMode="auto">
          <a:xfrm>
            <a:off x="7288213" y="711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 b="1" i="1">
              <a:latin typeface="Georgia" pitchFamily="18" charset="0"/>
            </a:endParaRPr>
          </a:p>
        </p:txBody>
      </p:sp>
      <p:sp>
        <p:nvSpPr>
          <p:cNvPr id="112665" name="Text Box 25"/>
          <p:cNvSpPr txBox="1">
            <a:spLocks noChangeArrowheads="1"/>
          </p:cNvSpPr>
          <p:nvPr/>
        </p:nvSpPr>
        <p:spPr bwMode="auto">
          <a:xfrm>
            <a:off x="4335463" y="1431925"/>
            <a:ext cx="468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АМ = М</a:t>
            </a:r>
            <a:r>
              <a:rPr lang="en-US" sz="2400" b="1" i="1">
                <a:latin typeface="Georgia" pitchFamily="18" charset="0"/>
              </a:rPr>
              <a:t>D</a:t>
            </a:r>
            <a:r>
              <a:rPr lang="ru-RU" sz="2400" b="1" i="1">
                <a:latin typeface="Georgia" pitchFamily="18" charset="0"/>
              </a:rPr>
              <a:t>; В</a:t>
            </a:r>
            <a:r>
              <a:rPr lang="en-US" sz="2400" b="1" i="1">
                <a:latin typeface="Georgia" pitchFamily="18" charset="0"/>
              </a:rPr>
              <a:t>N = ND; CP = PD</a:t>
            </a:r>
            <a:endParaRPr lang="ru-RU" sz="2400" b="1" i="1">
              <a:latin typeface="Georgia" pitchFamily="18" charset="0"/>
            </a:endParaRPr>
          </a:p>
        </p:txBody>
      </p:sp>
      <p:sp>
        <p:nvSpPr>
          <p:cNvPr id="112666" name="Oval 26"/>
          <p:cNvSpPr>
            <a:spLocks noChangeArrowheads="1"/>
          </p:cNvSpPr>
          <p:nvPr/>
        </p:nvSpPr>
        <p:spPr bwMode="auto">
          <a:xfrm>
            <a:off x="1187450" y="3284538"/>
            <a:ext cx="142875" cy="122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67" name="Oval 27"/>
          <p:cNvSpPr>
            <a:spLocks noChangeArrowheads="1"/>
          </p:cNvSpPr>
          <p:nvPr/>
        </p:nvSpPr>
        <p:spPr bwMode="auto">
          <a:xfrm>
            <a:off x="2339975" y="4149725"/>
            <a:ext cx="142875" cy="122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68" name="Oval 28"/>
          <p:cNvSpPr>
            <a:spLocks noChangeArrowheads="1"/>
          </p:cNvSpPr>
          <p:nvPr/>
        </p:nvSpPr>
        <p:spPr bwMode="auto">
          <a:xfrm>
            <a:off x="2987675" y="3284538"/>
            <a:ext cx="142875" cy="122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69" name="Freeform 29"/>
          <p:cNvSpPr>
            <a:spLocks/>
          </p:cNvSpPr>
          <p:nvPr/>
        </p:nvSpPr>
        <p:spPr bwMode="auto">
          <a:xfrm>
            <a:off x="684213" y="4581525"/>
            <a:ext cx="2179637" cy="1431925"/>
          </a:xfrm>
          <a:custGeom>
            <a:avLst/>
            <a:gdLst>
              <a:gd name="T0" fmla="*/ 0 w 1373"/>
              <a:gd name="T1" fmla="*/ 0 h 902"/>
              <a:gd name="T2" fmla="*/ 1373 w 1373"/>
              <a:gd name="T3" fmla="*/ 902 h 902"/>
              <a:gd name="T4" fmla="*/ 0 60000 65536"/>
              <a:gd name="T5" fmla="*/ 0 60000 65536"/>
              <a:gd name="T6" fmla="*/ 0 w 1373"/>
              <a:gd name="T7" fmla="*/ 0 h 902"/>
              <a:gd name="T8" fmla="*/ 1373 w 1373"/>
              <a:gd name="T9" fmla="*/ 902 h 9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73" h="902">
                <a:moveTo>
                  <a:pt x="0" y="0"/>
                </a:moveTo>
                <a:lnTo>
                  <a:pt x="1373" y="90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670" name="Freeform 30"/>
          <p:cNvSpPr>
            <a:spLocks/>
          </p:cNvSpPr>
          <p:nvPr/>
        </p:nvSpPr>
        <p:spPr bwMode="auto">
          <a:xfrm>
            <a:off x="2879725" y="4525963"/>
            <a:ext cx="1219200" cy="1524000"/>
          </a:xfrm>
          <a:custGeom>
            <a:avLst/>
            <a:gdLst>
              <a:gd name="T0" fmla="*/ 0 w 768"/>
              <a:gd name="T1" fmla="*/ 960 h 960"/>
              <a:gd name="T2" fmla="*/ 768 w 768"/>
              <a:gd name="T3" fmla="*/ 0 h 960"/>
              <a:gd name="T4" fmla="*/ 0 60000 65536"/>
              <a:gd name="T5" fmla="*/ 0 60000 65536"/>
              <a:gd name="T6" fmla="*/ 0 w 768"/>
              <a:gd name="T7" fmla="*/ 0 h 960"/>
              <a:gd name="T8" fmla="*/ 768 w 768"/>
              <a:gd name="T9" fmla="*/ 960 h 9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68" h="960">
                <a:moveTo>
                  <a:pt x="0" y="960"/>
                </a:moveTo>
                <a:lnTo>
                  <a:pt x="76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671" name="Freeform 31"/>
          <p:cNvSpPr>
            <a:spLocks/>
          </p:cNvSpPr>
          <p:nvPr/>
        </p:nvSpPr>
        <p:spPr bwMode="auto">
          <a:xfrm>
            <a:off x="762000" y="4525963"/>
            <a:ext cx="3322638" cy="46037"/>
          </a:xfrm>
          <a:custGeom>
            <a:avLst/>
            <a:gdLst>
              <a:gd name="T0" fmla="*/ 0 w 2093"/>
              <a:gd name="T1" fmla="*/ 29 h 29"/>
              <a:gd name="T2" fmla="*/ 2093 w 2093"/>
              <a:gd name="T3" fmla="*/ 0 h 29"/>
              <a:gd name="T4" fmla="*/ 0 60000 65536"/>
              <a:gd name="T5" fmla="*/ 0 60000 65536"/>
              <a:gd name="T6" fmla="*/ 0 w 2093"/>
              <a:gd name="T7" fmla="*/ 0 h 29"/>
              <a:gd name="T8" fmla="*/ 2093 w 2093"/>
              <a:gd name="T9" fmla="*/ 29 h 2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93" h="29">
                <a:moveTo>
                  <a:pt x="0" y="29"/>
                </a:moveTo>
                <a:lnTo>
                  <a:pt x="2093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672" name="Oval 32"/>
          <p:cNvSpPr>
            <a:spLocks noChangeArrowheads="1"/>
          </p:cNvSpPr>
          <p:nvPr/>
        </p:nvSpPr>
        <p:spPr bwMode="auto">
          <a:xfrm>
            <a:off x="2627313" y="5229225"/>
            <a:ext cx="142875" cy="12223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73" name="Text Box 33"/>
          <p:cNvSpPr txBox="1">
            <a:spLocks noChangeArrowheads="1"/>
          </p:cNvSpPr>
          <p:nvPr/>
        </p:nvSpPr>
        <p:spPr bwMode="auto">
          <a:xfrm>
            <a:off x="4356100" y="1916113"/>
            <a:ext cx="1400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К     В</a:t>
            </a:r>
            <a:r>
              <a:rPr lang="en-US" sz="2400" b="1" i="1">
                <a:latin typeface="Georgia" pitchFamily="18" charset="0"/>
              </a:rPr>
              <a:t>N</a:t>
            </a:r>
            <a:r>
              <a:rPr lang="ru-RU" sz="2400" b="1" i="1">
                <a:latin typeface="Georgia" pitchFamily="18" charset="0"/>
              </a:rPr>
              <a:t>.</a:t>
            </a:r>
          </a:p>
        </p:txBody>
      </p:sp>
      <p:graphicFrame>
        <p:nvGraphicFramePr>
          <p:cNvPr id="112674" name="Object 34"/>
          <p:cNvGraphicFramePr>
            <a:graphicFrameLocks noChangeAspect="1"/>
          </p:cNvGraphicFramePr>
          <p:nvPr/>
        </p:nvGraphicFramePr>
        <p:xfrm>
          <a:off x="4716463" y="1916113"/>
          <a:ext cx="417512" cy="428625"/>
        </p:xfrm>
        <a:graphic>
          <a:graphicData uri="http://schemas.openxmlformats.org/presentationml/2006/ole">
            <p:oleObj spid="_x0000_s4099" name="Формула" r:id="rId5" imgW="126720" imgH="126720" progId="Equation.3">
              <p:embed/>
            </p:oleObj>
          </a:graphicData>
        </a:graphic>
      </p:graphicFrame>
      <p:sp>
        <p:nvSpPr>
          <p:cNvPr id="112676" name="Text Box 36"/>
          <p:cNvSpPr txBox="1">
            <a:spLocks noChangeArrowheads="1"/>
          </p:cNvSpPr>
          <p:nvPr/>
        </p:nvSpPr>
        <p:spPr bwMode="auto">
          <a:xfrm>
            <a:off x="4408488" y="2295525"/>
            <a:ext cx="41608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chemeClr val="tx2"/>
                </a:solidFill>
                <a:latin typeface="Georgia" pitchFamily="18" charset="0"/>
              </a:rPr>
              <a:t>Определить</a:t>
            </a:r>
            <a:r>
              <a:rPr lang="ru-RU" sz="2400" b="1" i="1">
                <a:solidFill>
                  <a:schemeClr val="accent2"/>
                </a:solidFill>
                <a:latin typeface="Georgia" pitchFamily="18" charset="0"/>
              </a:rPr>
              <a:t>  </a:t>
            </a:r>
            <a:r>
              <a:rPr lang="ru-RU" sz="2400" b="1" i="1">
                <a:latin typeface="Georgia" pitchFamily="18" charset="0"/>
              </a:rPr>
              <a:t>взаимное </a:t>
            </a:r>
          </a:p>
          <a:p>
            <a:r>
              <a:rPr lang="ru-RU" sz="2400" b="1" i="1">
                <a:latin typeface="Georgia" pitchFamily="18" charset="0"/>
              </a:rPr>
              <a:t>расположение прямых:</a:t>
            </a:r>
            <a:endParaRPr lang="ru-RU" sz="2400" b="1" i="1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112677" name="Text Box 37"/>
          <p:cNvSpPr txBox="1">
            <a:spLocks noChangeArrowheads="1"/>
          </p:cNvSpPr>
          <p:nvPr/>
        </p:nvSpPr>
        <p:spPr bwMode="auto">
          <a:xfrm>
            <a:off x="4264025" y="3159125"/>
            <a:ext cx="2168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chemeClr val="tx2"/>
                </a:solidFill>
                <a:latin typeface="Georgia" pitchFamily="18" charset="0"/>
              </a:rPr>
              <a:t>а)  </a:t>
            </a:r>
            <a:r>
              <a:rPr lang="en-US" sz="2400" b="1" i="1">
                <a:solidFill>
                  <a:schemeClr val="tx2"/>
                </a:solidFill>
                <a:latin typeface="Georgia" pitchFamily="18" charset="0"/>
              </a:rPr>
              <a:t>ND  </a:t>
            </a:r>
            <a:r>
              <a:rPr lang="ru-RU" sz="2400" b="1" i="1">
                <a:solidFill>
                  <a:schemeClr val="tx2"/>
                </a:solidFill>
                <a:latin typeface="Georgia" pitchFamily="18" charset="0"/>
              </a:rPr>
              <a:t>и</a:t>
            </a:r>
            <a:r>
              <a:rPr lang="en-US" sz="2400" b="1" i="1">
                <a:solidFill>
                  <a:schemeClr val="tx2"/>
                </a:solidFill>
                <a:latin typeface="Georgia" pitchFamily="18" charset="0"/>
              </a:rPr>
              <a:t>  AB</a:t>
            </a:r>
            <a:endParaRPr lang="ru-RU" sz="2400" b="1" i="1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112678" name="Freeform 38"/>
          <p:cNvSpPr>
            <a:spLocks/>
          </p:cNvSpPr>
          <p:nvPr/>
        </p:nvSpPr>
        <p:spPr bwMode="auto">
          <a:xfrm>
            <a:off x="2408238" y="3322638"/>
            <a:ext cx="669925" cy="3565525"/>
          </a:xfrm>
          <a:custGeom>
            <a:avLst/>
            <a:gdLst>
              <a:gd name="T0" fmla="*/ 0 w 422"/>
              <a:gd name="T1" fmla="*/ 2246 h 2246"/>
              <a:gd name="T2" fmla="*/ 422 w 422"/>
              <a:gd name="T3" fmla="*/ 0 h 2246"/>
              <a:gd name="T4" fmla="*/ 0 60000 65536"/>
              <a:gd name="T5" fmla="*/ 0 60000 65536"/>
              <a:gd name="T6" fmla="*/ 0 w 422"/>
              <a:gd name="T7" fmla="*/ 0 h 2246"/>
              <a:gd name="T8" fmla="*/ 422 w 422"/>
              <a:gd name="T9" fmla="*/ 2246 h 224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22" h="2246">
                <a:moveTo>
                  <a:pt x="0" y="2246"/>
                </a:moveTo>
                <a:lnTo>
                  <a:pt x="422" y="0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679" name="Freeform 39"/>
          <p:cNvSpPr>
            <a:spLocks/>
          </p:cNvSpPr>
          <p:nvPr/>
        </p:nvSpPr>
        <p:spPr bwMode="auto">
          <a:xfrm>
            <a:off x="2268538" y="4525963"/>
            <a:ext cx="1844675" cy="2332037"/>
          </a:xfrm>
          <a:custGeom>
            <a:avLst/>
            <a:gdLst>
              <a:gd name="T0" fmla="*/ 0 w 1162"/>
              <a:gd name="T1" fmla="*/ 1469 h 1469"/>
              <a:gd name="T2" fmla="*/ 1162 w 1162"/>
              <a:gd name="T3" fmla="*/ 0 h 1469"/>
              <a:gd name="T4" fmla="*/ 0 60000 65536"/>
              <a:gd name="T5" fmla="*/ 0 60000 65536"/>
              <a:gd name="T6" fmla="*/ 0 w 1162"/>
              <a:gd name="T7" fmla="*/ 0 h 1469"/>
              <a:gd name="T8" fmla="*/ 1162 w 1162"/>
              <a:gd name="T9" fmla="*/ 1469 h 146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62" h="1469">
                <a:moveTo>
                  <a:pt x="0" y="1469"/>
                </a:moveTo>
                <a:lnTo>
                  <a:pt x="1162" y="0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680" name="Text Box 40"/>
          <p:cNvSpPr txBox="1">
            <a:spLocks noChangeArrowheads="1"/>
          </p:cNvSpPr>
          <p:nvPr/>
        </p:nvSpPr>
        <p:spPr bwMode="auto">
          <a:xfrm>
            <a:off x="4284663" y="3573463"/>
            <a:ext cx="209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chemeClr val="tx2"/>
                </a:solidFill>
                <a:latin typeface="Georgia" pitchFamily="18" charset="0"/>
              </a:rPr>
              <a:t>б)  РК  и  ВС</a:t>
            </a:r>
          </a:p>
        </p:txBody>
      </p:sp>
      <p:sp>
        <p:nvSpPr>
          <p:cNvPr id="112681" name="Text Box 41"/>
          <p:cNvSpPr txBox="1">
            <a:spLocks noChangeArrowheads="1"/>
          </p:cNvSpPr>
          <p:nvPr/>
        </p:nvSpPr>
        <p:spPr bwMode="auto">
          <a:xfrm>
            <a:off x="4284663" y="4005263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chemeClr val="tx2"/>
                </a:solidFill>
                <a:latin typeface="Georgia" pitchFamily="18" charset="0"/>
              </a:rPr>
              <a:t>в)  М</a:t>
            </a:r>
            <a:r>
              <a:rPr lang="en-US" sz="2400" b="1" i="1">
                <a:solidFill>
                  <a:schemeClr val="tx2"/>
                </a:solidFill>
                <a:latin typeface="Georgia" pitchFamily="18" charset="0"/>
              </a:rPr>
              <a:t>N</a:t>
            </a:r>
            <a:r>
              <a:rPr lang="ru-RU" sz="2400" b="1" i="1">
                <a:solidFill>
                  <a:schemeClr val="tx2"/>
                </a:solidFill>
                <a:latin typeface="Georgia" pitchFamily="18" charset="0"/>
              </a:rPr>
              <a:t>  и  </a:t>
            </a:r>
            <a:r>
              <a:rPr lang="en-US" sz="2400" b="1" i="1">
                <a:solidFill>
                  <a:schemeClr val="tx2"/>
                </a:solidFill>
                <a:latin typeface="Georgia" pitchFamily="18" charset="0"/>
              </a:rPr>
              <a:t>AB</a:t>
            </a:r>
            <a:endParaRPr lang="ru-RU" sz="2400" b="1" i="1">
              <a:solidFill>
                <a:schemeClr val="tx2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2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112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2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50"/>
                            </p:stCondLst>
                            <p:childTnLst>
                              <p:par>
                                <p:cTn id="6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8" dur="500"/>
                                        <p:tgtEl>
                                          <p:spTgt spid="112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50"/>
                            </p:stCondLst>
                            <p:childTnLst>
                              <p:par>
                                <p:cTn id="70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2" dur="1000"/>
                                        <p:tgtEl>
                                          <p:spTgt spid="112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50"/>
                            </p:stCondLst>
                            <p:childTnLst>
                              <p:par>
                                <p:cTn id="7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1000"/>
                                        <p:tgtEl>
                                          <p:spTgt spid="112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2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2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2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2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 tmFilter="0,0; .5, 1; 1, 1"/>
                                        <p:tgtEl>
                                          <p:spTgt spid="112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300"/>
                            </p:stCondLst>
                            <p:childTnLst>
                              <p:par>
                                <p:cTn id="8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12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300"/>
                            </p:stCondLst>
                            <p:childTnLst>
                              <p:par>
                                <p:cTn id="9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12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300"/>
                            </p:stCondLst>
                            <p:childTnLst>
                              <p:par>
                                <p:cTn id="10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12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1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300"/>
                            </p:stCondLst>
                            <p:childTnLst>
                              <p:par>
                                <p:cTn id="12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2" dur="1000"/>
                                        <p:tgtEl>
                                          <p:spTgt spid="112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300"/>
                            </p:stCondLst>
                            <p:childTnLst>
                              <p:par>
                                <p:cTn id="12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6" dur="500"/>
                                        <p:tgtEl>
                                          <p:spTgt spid="112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800"/>
                            </p:stCondLst>
                            <p:childTnLst>
                              <p:par>
                                <p:cTn id="12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0" dur="1000"/>
                                        <p:tgtEl>
                                          <p:spTgt spid="112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 tmFilter="0,0; .5, 1; 1, 1"/>
                                        <p:tgtEl>
                                          <p:spTgt spid="112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12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126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126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12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112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12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12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12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12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 tmFilter="0,0; .5, 1; 1, 1"/>
                                        <p:tgtEl>
                                          <p:spTgt spid="112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300"/>
                            </p:stCondLst>
                            <p:childTnLst>
                              <p:par>
                                <p:cTn id="16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12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12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12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12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 tmFilter="0,0; .5, 1; 1, 1"/>
                                        <p:tgtEl>
                                          <p:spTgt spid="112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3100"/>
                            </p:stCondLst>
                            <p:childTnLst>
                              <p:par>
                                <p:cTn id="17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7" dur="1000"/>
                                        <p:tgtEl>
                                          <p:spTgt spid="112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4100"/>
                            </p:stCondLst>
                            <p:childTnLst>
                              <p:par>
                                <p:cTn id="179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81" dur="1000"/>
                                        <p:tgtEl>
                                          <p:spTgt spid="112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12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12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12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12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 tmFilter="0,0; .5, 1; 1, 1"/>
                                        <p:tgtEl>
                                          <p:spTgt spid="112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800"/>
                            </p:stCondLst>
                            <p:childTnLst>
                              <p:par>
                                <p:cTn id="19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1126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6" dur="1000"/>
                                        <p:tgtEl>
                                          <p:spTgt spid="1126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2800"/>
                            </p:stCondLst>
                            <p:childTnLst>
                              <p:par>
                                <p:cTn id="19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1" dur="500"/>
                                        <p:tgtEl>
                                          <p:spTgt spid="112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3300"/>
                            </p:stCondLst>
                            <p:childTnLst>
                              <p:par>
                                <p:cTn id="20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5" dur="1000"/>
                                        <p:tgtEl>
                                          <p:spTgt spid="112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112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12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112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112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112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 tmFilter="0,0; .5, 1; 1, 1"/>
                                        <p:tgtEl>
                                          <p:spTgt spid="112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800"/>
                            </p:stCondLst>
                            <p:childTnLst>
                              <p:par>
                                <p:cTn id="22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2" dur="500"/>
                                        <p:tgtEl>
                                          <p:spTgt spid="112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5" dur="500"/>
                                        <p:tgtEl>
                                          <p:spTgt spid="112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  <p:bldP spid="112645" grpId="0" animBg="1"/>
      <p:bldP spid="112646" grpId="0"/>
      <p:bldP spid="112647" grpId="0"/>
      <p:bldP spid="112648" grpId="0"/>
      <p:bldP spid="112649" grpId="0"/>
      <p:bldP spid="112650" grpId="0"/>
      <p:bldP spid="112651" grpId="0"/>
      <p:bldP spid="112652" grpId="0"/>
      <p:bldP spid="112653" grpId="0"/>
      <p:bldP spid="112654" grpId="0"/>
      <p:bldP spid="112655" grpId="0" animBg="1"/>
      <p:bldP spid="112656" grpId="0" animBg="1"/>
      <p:bldP spid="112657" grpId="0" animBg="1"/>
      <p:bldP spid="112658" grpId="0" animBg="1"/>
      <p:bldP spid="112659" grpId="0" animBg="1"/>
      <p:bldP spid="112659" grpId="1" animBg="1"/>
      <p:bldP spid="112660" grpId="0" animBg="1"/>
      <p:bldP spid="112660" grpId="1" animBg="1"/>
      <p:bldP spid="112661" grpId="0"/>
      <p:bldP spid="112665" grpId="0"/>
      <p:bldP spid="112666" grpId="0" animBg="1"/>
      <p:bldP spid="112667" grpId="0" animBg="1"/>
      <p:bldP spid="112668" grpId="0" animBg="1"/>
      <p:bldP spid="112669" grpId="0" animBg="1"/>
      <p:bldP spid="112670" grpId="0" animBg="1"/>
      <p:bldP spid="112671" grpId="0" animBg="1"/>
      <p:bldP spid="112672" grpId="0" animBg="1"/>
      <p:bldP spid="112673" grpId="0"/>
      <p:bldP spid="112676" grpId="0"/>
      <p:bldP spid="112677" grpId="0"/>
      <p:bldP spid="112678" grpId="0" animBg="1"/>
      <p:bldP spid="112678" grpId="1" animBg="1"/>
      <p:bldP spid="112679" grpId="0" animBg="1"/>
      <p:bldP spid="112679" grpId="1" animBg="1"/>
      <p:bldP spid="112680" grpId="0"/>
      <p:bldP spid="11268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algn="ctr" eaLnBrk="1" hangingPunct="1"/>
            <a:r>
              <a:rPr lang="ru-RU" sz="3200" b="1" i="1" smtClean="0">
                <a:latin typeface="Georgia" pitchFamily="18" charset="0"/>
              </a:rPr>
              <a:t>Задача №34.</a:t>
            </a:r>
          </a:p>
        </p:txBody>
      </p:sp>
      <p:pic>
        <p:nvPicPr>
          <p:cNvPr id="5125" name="Picture 3" descr="AN00790_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1768475" cy="1844675"/>
          </a:xfrm>
          <a:noFill/>
        </p:spPr>
      </p:pic>
      <p:sp>
        <p:nvSpPr>
          <p:cNvPr id="5126" name="Freeform 4"/>
          <p:cNvSpPr>
            <a:spLocks/>
          </p:cNvSpPr>
          <p:nvPr/>
        </p:nvSpPr>
        <p:spPr bwMode="auto">
          <a:xfrm>
            <a:off x="611188" y="4508500"/>
            <a:ext cx="3535362" cy="1554163"/>
          </a:xfrm>
          <a:custGeom>
            <a:avLst/>
            <a:gdLst>
              <a:gd name="T0" fmla="*/ 0 w 2227"/>
              <a:gd name="T1" fmla="*/ 19 h 979"/>
              <a:gd name="T2" fmla="*/ 1459 w 2227"/>
              <a:gd name="T3" fmla="*/ 979 h 979"/>
              <a:gd name="T4" fmla="*/ 2227 w 2227"/>
              <a:gd name="T5" fmla="*/ 0 h 979"/>
              <a:gd name="T6" fmla="*/ 19 w 2227"/>
              <a:gd name="T7" fmla="*/ 39 h 979"/>
              <a:gd name="T8" fmla="*/ 0 60000 65536"/>
              <a:gd name="T9" fmla="*/ 0 60000 65536"/>
              <a:gd name="T10" fmla="*/ 0 60000 65536"/>
              <a:gd name="T11" fmla="*/ 0 60000 65536"/>
              <a:gd name="T12" fmla="*/ 0 w 2227"/>
              <a:gd name="T13" fmla="*/ 0 h 979"/>
              <a:gd name="T14" fmla="*/ 2227 w 2227"/>
              <a:gd name="T15" fmla="*/ 979 h 9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27" h="979">
                <a:moveTo>
                  <a:pt x="0" y="19"/>
                </a:moveTo>
                <a:lnTo>
                  <a:pt x="1459" y="979"/>
                </a:lnTo>
                <a:lnTo>
                  <a:pt x="2227" y="0"/>
                </a:lnTo>
                <a:lnTo>
                  <a:pt x="19" y="39"/>
                </a:lnTo>
              </a:path>
            </a:pathLst>
          </a:custGeom>
          <a:solidFill>
            <a:srgbClr val="CCFFCC"/>
          </a:solidFill>
          <a:ln w="9525">
            <a:solidFill>
              <a:schemeClr val="bg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395288" y="4437063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А</a:t>
            </a:r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2627313" y="6092825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В</a:t>
            </a:r>
          </a:p>
        </p:txBody>
      </p:sp>
      <p:sp>
        <p:nvSpPr>
          <p:cNvPr id="5129" name="Text Box 7"/>
          <p:cNvSpPr txBox="1">
            <a:spLocks noChangeArrowheads="1"/>
          </p:cNvSpPr>
          <p:nvPr/>
        </p:nvSpPr>
        <p:spPr bwMode="auto">
          <a:xfrm>
            <a:off x="3995738" y="4365625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С</a:t>
            </a:r>
          </a:p>
        </p:txBody>
      </p:sp>
      <p:sp>
        <p:nvSpPr>
          <p:cNvPr id="5130" name="Text Box 8"/>
          <p:cNvSpPr txBox="1">
            <a:spLocks noChangeArrowheads="1"/>
          </p:cNvSpPr>
          <p:nvPr/>
        </p:nvSpPr>
        <p:spPr bwMode="auto">
          <a:xfrm>
            <a:off x="1763713" y="1484313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/>
              <a:t>D</a:t>
            </a:r>
            <a:endParaRPr lang="ru-RU" sz="2400" b="1" i="1"/>
          </a:p>
        </p:txBody>
      </p:sp>
      <p:sp>
        <p:nvSpPr>
          <p:cNvPr id="5131" name="Text Box 9"/>
          <p:cNvSpPr txBox="1">
            <a:spLocks noChangeArrowheads="1"/>
          </p:cNvSpPr>
          <p:nvPr/>
        </p:nvSpPr>
        <p:spPr bwMode="auto">
          <a:xfrm>
            <a:off x="900113" y="2852738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/>
              <a:t>M</a:t>
            </a:r>
            <a:endParaRPr lang="ru-RU" sz="2400" b="1" i="1"/>
          </a:p>
        </p:txBody>
      </p:sp>
      <p:sp>
        <p:nvSpPr>
          <p:cNvPr id="5132" name="Text Box 10"/>
          <p:cNvSpPr txBox="1">
            <a:spLocks noChangeArrowheads="1"/>
          </p:cNvSpPr>
          <p:nvPr/>
        </p:nvSpPr>
        <p:spPr bwMode="auto">
          <a:xfrm>
            <a:off x="1979613" y="42926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/>
              <a:t>N</a:t>
            </a:r>
            <a:endParaRPr lang="ru-RU" sz="2400" b="1" i="1"/>
          </a:p>
        </p:txBody>
      </p:sp>
      <p:sp>
        <p:nvSpPr>
          <p:cNvPr id="5133" name="Text Box 11"/>
          <p:cNvSpPr txBox="1">
            <a:spLocks noChangeArrowheads="1"/>
          </p:cNvSpPr>
          <p:nvPr/>
        </p:nvSpPr>
        <p:spPr bwMode="auto">
          <a:xfrm>
            <a:off x="2916238" y="2852738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/>
              <a:t>P</a:t>
            </a:r>
            <a:endParaRPr lang="ru-RU" sz="2400" b="1" i="1"/>
          </a:p>
        </p:txBody>
      </p:sp>
      <p:sp>
        <p:nvSpPr>
          <p:cNvPr id="5134" name="Text Box 13"/>
          <p:cNvSpPr txBox="1">
            <a:spLocks noChangeArrowheads="1"/>
          </p:cNvSpPr>
          <p:nvPr/>
        </p:nvSpPr>
        <p:spPr bwMode="auto">
          <a:xfrm>
            <a:off x="2268538" y="4941888"/>
            <a:ext cx="37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К</a:t>
            </a:r>
          </a:p>
        </p:txBody>
      </p:sp>
      <p:sp>
        <p:nvSpPr>
          <p:cNvPr id="5135" name="Oval 14"/>
          <p:cNvSpPr>
            <a:spLocks noChangeArrowheads="1"/>
          </p:cNvSpPr>
          <p:nvPr/>
        </p:nvSpPr>
        <p:spPr bwMode="auto">
          <a:xfrm>
            <a:off x="1763713" y="1916113"/>
            <a:ext cx="142875" cy="122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6" name="Freeform 15"/>
          <p:cNvSpPr>
            <a:spLocks/>
          </p:cNvSpPr>
          <p:nvPr/>
        </p:nvSpPr>
        <p:spPr bwMode="auto">
          <a:xfrm>
            <a:off x="746125" y="1965325"/>
            <a:ext cx="1082675" cy="2606675"/>
          </a:xfrm>
          <a:custGeom>
            <a:avLst/>
            <a:gdLst>
              <a:gd name="T0" fmla="*/ 0 w 682"/>
              <a:gd name="T1" fmla="*/ 1642 h 1642"/>
              <a:gd name="T2" fmla="*/ 682 w 682"/>
              <a:gd name="T3" fmla="*/ 0 h 1642"/>
              <a:gd name="T4" fmla="*/ 0 60000 65536"/>
              <a:gd name="T5" fmla="*/ 0 60000 65536"/>
              <a:gd name="T6" fmla="*/ 0 w 682"/>
              <a:gd name="T7" fmla="*/ 0 h 1642"/>
              <a:gd name="T8" fmla="*/ 682 w 682"/>
              <a:gd name="T9" fmla="*/ 1642 h 16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82" h="1642">
                <a:moveTo>
                  <a:pt x="0" y="1642"/>
                </a:moveTo>
                <a:lnTo>
                  <a:pt x="682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7" name="Freeform 16"/>
          <p:cNvSpPr>
            <a:spLocks/>
          </p:cNvSpPr>
          <p:nvPr/>
        </p:nvSpPr>
        <p:spPr bwMode="auto">
          <a:xfrm>
            <a:off x="1828800" y="1965325"/>
            <a:ext cx="1082675" cy="4084638"/>
          </a:xfrm>
          <a:custGeom>
            <a:avLst/>
            <a:gdLst>
              <a:gd name="T0" fmla="*/ 682 w 682"/>
              <a:gd name="T1" fmla="*/ 2573 h 2573"/>
              <a:gd name="T2" fmla="*/ 0 w 682"/>
              <a:gd name="T3" fmla="*/ 0 h 2573"/>
              <a:gd name="T4" fmla="*/ 0 60000 65536"/>
              <a:gd name="T5" fmla="*/ 0 60000 65536"/>
              <a:gd name="T6" fmla="*/ 0 w 682"/>
              <a:gd name="T7" fmla="*/ 0 h 2573"/>
              <a:gd name="T8" fmla="*/ 682 w 682"/>
              <a:gd name="T9" fmla="*/ 2573 h 257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82" h="2573">
                <a:moveTo>
                  <a:pt x="682" y="2573"/>
                </a:moveTo>
                <a:lnTo>
                  <a:pt x="0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8" name="Freeform 17"/>
          <p:cNvSpPr>
            <a:spLocks/>
          </p:cNvSpPr>
          <p:nvPr/>
        </p:nvSpPr>
        <p:spPr bwMode="auto">
          <a:xfrm>
            <a:off x="1828800" y="1965325"/>
            <a:ext cx="2270125" cy="2546350"/>
          </a:xfrm>
          <a:custGeom>
            <a:avLst/>
            <a:gdLst>
              <a:gd name="T0" fmla="*/ 1430 w 1430"/>
              <a:gd name="T1" fmla="*/ 1604 h 1604"/>
              <a:gd name="T2" fmla="*/ 0 w 1430"/>
              <a:gd name="T3" fmla="*/ 0 h 1604"/>
              <a:gd name="T4" fmla="*/ 0 60000 65536"/>
              <a:gd name="T5" fmla="*/ 0 60000 65536"/>
              <a:gd name="T6" fmla="*/ 0 w 1430"/>
              <a:gd name="T7" fmla="*/ 0 h 1604"/>
              <a:gd name="T8" fmla="*/ 1430 w 1430"/>
              <a:gd name="T9" fmla="*/ 1604 h 16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30" h="1604">
                <a:moveTo>
                  <a:pt x="1430" y="1604"/>
                </a:moveTo>
                <a:lnTo>
                  <a:pt x="0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9" name="Text Box 20"/>
          <p:cNvSpPr txBox="1">
            <a:spLocks noChangeArrowheads="1"/>
          </p:cNvSpPr>
          <p:nvPr/>
        </p:nvSpPr>
        <p:spPr bwMode="auto">
          <a:xfrm>
            <a:off x="4335463" y="927100"/>
            <a:ext cx="2998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Дано: </a:t>
            </a:r>
            <a:r>
              <a:rPr lang="en-US" sz="2400" b="1" i="1">
                <a:latin typeface="Georgia" pitchFamily="18" charset="0"/>
              </a:rPr>
              <a:t>D</a:t>
            </a:r>
            <a:r>
              <a:rPr lang="ru-RU" sz="2400" b="1" i="1">
                <a:latin typeface="Georgia" pitchFamily="18" charset="0"/>
              </a:rPr>
              <a:t>      (АВС),</a:t>
            </a:r>
          </a:p>
        </p:txBody>
      </p:sp>
      <p:graphicFrame>
        <p:nvGraphicFramePr>
          <p:cNvPr id="5122" name="Object 21"/>
          <p:cNvGraphicFramePr>
            <a:graphicFrameLocks noChangeAspect="1"/>
          </p:cNvGraphicFramePr>
          <p:nvPr/>
        </p:nvGraphicFramePr>
        <p:xfrm>
          <a:off x="5724525" y="908050"/>
          <a:ext cx="409575" cy="504825"/>
        </p:xfrm>
        <a:graphic>
          <a:graphicData uri="http://schemas.openxmlformats.org/presentationml/2006/ole">
            <p:oleObj spid="_x0000_s5122" name="Формула" r:id="rId4" imgW="126835" imgH="152202" progId="Equation.3">
              <p:embed/>
            </p:oleObj>
          </a:graphicData>
        </a:graphic>
      </p:graphicFrame>
      <p:sp>
        <p:nvSpPr>
          <p:cNvPr id="5140" name="Text Box 22"/>
          <p:cNvSpPr txBox="1">
            <a:spLocks noChangeArrowheads="1"/>
          </p:cNvSpPr>
          <p:nvPr/>
        </p:nvSpPr>
        <p:spPr bwMode="auto">
          <a:xfrm>
            <a:off x="7288213" y="711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 b="1" i="1">
              <a:latin typeface="Georgia" pitchFamily="18" charset="0"/>
            </a:endParaRPr>
          </a:p>
        </p:txBody>
      </p:sp>
      <p:sp>
        <p:nvSpPr>
          <p:cNvPr id="5141" name="Text Box 23"/>
          <p:cNvSpPr txBox="1">
            <a:spLocks noChangeArrowheads="1"/>
          </p:cNvSpPr>
          <p:nvPr/>
        </p:nvSpPr>
        <p:spPr bwMode="auto">
          <a:xfrm>
            <a:off x="4335463" y="1431925"/>
            <a:ext cx="468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АМ = М</a:t>
            </a:r>
            <a:r>
              <a:rPr lang="en-US" sz="2400" b="1" i="1">
                <a:latin typeface="Georgia" pitchFamily="18" charset="0"/>
              </a:rPr>
              <a:t>D</a:t>
            </a:r>
            <a:r>
              <a:rPr lang="ru-RU" sz="2400" b="1" i="1">
                <a:latin typeface="Georgia" pitchFamily="18" charset="0"/>
              </a:rPr>
              <a:t>; В</a:t>
            </a:r>
            <a:r>
              <a:rPr lang="en-US" sz="2400" b="1" i="1">
                <a:latin typeface="Georgia" pitchFamily="18" charset="0"/>
              </a:rPr>
              <a:t>N = ND; CP = PD</a:t>
            </a:r>
            <a:endParaRPr lang="ru-RU" sz="2400" b="1" i="1">
              <a:latin typeface="Georgia" pitchFamily="18" charset="0"/>
            </a:endParaRPr>
          </a:p>
        </p:txBody>
      </p:sp>
      <p:sp>
        <p:nvSpPr>
          <p:cNvPr id="5142" name="Oval 24"/>
          <p:cNvSpPr>
            <a:spLocks noChangeArrowheads="1"/>
          </p:cNvSpPr>
          <p:nvPr/>
        </p:nvSpPr>
        <p:spPr bwMode="auto">
          <a:xfrm>
            <a:off x="1187450" y="3284538"/>
            <a:ext cx="142875" cy="122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3" name="Oval 25"/>
          <p:cNvSpPr>
            <a:spLocks noChangeArrowheads="1"/>
          </p:cNvSpPr>
          <p:nvPr/>
        </p:nvSpPr>
        <p:spPr bwMode="auto">
          <a:xfrm>
            <a:off x="2339975" y="4149725"/>
            <a:ext cx="142875" cy="122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4" name="Oval 26"/>
          <p:cNvSpPr>
            <a:spLocks noChangeArrowheads="1"/>
          </p:cNvSpPr>
          <p:nvPr/>
        </p:nvSpPr>
        <p:spPr bwMode="auto">
          <a:xfrm>
            <a:off x="2987675" y="3284538"/>
            <a:ext cx="142875" cy="122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5" name="Freeform 28"/>
          <p:cNvSpPr>
            <a:spLocks/>
          </p:cNvSpPr>
          <p:nvPr/>
        </p:nvSpPr>
        <p:spPr bwMode="auto">
          <a:xfrm>
            <a:off x="2879725" y="4525963"/>
            <a:ext cx="1219200" cy="1524000"/>
          </a:xfrm>
          <a:custGeom>
            <a:avLst/>
            <a:gdLst>
              <a:gd name="T0" fmla="*/ 0 w 768"/>
              <a:gd name="T1" fmla="*/ 960 h 960"/>
              <a:gd name="T2" fmla="*/ 768 w 768"/>
              <a:gd name="T3" fmla="*/ 0 h 960"/>
              <a:gd name="T4" fmla="*/ 0 60000 65536"/>
              <a:gd name="T5" fmla="*/ 0 60000 65536"/>
              <a:gd name="T6" fmla="*/ 0 w 768"/>
              <a:gd name="T7" fmla="*/ 0 h 960"/>
              <a:gd name="T8" fmla="*/ 768 w 768"/>
              <a:gd name="T9" fmla="*/ 960 h 9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68" h="960">
                <a:moveTo>
                  <a:pt x="0" y="960"/>
                </a:moveTo>
                <a:lnTo>
                  <a:pt x="76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46" name="Freeform 29"/>
          <p:cNvSpPr>
            <a:spLocks/>
          </p:cNvSpPr>
          <p:nvPr/>
        </p:nvSpPr>
        <p:spPr bwMode="auto">
          <a:xfrm>
            <a:off x="762000" y="4525963"/>
            <a:ext cx="3322638" cy="46037"/>
          </a:xfrm>
          <a:custGeom>
            <a:avLst/>
            <a:gdLst>
              <a:gd name="T0" fmla="*/ 0 w 2093"/>
              <a:gd name="T1" fmla="*/ 29 h 29"/>
              <a:gd name="T2" fmla="*/ 2093 w 2093"/>
              <a:gd name="T3" fmla="*/ 0 h 29"/>
              <a:gd name="T4" fmla="*/ 0 60000 65536"/>
              <a:gd name="T5" fmla="*/ 0 60000 65536"/>
              <a:gd name="T6" fmla="*/ 0 w 2093"/>
              <a:gd name="T7" fmla="*/ 0 h 29"/>
              <a:gd name="T8" fmla="*/ 2093 w 2093"/>
              <a:gd name="T9" fmla="*/ 29 h 2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93" h="29">
                <a:moveTo>
                  <a:pt x="0" y="29"/>
                </a:moveTo>
                <a:lnTo>
                  <a:pt x="2093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47" name="Oval 30"/>
          <p:cNvSpPr>
            <a:spLocks noChangeArrowheads="1"/>
          </p:cNvSpPr>
          <p:nvPr/>
        </p:nvSpPr>
        <p:spPr bwMode="auto">
          <a:xfrm>
            <a:off x="2627313" y="5229225"/>
            <a:ext cx="142875" cy="12223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8" name="Text Box 31"/>
          <p:cNvSpPr txBox="1">
            <a:spLocks noChangeArrowheads="1"/>
          </p:cNvSpPr>
          <p:nvPr/>
        </p:nvSpPr>
        <p:spPr bwMode="auto">
          <a:xfrm>
            <a:off x="4356100" y="1916113"/>
            <a:ext cx="1400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К     В</a:t>
            </a:r>
            <a:r>
              <a:rPr lang="en-US" sz="2400" b="1" i="1">
                <a:latin typeface="Georgia" pitchFamily="18" charset="0"/>
              </a:rPr>
              <a:t>N</a:t>
            </a:r>
            <a:r>
              <a:rPr lang="ru-RU" sz="2400" b="1" i="1">
                <a:latin typeface="Georgia" pitchFamily="18" charset="0"/>
              </a:rPr>
              <a:t>.</a:t>
            </a:r>
          </a:p>
        </p:txBody>
      </p:sp>
      <p:graphicFrame>
        <p:nvGraphicFramePr>
          <p:cNvPr id="5123" name="Object 32"/>
          <p:cNvGraphicFramePr>
            <a:graphicFrameLocks noChangeAspect="1"/>
          </p:cNvGraphicFramePr>
          <p:nvPr/>
        </p:nvGraphicFramePr>
        <p:xfrm>
          <a:off x="4716463" y="1916113"/>
          <a:ext cx="417512" cy="428625"/>
        </p:xfrm>
        <a:graphic>
          <a:graphicData uri="http://schemas.openxmlformats.org/presentationml/2006/ole">
            <p:oleObj spid="_x0000_s5123" name="Формула" r:id="rId5" imgW="126720" imgH="126720" progId="Equation.3">
              <p:embed/>
            </p:oleObj>
          </a:graphicData>
        </a:graphic>
      </p:graphicFrame>
      <p:sp>
        <p:nvSpPr>
          <p:cNvPr id="5149" name="Text Box 33"/>
          <p:cNvSpPr txBox="1">
            <a:spLocks noChangeArrowheads="1"/>
          </p:cNvSpPr>
          <p:nvPr/>
        </p:nvSpPr>
        <p:spPr bwMode="auto">
          <a:xfrm>
            <a:off x="4408488" y="2295525"/>
            <a:ext cx="41608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chemeClr val="tx2"/>
                </a:solidFill>
                <a:latin typeface="Georgia" pitchFamily="18" charset="0"/>
              </a:rPr>
              <a:t>Определить</a:t>
            </a:r>
            <a:r>
              <a:rPr lang="ru-RU" sz="2400" b="1" i="1">
                <a:solidFill>
                  <a:schemeClr val="accent2"/>
                </a:solidFill>
                <a:latin typeface="Georgia" pitchFamily="18" charset="0"/>
              </a:rPr>
              <a:t>  </a:t>
            </a:r>
            <a:r>
              <a:rPr lang="ru-RU" sz="2400" b="1" i="1">
                <a:latin typeface="Georgia" pitchFamily="18" charset="0"/>
              </a:rPr>
              <a:t>взаимное </a:t>
            </a:r>
          </a:p>
          <a:p>
            <a:r>
              <a:rPr lang="ru-RU" sz="2400" b="1" i="1">
                <a:latin typeface="Georgia" pitchFamily="18" charset="0"/>
              </a:rPr>
              <a:t>расположение прямых:</a:t>
            </a:r>
            <a:endParaRPr lang="ru-RU" sz="2400" b="1" i="1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5150" name="Text Box 34"/>
          <p:cNvSpPr txBox="1">
            <a:spLocks noChangeArrowheads="1"/>
          </p:cNvSpPr>
          <p:nvPr/>
        </p:nvSpPr>
        <p:spPr bwMode="auto">
          <a:xfrm>
            <a:off x="4264025" y="3159125"/>
            <a:ext cx="2168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chemeClr val="tx2"/>
                </a:solidFill>
                <a:latin typeface="Georgia" pitchFamily="18" charset="0"/>
              </a:rPr>
              <a:t>а)  </a:t>
            </a:r>
            <a:r>
              <a:rPr lang="en-US" sz="2400" b="1" i="1">
                <a:solidFill>
                  <a:schemeClr val="tx2"/>
                </a:solidFill>
                <a:latin typeface="Georgia" pitchFamily="18" charset="0"/>
              </a:rPr>
              <a:t>ND  </a:t>
            </a:r>
            <a:r>
              <a:rPr lang="ru-RU" sz="2400" b="1" i="1">
                <a:solidFill>
                  <a:schemeClr val="tx2"/>
                </a:solidFill>
                <a:latin typeface="Georgia" pitchFamily="18" charset="0"/>
              </a:rPr>
              <a:t>и</a:t>
            </a:r>
            <a:r>
              <a:rPr lang="en-US" sz="2400" b="1" i="1">
                <a:solidFill>
                  <a:schemeClr val="tx2"/>
                </a:solidFill>
                <a:latin typeface="Georgia" pitchFamily="18" charset="0"/>
              </a:rPr>
              <a:t>  AB</a:t>
            </a:r>
            <a:endParaRPr lang="ru-RU" sz="2400" b="1" i="1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5151" name="Text Box 37"/>
          <p:cNvSpPr txBox="1">
            <a:spLocks noChangeArrowheads="1"/>
          </p:cNvSpPr>
          <p:nvPr/>
        </p:nvSpPr>
        <p:spPr bwMode="auto">
          <a:xfrm>
            <a:off x="4284663" y="3573463"/>
            <a:ext cx="209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chemeClr val="tx2"/>
                </a:solidFill>
                <a:latin typeface="Georgia" pitchFamily="18" charset="0"/>
              </a:rPr>
              <a:t>б)  РК  и  ВС</a:t>
            </a:r>
          </a:p>
        </p:txBody>
      </p:sp>
      <p:sp>
        <p:nvSpPr>
          <p:cNvPr id="5152" name="Text Box 38"/>
          <p:cNvSpPr txBox="1">
            <a:spLocks noChangeArrowheads="1"/>
          </p:cNvSpPr>
          <p:nvPr/>
        </p:nvSpPr>
        <p:spPr bwMode="auto">
          <a:xfrm>
            <a:off x="4284663" y="4005263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chemeClr val="tx2"/>
                </a:solidFill>
                <a:latin typeface="Georgia" pitchFamily="18" charset="0"/>
              </a:rPr>
              <a:t>в)  М</a:t>
            </a:r>
            <a:r>
              <a:rPr lang="en-US" sz="2400" b="1" i="1">
                <a:solidFill>
                  <a:schemeClr val="tx2"/>
                </a:solidFill>
                <a:latin typeface="Georgia" pitchFamily="18" charset="0"/>
              </a:rPr>
              <a:t>N</a:t>
            </a:r>
            <a:r>
              <a:rPr lang="ru-RU" sz="2400" b="1" i="1">
                <a:solidFill>
                  <a:schemeClr val="tx2"/>
                </a:solidFill>
                <a:latin typeface="Georgia" pitchFamily="18" charset="0"/>
              </a:rPr>
              <a:t>  и  </a:t>
            </a:r>
            <a:r>
              <a:rPr lang="en-US" sz="2400" b="1" i="1">
                <a:solidFill>
                  <a:schemeClr val="tx2"/>
                </a:solidFill>
                <a:latin typeface="Georgia" pitchFamily="18" charset="0"/>
              </a:rPr>
              <a:t>AB</a:t>
            </a:r>
            <a:endParaRPr lang="ru-RU" sz="2400" b="1" i="1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5153" name="Freeform 40"/>
          <p:cNvSpPr>
            <a:spLocks/>
          </p:cNvSpPr>
          <p:nvPr/>
        </p:nvSpPr>
        <p:spPr bwMode="auto">
          <a:xfrm>
            <a:off x="762000" y="4572000"/>
            <a:ext cx="2133600" cy="1447800"/>
          </a:xfrm>
          <a:custGeom>
            <a:avLst/>
            <a:gdLst>
              <a:gd name="T0" fmla="*/ 0 w 1344"/>
              <a:gd name="T1" fmla="*/ 0 h 912"/>
              <a:gd name="T2" fmla="*/ 1344 w 1344"/>
              <a:gd name="T3" fmla="*/ 912 h 912"/>
              <a:gd name="T4" fmla="*/ 0 60000 65536"/>
              <a:gd name="T5" fmla="*/ 0 60000 65536"/>
              <a:gd name="T6" fmla="*/ 0 w 1344"/>
              <a:gd name="T7" fmla="*/ 0 h 912"/>
              <a:gd name="T8" fmla="*/ 1344 w 1344"/>
              <a:gd name="T9" fmla="*/ 912 h 9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44" h="912">
                <a:moveTo>
                  <a:pt x="0" y="0"/>
                </a:moveTo>
                <a:lnTo>
                  <a:pt x="1344" y="91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705" name="Freeform 41"/>
          <p:cNvSpPr>
            <a:spLocks/>
          </p:cNvSpPr>
          <p:nvPr/>
        </p:nvSpPr>
        <p:spPr bwMode="auto">
          <a:xfrm>
            <a:off x="777875" y="4587875"/>
            <a:ext cx="2101850" cy="1416050"/>
          </a:xfrm>
          <a:custGeom>
            <a:avLst/>
            <a:gdLst>
              <a:gd name="T0" fmla="*/ 0 w 1324"/>
              <a:gd name="T1" fmla="*/ 0 h 892"/>
              <a:gd name="T2" fmla="*/ 1324 w 1324"/>
              <a:gd name="T3" fmla="*/ 892 h 892"/>
              <a:gd name="T4" fmla="*/ 0 60000 65536"/>
              <a:gd name="T5" fmla="*/ 0 60000 65536"/>
              <a:gd name="T6" fmla="*/ 0 w 1324"/>
              <a:gd name="T7" fmla="*/ 0 h 892"/>
              <a:gd name="T8" fmla="*/ 1324 w 1324"/>
              <a:gd name="T9" fmla="*/ 892 h 8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24" h="892">
                <a:moveTo>
                  <a:pt x="0" y="0"/>
                </a:moveTo>
                <a:lnTo>
                  <a:pt x="1324" y="892"/>
                </a:lnTo>
              </a:path>
            </a:pathLst>
          </a:custGeom>
          <a:noFill/>
          <a:ln w="41275">
            <a:solidFill>
              <a:srgbClr val="9900CC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707" name="Freeform 43"/>
          <p:cNvSpPr>
            <a:spLocks/>
          </p:cNvSpPr>
          <p:nvPr/>
        </p:nvSpPr>
        <p:spPr bwMode="auto">
          <a:xfrm>
            <a:off x="1265238" y="3336925"/>
            <a:ext cx="1157287" cy="884238"/>
          </a:xfrm>
          <a:custGeom>
            <a:avLst/>
            <a:gdLst>
              <a:gd name="T0" fmla="*/ 0 w 729"/>
              <a:gd name="T1" fmla="*/ 0 h 557"/>
              <a:gd name="T2" fmla="*/ 729 w 729"/>
              <a:gd name="T3" fmla="*/ 557 h 557"/>
              <a:gd name="T4" fmla="*/ 0 60000 65536"/>
              <a:gd name="T5" fmla="*/ 0 60000 65536"/>
              <a:gd name="T6" fmla="*/ 0 w 729"/>
              <a:gd name="T7" fmla="*/ 0 h 557"/>
              <a:gd name="T8" fmla="*/ 729 w 729"/>
              <a:gd name="T9" fmla="*/ 557 h 55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29" h="557">
                <a:moveTo>
                  <a:pt x="0" y="0"/>
                </a:moveTo>
                <a:lnTo>
                  <a:pt x="729" y="557"/>
                </a:lnTo>
              </a:path>
            </a:pathLst>
          </a:custGeom>
          <a:noFill/>
          <a:ln w="41275">
            <a:solidFill>
              <a:srgbClr val="9900CC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708" name="Text Box 44"/>
          <p:cNvSpPr txBox="1">
            <a:spLocks noChangeArrowheads="1"/>
          </p:cNvSpPr>
          <p:nvPr/>
        </p:nvSpPr>
        <p:spPr bwMode="auto">
          <a:xfrm>
            <a:off x="5292725" y="4437063"/>
            <a:ext cx="213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chemeClr val="tx2"/>
                </a:solidFill>
                <a:latin typeface="Georgia" pitchFamily="18" charset="0"/>
              </a:rPr>
              <a:t>г)  МР  и  </a:t>
            </a:r>
            <a:r>
              <a:rPr lang="en-US" sz="2400" b="1" i="1">
                <a:solidFill>
                  <a:schemeClr val="tx2"/>
                </a:solidFill>
                <a:latin typeface="Georgia" pitchFamily="18" charset="0"/>
              </a:rPr>
              <a:t>A</a:t>
            </a:r>
            <a:r>
              <a:rPr lang="ru-RU" sz="2400" b="1" i="1">
                <a:solidFill>
                  <a:schemeClr val="tx2"/>
                </a:solidFill>
                <a:latin typeface="Georgia" pitchFamily="18" charset="0"/>
              </a:rPr>
              <a:t>С</a:t>
            </a:r>
          </a:p>
        </p:txBody>
      </p:sp>
      <p:sp>
        <p:nvSpPr>
          <p:cNvPr id="113709" name="Freeform 45"/>
          <p:cNvSpPr>
            <a:spLocks/>
          </p:cNvSpPr>
          <p:nvPr/>
        </p:nvSpPr>
        <p:spPr bwMode="auto">
          <a:xfrm>
            <a:off x="731838" y="4525963"/>
            <a:ext cx="3336925" cy="30162"/>
          </a:xfrm>
          <a:custGeom>
            <a:avLst/>
            <a:gdLst>
              <a:gd name="T0" fmla="*/ 0 w 2102"/>
              <a:gd name="T1" fmla="*/ 19 h 19"/>
              <a:gd name="T2" fmla="*/ 2102 w 2102"/>
              <a:gd name="T3" fmla="*/ 0 h 19"/>
              <a:gd name="T4" fmla="*/ 0 60000 65536"/>
              <a:gd name="T5" fmla="*/ 0 60000 65536"/>
              <a:gd name="T6" fmla="*/ 0 w 2102"/>
              <a:gd name="T7" fmla="*/ 0 h 19"/>
              <a:gd name="T8" fmla="*/ 2102 w 2102"/>
              <a:gd name="T9" fmla="*/ 19 h 1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02" h="19">
                <a:moveTo>
                  <a:pt x="0" y="19"/>
                </a:moveTo>
                <a:lnTo>
                  <a:pt x="2102" y="0"/>
                </a:lnTo>
              </a:path>
            </a:pathLst>
          </a:custGeom>
          <a:noFill/>
          <a:ln w="41275" cap="flat">
            <a:solidFill>
              <a:srgbClr val="800000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710" name="Freeform 46"/>
          <p:cNvSpPr>
            <a:spLocks/>
          </p:cNvSpPr>
          <p:nvPr/>
        </p:nvSpPr>
        <p:spPr bwMode="auto">
          <a:xfrm>
            <a:off x="1279525" y="3336925"/>
            <a:ext cx="1768475" cy="15875"/>
          </a:xfrm>
          <a:custGeom>
            <a:avLst/>
            <a:gdLst>
              <a:gd name="T0" fmla="*/ 0 w 1114"/>
              <a:gd name="T1" fmla="*/ 0 h 10"/>
              <a:gd name="T2" fmla="*/ 1114 w 1114"/>
              <a:gd name="T3" fmla="*/ 10 h 10"/>
              <a:gd name="T4" fmla="*/ 0 60000 65536"/>
              <a:gd name="T5" fmla="*/ 0 60000 65536"/>
              <a:gd name="T6" fmla="*/ 0 w 1114"/>
              <a:gd name="T7" fmla="*/ 0 h 10"/>
              <a:gd name="T8" fmla="*/ 1114 w 1114"/>
              <a:gd name="T9" fmla="*/ 10 h 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4" h="10">
                <a:moveTo>
                  <a:pt x="0" y="0"/>
                </a:moveTo>
                <a:lnTo>
                  <a:pt x="1114" y="10"/>
                </a:lnTo>
              </a:path>
            </a:pathLst>
          </a:custGeom>
          <a:noFill/>
          <a:ln w="41275" cap="flat">
            <a:solidFill>
              <a:srgbClr val="800000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712" name="Text Box 48"/>
          <p:cNvSpPr txBox="1">
            <a:spLocks noChangeArrowheads="1"/>
          </p:cNvSpPr>
          <p:nvPr/>
        </p:nvSpPr>
        <p:spPr bwMode="auto">
          <a:xfrm>
            <a:off x="5292725" y="4868863"/>
            <a:ext cx="213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chemeClr val="tx2"/>
                </a:solidFill>
                <a:latin typeface="Georgia" pitchFamily="18" charset="0"/>
              </a:rPr>
              <a:t>д)  К</a:t>
            </a:r>
            <a:r>
              <a:rPr lang="en-US" sz="2400" b="1" i="1">
                <a:solidFill>
                  <a:schemeClr val="tx2"/>
                </a:solidFill>
                <a:latin typeface="Georgia" pitchFamily="18" charset="0"/>
              </a:rPr>
              <a:t>N</a:t>
            </a:r>
            <a:r>
              <a:rPr lang="ru-RU" sz="2400" b="1" i="1">
                <a:solidFill>
                  <a:schemeClr val="tx2"/>
                </a:solidFill>
                <a:latin typeface="Georgia" pitchFamily="18" charset="0"/>
              </a:rPr>
              <a:t>  и  </a:t>
            </a:r>
            <a:r>
              <a:rPr lang="en-US" sz="2400" b="1" i="1">
                <a:solidFill>
                  <a:schemeClr val="tx2"/>
                </a:solidFill>
                <a:latin typeface="Georgia" pitchFamily="18" charset="0"/>
              </a:rPr>
              <a:t>A</a:t>
            </a:r>
            <a:r>
              <a:rPr lang="ru-RU" sz="2400" b="1" i="1">
                <a:solidFill>
                  <a:schemeClr val="tx2"/>
                </a:solidFill>
                <a:latin typeface="Georgia" pitchFamily="18" charset="0"/>
              </a:rPr>
              <a:t>С</a:t>
            </a:r>
          </a:p>
        </p:txBody>
      </p:sp>
      <p:sp>
        <p:nvSpPr>
          <p:cNvPr id="113713" name="Freeform 49"/>
          <p:cNvSpPr>
            <a:spLocks/>
          </p:cNvSpPr>
          <p:nvPr/>
        </p:nvSpPr>
        <p:spPr bwMode="auto">
          <a:xfrm>
            <a:off x="2422525" y="4206875"/>
            <a:ext cx="290513" cy="1096963"/>
          </a:xfrm>
          <a:custGeom>
            <a:avLst/>
            <a:gdLst>
              <a:gd name="T0" fmla="*/ 0 w 183"/>
              <a:gd name="T1" fmla="*/ 0 h 691"/>
              <a:gd name="T2" fmla="*/ 183 w 183"/>
              <a:gd name="T3" fmla="*/ 691 h 691"/>
              <a:gd name="T4" fmla="*/ 0 60000 65536"/>
              <a:gd name="T5" fmla="*/ 0 60000 65536"/>
              <a:gd name="T6" fmla="*/ 0 w 183"/>
              <a:gd name="T7" fmla="*/ 0 h 691"/>
              <a:gd name="T8" fmla="*/ 183 w 183"/>
              <a:gd name="T9" fmla="*/ 691 h 69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3" h="691">
                <a:moveTo>
                  <a:pt x="0" y="0"/>
                </a:moveTo>
                <a:lnTo>
                  <a:pt x="183" y="691"/>
                </a:lnTo>
              </a:path>
            </a:pathLst>
          </a:custGeom>
          <a:noFill/>
          <a:ln w="44450">
            <a:solidFill>
              <a:srgbClr val="8000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715" name="Text Box 51"/>
          <p:cNvSpPr txBox="1">
            <a:spLocks noChangeArrowheads="1"/>
          </p:cNvSpPr>
          <p:nvPr/>
        </p:nvSpPr>
        <p:spPr bwMode="auto">
          <a:xfrm>
            <a:off x="5292725" y="5300663"/>
            <a:ext cx="218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chemeClr val="tx2"/>
                </a:solidFill>
                <a:latin typeface="Georgia" pitchFamily="18" charset="0"/>
              </a:rPr>
              <a:t>е)  М</a:t>
            </a:r>
            <a:r>
              <a:rPr lang="en-US" sz="2400" b="1" i="1">
                <a:solidFill>
                  <a:schemeClr val="tx2"/>
                </a:solidFill>
                <a:latin typeface="Georgia" pitchFamily="18" charset="0"/>
              </a:rPr>
              <a:t>D</a:t>
            </a:r>
            <a:r>
              <a:rPr lang="ru-RU" sz="2400" b="1" i="1">
                <a:solidFill>
                  <a:schemeClr val="tx2"/>
                </a:solidFill>
                <a:latin typeface="Georgia" pitchFamily="18" charset="0"/>
              </a:rPr>
              <a:t>  и  </a:t>
            </a:r>
            <a:r>
              <a:rPr lang="en-US" sz="2400" b="1" i="1">
                <a:solidFill>
                  <a:schemeClr val="tx2"/>
                </a:solidFill>
                <a:latin typeface="Georgia" pitchFamily="18" charset="0"/>
              </a:rPr>
              <a:t>B</a:t>
            </a:r>
            <a:r>
              <a:rPr lang="ru-RU" sz="2400" b="1" i="1">
                <a:solidFill>
                  <a:schemeClr val="tx2"/>
                </a:solidFill>
                <a:latin typeface="Georgia" pitchFamily="18" charset="0"/>
              </a:rPr>
              <a:t>С</a:t>
            </a:r>
          </a:p>
        </p:txBody>
      </p:sp>
      <p:sp>
        <p:nvSpPr>
          <p:cNvPr id="113716" name="Freeform 52"/>
          <p:cNvSpPr>
            <a:spLocks/>
          </p:cNvSpPr>
          <p:nvPr/>
        </p:nvSpPr>
        <p:spPr bwMode="auto">
          <a:xfrm>
            <a:off x="1249363" y="1965325"/>
            <a:ext cx="579437" cy="1357313"/>
          </a:xfrm>
          <a:custGeom>
            <a:avLst/>
            <a:gdLst>
              <a:gd name="T0" fmla="*/ 365 w 365"/>
              <a:gd name="T1" fmla="*/ 0 h 855"/>
              <a:gd name="T2" fmla="*/ 0 w 365"/>
              <a:gd name="T3" fmla="*/ 855 h 855"/>
              <a:gd name="T4" fmla="*/ 0 60000 65536"/>
              <a:gd name="T5" fmla="*/ 0 60000 65536"/>
              <a:gd name="T6" fmla="*/ 0 w 365"/>
              <a:gd name="T7" fmla="*/ 0 h 855"/>
              <a:gd name="T8" fmla="*/ 365 w 365"/>
              <a:gd name="T9" fmla="*/ 855 h 85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5" h="855">
                <a:moveTo>
                  <a:pt x="365" y="0"/>
                </a:moveTo>
                <a:lnTo>
                  <a:pt x="0" y="855"/>
                </a:lnTo>
              </a:path>
            </a:pathLst>
          </a:custGeom>
          <a:noFill/>
          <a:ln w="44450">
            <a:solidFill>
              <a:srgbClr val="FF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717" name="Freeform 53"/>
          <p:cNvSpPr>
            <a:spLocks/>
          </p:cNvSpPr>
          <p:nvPr/>
        </p:nvSpPr>
        <p:spPr bwMode="auto">
          <a:xfrm>
            <a:off x="2911475" y="4511675"/>
            <a:ext cx="1203325" cy="1508125"/>
          </a:xfrm>
          <a:custGeom>
            <a:avLst/>
            <a:gdLst>
              <a:gd name="T0" fmla="*/ 0 w 758"/>
              <a:gd name="T1" fmla="*/ 950 h 950"/>
              <a:gd name="T2" fmla="*/ 758 w 758"/>
              <a:gd name="T3" fmla="*/ 0 h 950"/>
              <a:gd name="T4" fmla="*/ 0 60000 65536"/>
              <a:gd name="T5" fmla="*/ 0 60000 65536"/>
              <a:gd name="T6" fmla="*/ 0 w 758"/>
              <a:gd name="T7" fmla="*/ 0 h 950"/>
              <a:gd name="T8" fmla="*/ 758 w 758"/>
              <a:gd name="T9" fmla="*/ 950 h 9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58" h="950">
                <a:moveTo>
                  <a:pt x="0" y="950"/>
                </a:moveTo>
                <a:lnTo>
                  <a:pt x="758" y="0"/>
                </a:lnTo>
              </a:path>
            </a:pathLst>
          </a:custGeom>
          <a:noFill/>
          <a:ln w="44450">
            <a:solidFill>
              <a:srgbClr val="FF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13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13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3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3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3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3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13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"/>
                            </p:stCondLst>
                            <p:childTnLst>
                              <p:par>
                                <p:cTn id="2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1000"/>
                                        <p:tgtEl>
                                          <p:spTgt spid="1137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1000"/>
                                        <p:tgtEl>
                                          <p:spTgt spid="1137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113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8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113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3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3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3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3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113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"/>
                            </p:stCondLst>
                            <p:childTnLst>
                              <p:par>
                                <p:cTn id="4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1000"/>
                                        <p:tgtEl>
                                          <p:spTgt spid="1137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"/>
                            </p:stCondLst>
                            <p:childTnLst>
                              <p:par>
                                <p:cTn id="50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2" dur="1000"/>
                                        <p:tgtEl>
                                          <p:spTgt spid="113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3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3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3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3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113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"/>
                            </p:stCondLst>
                            <p:childTnLst>
                              <p:par>
                                <p:cTn id="63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1000"/>
                                        <p:tgtEl>
                                          <p:spTgt spid="1137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1000"/>
                                        <p:tgtEl>
                                          <p:spTgt spid="1137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800"/>
                            </p:stCondLst>
                            <p:childTnLst>
                              <p:par>
                                <p:cTn id="7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2" dur="1000"/>
                                        <p:tgtEl>
                                          <p:spTgt spid="113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800"/>
                            </p:stCondLst>
                            <p:childTnLst>
                              <p:par>
                                <p:cTn id="7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6" dur="1000"/>
                                        <p:tgtEl>
                                          <p:spTgt spid="113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705" grpId="0" animBg="1"/>
      <p:bldP spid="113705" grpId="1" animBg="1"/>
      <p:bldP spid="113707" grpId="0" animBg="1"/>
      <p:bldP spid="113707" grpId="1" animBg="1"/>
      <p:bldP spid="113708" grpId="0"/>
      <p:bldP spid="113709" grpId="0" animBg="1"/>
      <p:bldP spid="113709" grpId="1" animBg="1"/>
      <p:bldP spid="113710" grpId="0" animBg="1"/>
      <p:bldP spid="113710" grpId="1" animBg="1"/>
      <p:bldP spid="113712" grpId="0"/>
      <p:bldP spid="113713" grpId="0" animBg="1"/>
      <p:bldP spid="113713" grpId="1" animBg="1"/>
      <p:bldP spid="113715" grpId="0"/>
      <p:bldP spid="113716" grpId="0" animBg="1"/>
      <p:bldP spid="1137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630237"/>
          </a:xfrm>
        </p:spPr>
        <p:txBody>
          <a:bodyPr/>
          <a:lstStyle/>
          <a:p>
            <a:pPr algn="ctr" eaLnBrk="1" hangingPunct="1"/>
            <a:r>
              <a:rPr lang="ru-RU" sz="3200" b="1" i="1" smtClean="0">
                <a:latin typeface="Georgia" pitchFamily="18" charset="0"/>
              </a:rPr>
              <a:t>Задача №93 </a:t>
            </a:r>
          </a:p>
        </p:txBody>
      </p:sp>
      <p:pic>
        <p:nvPicPr>
          <p:cNvPr id="114692" name="Picture 4" descr="AN0079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68475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4693" name="AutoShape 5"/>
          <p:cNvSpPr>
            <a:spLocks noChangeArrowheads="1"/>
          </p:cNvSpPr>
          <p:nvPr/>
        </p:nvSpPr>
        <p:spPr bwMode="auto">
          <a:xfrm>
            <a:off x="4211638" y="1989138"/>
            <a:ext cx="4537075" cy="1995487"/>
          </a:xfrm>
          <a:prstGeom prst="star16">
            <a:avLst>
              <a:gd name="adj" fmla="val 4600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/>
          </a:p>
          <a:p>
            <a:pPr algn="r"/>
            <a:endParaRPr lang="ru-RU"/>
          </a:p>
          <a:p>
            <a:pPr algn="r"/>
            <a:endParaRPr lang="ru-RU"/>
          </a:p>
          <a:p>
            <a:pPr algn="r"/>
            <a:r>
              <a:rPr lang="el-GR" sz="2800" b="1" i="1">
                <a:cs typeface="Arial" charset="0"/>
              </a:rPr>
              <a:t>α</a:t>
            </a:r>
          </a:p>
        </p:txBody>
      </p:sp>
      <p:sp>
        <p:nvSpPr>
          <p:cNvPr id="114694" name="Line 6"/>
          <p:cNvSpPr>
            <a:spLocks noChangeShapeType="1"/>
          </p:cNvSpPr>
          <p:nvPr/>
        </p:nvSpPr>
        <p:spPr bwMode="auto">
          <a:xfrm flipV="1">
            <a:off x="4643438" y="2492375"/>
            <a:ext cx="3384550" cy="288925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4695" name="Line 7"/>
          <p:cNvSpPr>
            <a:spLocks noChangeShapeType="1"/>
          </p:cNvSpPr>
          <p:nvPr/>
        </p:nvSpPr>
        <p:spPr bwMode="auto">
          <a:xfrm flipV="1">
            <a:off x="5003800" y="3141663"/>
            <a:ext cx="3384550" cy="288925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4696" name="Text Box 8"/>
          <p:cNvSpPr txBox="1">
            <a:spLocks noChangeArrowheads="1"/>
          </p:cNvSpPr>
          <p:nvPr/>
        </p:nvSpPr>
        <p:spPr bwMode="auto">
          <a:xfrm>
            <a:off x="7235825" y="20605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a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4697" name="Text Box 9"/>
          <p:cNvSpPr txBox="1">
            <a:spLocks noChangeArrowheads="1"/>
          </p:cNvSpPr>
          <p:nvPr/>
        </p:nvSpPr>
        <p:spPr bwMode="auto">
          <a:xfrm>
            <a:off x="7956550" y="27082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4698" name="Freeform 10"/>
          <p:cNvSpPr>
            <a:spLocks/>
          </p:cNvSpPr>
          <p:nvPr/>
        </p:nvSpPr>
        <p:spPr bwMode="auto">
          <a:xfrm>
            <a:off x="6172200" y="476250"/>
            <a:ext cx="407988" cy="2160588"/>
          </a:xfrm>
          <a:custGeom>
            <a:avLst/>
            <a:gdLst>
              <a:gd name="T0" fmla="*/ 0 w 257"/>
              <a:gd name="T1" fmla="*/ 1361 h 1361"/>
              <a:gd name="T2" fmla="*/ 257 w 257"/>
              <a:gd name="T3" fmla="*/ 0 h 1361"/>
              <a:gd name="T4" fmla="*/ 0 60000 65536"/>
              <a:gd name="T5" fmla="*/ 0 60000 65536"/>
              <a:gd name="T6" fmla="*/ 0 w 257"/>
              <a:gd name="T7" fmla="*/ 0 h 1361"/>
              <a:gd name="T8" fmla="*/ 257 w 257"/>
              <a:gd name="T9" fmla="*/ 1361 h 136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7" h="1361">
                <a:moveTo>
                  <a:pt x="0" y="1361"/>
                </a:moveTo>
                <a:lnTo>
                  <a:pt x="257" y="0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4699" name="Freeform 11"/>
          <p:cNvSpPr>
            <a:spLocks/>
          </p:cNvSpPr>
          <p:nvPr/>
        </p:nvSpPr>
        <p:spPr bwMode="auto">
          <a:xfrm>
            <a:off x="5592763" y="3932238"/>
            <a:ext cx="320675" cy="1570037"/>
          </a:xfrm>
          <a:custGeom>
            <a:avLst/>
            <a:gdLst>
              <a:gd name="T0" fmla="*/ 0 w 202"/>
              <a:gd name="T1" fmla="*/ 989 h 989"/>
              <a:gd name="T2" fmla="*/ 202 w 202"/>
              <a:gd name="T3" fmla="*/ 0 h 989"/>
              <a:gd name="T4" fmla="*/ 0 60000 65536"/>
              <a:gd name="T5" fmla="*/ 0 60000 65536"/>
              <a:gd name="T6" fmla="*/ 0 w 202"/>
              <a:gd name="T7" fmla="*/ 0 h 989"/>
              <a:gd name="T8" fmla="*/ 202 w 202"/>
              <a:gd name="T9" fmla="*/ 989 h 98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2" h="989">
                <a:moveTo>
                  <a:pt x="0" y="989"/>
                </a:moveTo>
                <a:lnTo>
                  <a:pt x="202" y="0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4700" name="Freeform 12"/>
          <p:cNvSpPr>
            <a:spLocks/>
          </p:cNvSpPr>
          <p:nvPr/>
        </p:nvSpPr>
        <p:spPr bwMode="auto">
          <a:xfrm>
            <a:off x="5867400" y="2492375"/>
            <a:ext cx="330200" cy="1655763"/>
          </a:xfrm>
          <a:custGeom>
            <a:avLst/>
            <a:gdLst>
              <a:gd name="T0" fmla="*/ 0 w 208"/>
              <a:gd name="T1" fmla="*/ 1043 h 1043"/>
              <a:gd name="T2" fmla="*/ 208 w 208"/>
              <a:gd name="T3" fmla="*/ 0 h 1043"/>
              <a:gd name="T4" fmla="*/ 0 60000 65536"/>
              <a:gd name="T5" fmla="*/ 0 60000 65536"/>
              <a:gd name="T6" fmla="*/ 0 w 208"/>
              <a:gd name="T7" fmla="*/ 0 h 1043"/>
              <a:gd name="T8" fmla="*/ 208 w 208"/>
              <a:gd name="T9" fmla="*/ 1043 h 104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8" h="1043">
                <a:moveTo>
                  <a:pt x="0" y="1043"/>
                </a:moveTo>
                <a:lnTo>
                  <a:pt x="208" y="0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4701" name="Oval 13"/>
          <p:cNvSpPr>
            <a:spLocks noChangeArrowheads="1"/>
          </p:cNvSpPr>
          <p:nvPr/>
        </p:nvSpPr>
        <p:spPr bwMode="auto">
          <a:xfrm>
            <a:off x="6084888" y="2565400"/>
            <a:ext cx="142875" cy="14287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4703" name="Text Box 15"/>
          <p:cNvSpPr txBox="1">
            <a:spLocks noChangeArrowheads="1"/>
          </p:cNvSpPr>
          <p:nvPr/>
        </p:nvSpPr>
        <p:spPr bwMode="auto">
          <a:xfrm>
            <a:off x="5651500" y="2133600"/>
            <a:ext cx="500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М</a:t>
            </a:r>
          </a:p>
        </p:txBody>
      </p:sp>
      <p:sp>
        <p:nvSpPr>
          <p:cNvPr id="114704" name="Text Box 16"/>
          <p:cNvSpPr txBox="1">
            <a:spLocks noChangeArrowheads="1"/>
          </p:cNvSpPr>
          <p:nvPr/>
        </p:nvSpPr>
        <p:spPr bwMode="auto">
          <a:xfrm>
            <a:off x="6516688" y="47625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N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4705" name="Text Box 17"/>
          <p:cNvSpPr txBox="1">
            <a:spLocks noChangeArrowheads="1"/>
          </p:cNvSpPr>
          <p:nvPr/>
        </p:nvSpPr>
        <p:spPr bwMode="auto">
          <a:xfrm>
            <a:off x="231775" y="2030413"/>
            <a:ext cx="19700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Дано: </a:t>
            </a:r>
            <a:r>
              <a:rPr lang="en-US" sz="2800" b="1" i="1">
                <a:latin typeface="Times New Roman" pitchFamily="18" charset="0"/>
              </a:rPr>
              <a:t>a</a:t>
            </a:r>
            <a:r>
              <a:rPr lang="ru-RU" sz="2400" b="1" i="1">
                <a:latin typeface="Georgia" pitchFamily="18" charset="0"/>
              </a:rPr>
              <a:t> </a:t>
            </a:r>
            <a:r>
              <a:rPr lang="en-US" sz="2400" b="1" i="1">
                <a:latin typeface="Georgia" pitchFamily="18" charset="0"/>
              </a:rPr>
              <a:t>||</a:t>
            </a:r>
            <a:r>
              <a:rPr lang="ru-RU" sz="2400" b="1" i="1">
                <a:latin typeface="Georgia" pitchFamily="18" charset="0"/>
              </a:rPr>
              <a:t> </a:t>
            </a:r>
            <a:r>
              <a:rPr lang="en-US" sz="2800" b="1" i="1">
                <a:latin typeface="Times New Roman" pitchFamily="18" charset="0"/>
              </a:rPr>
              <a:t>b</a:t>
            </a:r>
            <a:endParaRPr lang="en-US" sz="2400" b="1" i="1">
              <a:latin typeface="Georgia" pitchFamily="18" charset="0"/>
            </a:endParaRPr>
          </a:p>
        </p:txBody>
      </p:sp>
      <p:sp>
        <p:nvSpPr>
          <p:cNvPr id="114706" name="Text Box 18"/>
          <p:cNvSpPr txBox="1">
            <a:spLocks noChangeArrowheads="1"/>
          </p:cNvSpPr>
          <p:nvPr/>
        </p:nvSpPr>
        <p:spPr bwMode="auto">
          <a:xfrm>
            <a:off x="1187450" y="2565400"/>
            <a:ext cx="1916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Georgia" pitchFamily="18" charset="0"/>
              </a:rPr>
              <a:t>MN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∩ a = </a:t>
            </a:r>
            <a:r>
              <a:rPr lang="en-US" sz="2400" b="1" i="1">
                <a:latin typeface="Georgia" pitchFamily="18" charset="0"/>
                <a:cs typeface="Times New Roman" pitchFamily="18" charset="0"/>
              </a:rPr>
              <a:t>M</a:t>
            </a:r>
            <a:endParaRPr lang="en-US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707" name="Text Box 19"/>
          <p:cNvSpPr txBox="1">
            <a:spLocks noChangeArrowheads="1"/>
          </p:cNvSpPr>
          <p:nvPr/>
        </p:nvSpPr>
        <p:spPr bwMode="auto">
          <a:xfrm>
            <a:off x="231775" y="3087688"/>
            <a:ext cx="43132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Определить</a:t>
            </a:r>
          </a:p>
          <a:p>
            <a:r>
              <a:rPr lang="ru-RU" sz="2400" b="1" i="1">
                <a:latin typeface="Georgia" pitchFamily="18" charset="0"/>
              </a:rPr>
              <a:t>взаимное расположение</a:t>
            </a:r>
          </a:p>
          <a:p>
            <a:r>
              <a:rPr lang="ru-RU" sz="2400" b="1" i="1">
                <a:latin typeface="Georgia" pitchFamily="18" charset="0"/>
              </a:rPr>
              <a:t>прямых  </a:t>
            </a:r>
            <a:r>
              <a:rPr lang="en-US" sz="2400" b="1" i="1">
                <a:latin typeface="Georgia" pitchFamily="18" charset="0"/>
              </a:rPr>
              <a:t>MN  u  b</a:t>
            </a:r>
            <a:r>
              <a:rPr lang="ru-RU" sz="2400" b="1" i="1">
                <a:latin typeface="Georgia" pitchFamily="18" charset="0"/>
              </a:rPr>
              <a:t>.</a:t>
            </a:r>
          </a:p>
        </p:txBody>
      </p:sp>
      <p:sp>
        <p:nvSpPr>
          <p:cNvPr id="114708" name="AutoShape 20"/>
          <p:cNvSpPr>
            <a:spLocks noChangeArrowheads="1"/>
          </p:cNvSpPr>
          <p:nvPr/>
        </p:nvSpPr>
        <p:spPr bwMode="auto">
          <a:xfrm>
            <a:off x="2268538" y="5373688"/>
            <a:ext cx="6875462" cy="1130300"/>
          </a:xfrm>
          <a:prstGeom prst="irregularSeal1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latin typeface="Georgia" pitchFamily="18" charset="0"/>
              </a:rPr>
              <a:t>Скрещивающиеся.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114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9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11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114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4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50"/>
                            </p:stCondLst>
                            <p:childTnLst>
                              <p:par>
                                <p:cTn id="5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11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4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4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750"/>
                            </p:stCondLst>
                            <p:childTnLst>
                              <p:par>
                                <p:cTn id="7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10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1000"/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750"/>
                            </p:stCondLst>
                            <p:childTnLst>
                              <p:par>
                                <p:cTn id="7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 tmFilter="0,0; .5, 1; 1, 1"/>
                                        <p:tgtEl>
                                          <p:spTgt spid="114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14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14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14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  <p:bldP spid="114693" grpId="0" animBg="1"/>
      <p:bldP spid="114694" grpId="0" animBg="1"/>
      <p:bldP spid="114695" grpId="0" animBg="1"/>
      <p:bldP spid="114696" grpId="0"/>
      <p:bldP spid="114697" grpId="0"/>
      <p:bldP spid="114698" grpId="0" animBg="1"/>
      <p:bldP spid="114699" grpId="0" animBg="1"/>
      <p:bldP spid="114700" grpId="0" animBg="1"/>
      <p:bldP spid="114701" grpId="0" animBg="1"/>
      <p:bldP spid="114703" grpId="0"/>
      <p:bldP spid="114704" grpId="0"/>
      <p:bldP spid="114705" grpId="0"/>
      <p:bldP spid="114706" grpId="0"/>
      <p:bldP spid="114707" grpId="0"/>
      <p:bldP spid="11470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b="1" i="1" smtClean="0">
                <a:latin typeface="Georgia" pitchFamily="18" charset="0"/>
              </a:rPr>
              <a:t>Цели урока: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i="1" dirty="0" smtClean="0"/>
              <a:t>Ввести определение скрещивающихся прямых.</a:t>
            </a:r>
          </a:p>
          <a:p>
            <a:pPr algn="just" eaLnBrk="1" hangingPunct="1"/>
            <a:r>
              <a:rPr lang="ru-RU" b="1" i="1" dirty="0" smtClean="0"/>
              <a:t>Ввести формулировки и доказать признак и свойство скрещивающихся прямых.</a:t>
            </a:r>
          </a:p>
        </p:txBody>
      </p:sp>
      <p:pic>
        <p:nvPicPr>
          <p:cNvPr id="100356" name="Picture 4" descr="AN0079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3860800"/>
            <a:ext cx="2873375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850"/>
                            </p:stCondLst>
                            <p:childTnLst>
                              <p:par>
                                <p:cTn id="1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i="1" smtClean="0">
                <a:latin typeface="Georgia" pitchFamily="18" charset="0"/>
              </a:rPr>
              <a:t>Расположение  прямых  в пространстве:</a:t>
            </a:r>
          </a:p>
        </p:txBody>
      </p:sp>
      <p:sp>
        <p:nvSpPr>
          <p:cNvPr id="101389" name="AutoShape 13"/>
          <p:cNvSpPr>
            <a:spLocks noChangeArrowheads="1"/>
          </p:cNvSpPr>
          <p:nvPr/>
        </p:nvSpPr>
        <p:spPr bwMode="auto">
          <a:xfrm>
            <a:off x="4356100" y="2708275"/>
            <a:ext cx="4537075" cy="1995488"/>
          </a:xfrm>
          <a:prstGeom prst="star16">
            <a:avLst>
              <a:gd name="adj" fmla="val 4600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/>
          </a:p>
          <a:p>
            <a:pPr algn="r"/>
            <a:endParaRPr lang="ru-RU"/>
          </a:p>
          <a:p>
            <a:pPr algn="r"/>
            <a:endParaRPr lang="ru-RU"/>
          </a:p>
          <a:p>
            <a:pPr algn="r"/>
            <a:r>
              <a:rPr lang="el-GR" sz="2800" b="1" i="1">
                <a:cs typeface="Arial" charset="0"/>
              </a:rPr>
              <a:t>α</a:t>
            </a:r>
          </a:p>
        </p:txBody>
      </p:sp>
      <p:sp>
        <p:nvSpPr>
          <p:cNvPr id="101390" name="AutoShape 14"/>
          <p:cNvSpPr>
            <a:spLocks noChangeArrowheads="1"/>
          </p:cNvSpPr>
          <p:nvPr/>
        </p:nvSpPr>
        <p:spPr bwMode="auto">
          <a:xfrm>
            <a:off x="323850" y="1484313"/>
            <a:ext cx="4537075" cy="1995487"/>
          </a:xfrm>
          <a:prstGeom prst="star16">
            <a:avLst>
              <a:gd name="adj" fmla="val 4600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/>
          </a:p>
          <a:p>
            <a:pPr algn="r"/>
            <a:endParaRPr lang="ru-RU"/>
          </a:p>
          <a:p>
            <a:pPr algn="r"/>
            <a:endParaRPr lang="ru-RU"/>
          </a:p>
          <a:p>
            <a:pPr algn="r"/>
            <a:r>
              <a:rPr lang="el-GR" sz="2800" b="1" i="1">
                <a:cs typeface="Arial" charset="0"/>
              </a:rPr>
              <a:t>α</a:t>
            </a:r>
          </a:p>
        </p:txBody>
      </p:sp>
      <p:sp>
        <p:nvSpPr>
          <p:cNvPr id="101391" name="Line 15"/>
          <p:cNvSpPr>
            <a:spLocks noChangeShapeType="1"/>
          </p:cNvSpPr>
          <p:nvPr/>
        </p:nvSpPr>
        <p:spPr bwMode="auto">
          <a:xfrm flipV="1">
            <a:off x="900113" y="2420938"/>
            <a:ext cx="3384550" cy="288925"/>
          </a:xfrm>
          <a:prstGeom prst="line">
            <a:avLst/>
          </a:prstGeom>
          <a:noFill/>
          <a:ln w="4127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1392" name="Freeform 16"/>
          <p:cNvSpPr>
            <a:spLocks/>
          </p:cNvSpPr>
          <p:nvPr/>
        </p:nvSpPr>
        <p:spPr bwMode="auto">
          <a:xfrm>
            <a:off x="1096963" y="2057400"/>
            <a:ext cx="2073275" cy="1096963"/>
          </a:xfrm>
          <a:custGeom>
            <a:avLst/>
            <a:gdLst>
              <a:gd name="T0" fmla="*/ 0 w 1306"/>
              <a:gd name="T1" fmla="*/ 0 h 691"/>
              <a:gd name="T2" fmla="*/ 1306 w 1306"/>
              <a:gd name="T3" fmla="*/ 691 h 691"/>
              <a:gd name="T4" fmla="*/ 0 60000 65536"/>
              <a:gd name="T5" fmla="*/ 0 60000 65536"/>
              <a:gd name="T6" fmla="*/ 0 w 1306"/>
              <a:gd name="T7" fmla="*/ 0 h 691"/>
              <a:gd name="T8" fmla="*/ 1306 w 1306"/>
              <a:gd name="T9" fmla="*/ 691 h 69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06" h="691">
                <a:moveTo>
                  <a:pt x="0" y="0"/>
                </a:moveTo>
                <a:lnTo>
                  <a:pt x="1306" y="691"/>
                </a:lnTo>
              </a:path>
            </a:pathLst>
          </a:custGeom>
          <a:noFill/>
          <a:ln w="41275">
            <a:solidFill>
              <a:srgbClr val="0080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1393" name="Text Box 17"/>
          <p:cNvSpPr txBox="1">
            <a:spLocks noChangeArrowheads="1"/>
          </p:cNvSpPr>
          <p:nvPr/>
        </p:nvSpPr>
        <p:spPr bwMode="auto">
          <a:xfrm>
            <a:off x="3779838" y="198913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a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01394" name="Text Box 18"/>
          <p:cNvSpPr txBox="1">
            <a:spLocks noChangeArrowheads="1"/>
          </p:cNvSpPr>
          <p:nvPr/>
        </p:nvSpPr>
        <p:spPr bwMode="auto">
          <a:xfrm>
            <a:off x="2627313" y="29241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01395" name="Text Box 19"/>
          <p:cNvSpPr txBox="1">
            <a:spLocks noChangeArrowheads="1"/>
          </p:cNvSpPr>
          <p:nvPr/>
        </p:nvSpPr>
        <p:spPr bwMode="auto">
          <a:xfrm>
            <a:off x="5148263" y="29972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a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01396" name="Text Box 20"/>
          <p:cNvSpPr txBox="1">
            <a:spLocks noChangeArrowheads="1"/>
          </p:cNvSpPr>
          <p:nvPr/>
        </p:nvSpPr>
        <p:spPr bwMode="auto">
          <a:xfrm>
            <a:off x="5076825" y="393382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01397" name="Line 21"/>
          <p:cNvSpPr>
            <a:spLocks noChangeShapeType="1"/>
          </p:cNvSpPr>
          <p:nvPr/>
        </p:nvSpPr>
        <p:spPr bwMode="auto">
          <a:xfrm flipV="1">
            <a:off x="4787900" y="3213100"/>
            <a:ext cx="3384550" cy="288925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1398" name="Line 22"/>
          <p:cNvSpPr>
            <a:spLocks noChangeShapeType="1"/>
          </p:cNvSpPr>
          <p:nvPr/>
        </p:nvSpPr>
        <p:spPr bwMode="auto">
          <a:xfrm flipV="1">
            <a:off x="4787900" y="3716338"/>
            <a:ext cx="3384550" cy="288925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1399" name="Text Box 23"/>
          <p:cNvSpPr txBox="1">
            <a:spLocks noChangeArrowheads="1"/>
          </p:cNvSpPr>
          <p:nvPr/>
        </p:nvSpPr>
        <p:spPr bwMode="auto">
          <a:xfrm>
            <a:off x="879475" y="3567113"/>
            <a:ext cx="10858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latin typeface="Times New Roman" pitchFamily="18" charset="0"/>
              </a:rPr>
              <a:t>a </a:t>
            </a:r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∩ b</a:t>
            </a:r>
          </a:p>
        </p:txBody>
      </p:sp>
      <p:sp>
        <p:nvSpPr>
          <p:cNvPr id="101400" name="Text Box 24"/>
          <p:cNvSpPr txBox="1">
            <a:spLocks noChangeArrowheads="1"/>
          </p:cNvSpPr>
          <p:nvPr/>
        </p:nvSpPr>
        <p:spPr bwMode="auto">
          <a:xfrm>
            <a:off x="7380288" y="1989138"/>
            <a:ext cx="971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latin typeface="Times New Roman" pitchFamily="18" charset="0"/>
              </a:rPr>
              <a:t>a </a:t>
            </a:r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|| b</a:t>
            </a:r>
          </a:p>
        </p:txBody>
      </p:sp>
      <p:sp>
        <p:nvSpPr>
          <p:cNvPr id="101401" name="AutoShape 25"/>
          <p:cNvSpPr>
            <a:spLocks/>
          </p:cNvSpPr>
          <p:nvPr/>
        </p:nvSpPr>
        <p:spPr bwMode="auto">
          <a:xfrm rot="-5400000">
            <a:off x="4129088" y="2000250"/>
            <a:ext cx="944562" cy="6249988"/>
          </a:xfrm>
          <a:prstGeom prst="leftBrace">
            <a:avLst>
              <a:gd name="adj1" fmla="val 55140"/>
              <a:gd name="adj2" fmla="val 48264"/>
            </a:avLst>
          </a:prstGeom>
          <a:noFill/>
          <a:ln w="412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1402" name="Rectangle 26"/>
          <p:cNvSpPr>
            <a:spLocks noChangeArrowheads="1"/>
          </p:cNvSpPr>
          <p:nvPr/>
        </p:nvSpPr>
        <p:spPr bwMode="auto">
          <a:xfrm>
            <a:off x="971550" y="5734050"/>
            <a:ext cx="7058025" cy="9144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i="1">
                <a:latin typeface="Georgia" pitchFamily="18" charset="0"/>
              </a:rPr>
              <a:t>Лежат в одной плоскости!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10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10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101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10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101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1000"/>
                                        <p:tgtEl>
                                          <p:spTgt spid="101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1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1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1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1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89" grpId="0" animBg="1"/>
      <p:bldP spid="101390" grpId="0" animBg="1"/>
      <p:bldP spid="101391" grpId="0" animBg="1"/>
      <p:bldP spid="101392" grpId="0" animBg="1"/>
      <p:bldP spid="101393" grpId="0"/>
      <p:bldP spid="101394" grpId="0"/>
      <p:bldP spid="101395" grpId="0"/>
      <p:bldP spid="101396" grpId="0"/>
      <p:bldP spid="101397" grpId="0" animBg="1"/>
      <p:bldP spid="101398" grpId="0" animBg="1"/>
      <p:bldP spid="101399" grpId="0"/>
      <p:bldP spid="101400" grpId="0"/>
      <p:bldP spid="101401" grpId="0" animBg="1"/>
      <p:bldP spid="10140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3" name="AutoShape 23"/>
          <p:cNvSpPr>
            <a:spLocks noChangeArrowheads="1"/>
          </p:cNvSpPr>
          <p:nvPr/>
        </p:nvSpPr>
        <p:spPr bwMode="auto">
          <a:xfrm>
            <a:off x="0" y="0"/>
            <a:ext cx="1511300" cy="1058863"/>
          </a:xfrm>
          <a:prstGeom prst="irregularSeal1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i="1"/>
              <a:t>???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50825" y="836613"/>
            <a:ext cx="4248150" cy="3770312"/>
            <a:chOff x="431" y="572"/>
            <a:chExt cx="2676" cy="2375"/>
          </a:xfrm>
        </p:grpSpPr>
        <p:sp>
          <p:nvSpPr>
            <p:cNvPr id="11279" name="Line 5"/>
            <p:cNvSpPr>
              <a:spLocks noChangeShapeType="1"/>
            </p:cNvSpPr>
            <p:nvPr/>
          </p:nvSpPr>
          <p:spPr bwMode="auto">
            <a:xfrm>
              <a:off x="1111" y="890"/>
              <a:ext cx="12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0" name="Line 6"/>
            <p:cNvSpPr>
              <a:spLocks noChangeShapeType="1"/>
            </p:cNvSpPr>
            <p:nvPr/>
          </p:nvSpPr>
          <p:spPr bwMode="auto">
            <a:xfrm flipH="1">
              <a:off x="749" y="890"/>
              <a:ext cx="362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1" name="Line 7"/>
            <p:cNvSpPr>
              <a:spLocks noChangeShapeType="1"/>
            </p:cNvSpPr>
            <p:nvPr/>
          </p:nvSpPr>
          <p:spPr bwMode="auto">
            <a:xfrm>
              <a:off x="749" y="1298"/>
              <a:ext cx="12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2" name="Line 8"/>
            <p:cNvSpPr>
              <a:spLocks noChangeShapeType="1"/>
            </p:cNvSpPr>
            <p:nvPr/>
          </p:nvSpPr>
          <p:spPr bwMode="auto">
            <a:xfrm flipH="1">
              <a:off x="2019" y="890"/>
              <a:ext cx="317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3" name="Line 9"/>
            <p:cNvSpPr>
              <a:spLocks noChangeShapeType="1"/>
            </p:cNvSpPr>
            <p:nvPr/>
          </p:nvSpPr>
          <p:spPr bwMode="auto">
            <a:xfrm>
              <a:off x="749" y="1298"/>
              <a:ext cx="0" cy="13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4" name="Line 10"/>
            <p:cNvSpPr>
              <a:spLocks noChangeShapeType="1"/>
            </p:cNvSpPr>
            <p:nvPr/>
          </p:nvSpPr>
          <p:spPr bwMode="auto">
            <a:xfrm flipH="1">
              <a:off x="2019" y="1298"/>
              <a:ext cx="0" cy="13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5" name="Line 11"/>
            <p:cNvSpPr>
              <a:spLocks noChangeShapeType="1"/>
            </p:cNvSpPr>
            <p:nvPr/>
          </p:nvSpPr>
          <p:spPr bwMode="auto">
            <a:xfrm>
              <a:off x="749" y="2614"/>
              <a:ext cx="12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6" name="Line 12"/>
            <p:cNvSpPr>
              <a:spLocks noChangeShapeType="1"/>
            </p:cNvSpPr>
            <p:nvPr/>
          </p:nvSpPr>
          <p:spPr bwMode="auto">
            <a:xfrm>
              <a:off x="2336" y="890"/>
              <a:ext cx="0" cy="140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7" name="Line 13"/>
            <p:cNvSpPr>
              <a:spLocks noChangeShapeType="1"/>
            </p:cNvSpPr>
            <p:nvPr/>
          </p:nvSpPr>
          <p:spPr bwMode="auto">
            <a:xfrm flipV="1">
              <a:off x="2019" y="2296"/>
              <a:ext cx="317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8" name="Line 14"/>
            <p:cNvSpPr>
              <a:spLocks noChangeShapeType="1"/>
            </p:cNvSpPr>
            <p:nvPr/>
          </p:nvSpPr>
          <p:spPr bwMode="auto">
            <a:xfrm>
              <a:off x="1111" y="890"/>
              <a:ext cx="0" cy="140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9" name="Line 15"/>
            <p:cNvSpPr>
              <a:spLocks noChangeShapeType="1"/>
            </p:cNvSpPr>
            <p:nvPr/>
          </p:nvSpPr>
          <p:spPr bwMode="auto">
            <a:xfrm flipH="1">
              <a:off x="1111" y="2296"/>
              <a:ext cx="12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0" name="Line 16"/>
            <p:cNvSpPr>
              <a:spLocks noChangeShapeType="1"/>
            </p:cNvSpPr>
            <p:nvPr/>
          </p:nvSpPr>
          <p:spPr bwMode="auto">
            <a:xfrm flipH="1">
              <a:off x="749" y="2296"/>
              <a:ext cx="362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1" name="Text Box 17"/>
            <p:cNvSpPr txBox="1">
              <a:spLocks noChangeArrowheads="1"/>
            </p:cNvSpPr>
            <p:nvPr/>
          </p:nvSpPr>
          <p:spPr bwMode="auto">
            <a:xfrm>
              <a:off x="431" y="1026"/>
              <a:ext cx="4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A</a:t>
              </a:r>
              <a:r>
                <a:rPr lang="en-US" sz="2400" b="1" baseline="-25000"/>
                <a:t>1</a:t>
              </a:r>
              <a:endParaRPr lang="ru-RU" sz="2400" b="1" baseline="-25000"/>
            </a:p>
          </p:txBody>
        </p:sp>
        <p:sp>
          <p:nvSpPr>
            <p:cNvPr id="11292" name="Text Box 18"/>
            <p:cNvSpPr txBox="1">
              <a:spLocks noChangeArrowheads="1"/>
            </p:cNvSpPr>
            <p:nvPr/>
          </p:nvSpPr>
          <p:spPr bwMode="auto">
            <a:xfrm>
              <a:off x="930" y="572"/>
              <a:ext cx="68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B</a:t>
              </a:r>
              <a:r>
                <a:rPr lang="en-US" sz="2400" b="1" baseline="-25000"/>
                <a:t>1</a:t>
              </a:r>
              <a:endParaRPr lang="ru-RU" sz="2400" b="1" baseline="-25000"/>
            </a:p>
          </p:txBody>
        </p:sp>
        <p:sp>
          <p:nvSpPr>
            <p:cNvPr id="11293" name="Text Box 19"/>
            <p:cNvSpPr txBox="1">
              <a:spLocks noChangeArrowheads="1"/>
            </p:cNvSpPr>
            <p:nvPr/>
          </p:nvSpPr>
          <p:spPr bwMode="auto">
            <a:xfrm>
              <a:off x="1701" y="1026"/>
              <a:ext cx="7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D</a:t>
              </a:r>
              <a:r>
                <a:rPr lang="en-US" sz="2400" b="1" baseline="-25000"/>
                <a:t>1</a:t>
              </a:r>
              <a:endParaRPr lang="ru-RU" sz="2400" b="1" baseline="-25000"/>
            </a:p>
          </p:txBody>
        </p:sp>
        <p:sp>
          <p:nvSpPr>
            <p:cNvPr id="11294" name="Text Box 20"/>
            <p:cNvSpPr txBox="1">
              <a:spLocks noChangeArrowheads="1"/>
            </p:cNvSpPr>
            <p:nvPr/>
          </p:nvSpPr>
          <p:spPr bwMode="auto">
            <a:xfrm>
              <a:off x="567" y="2614"/>
              <a:ext cx="63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A</a:t>
              </a:r>
              <a:endParaRPr lang="ru-RU" sz="2400" b="1"/>
            </a:p>
          </p:txBody>
        </p:sp>
        <p:sp>
          <p:nvSpPr>
            <p:cNvPr id="11295" name="Text Box 21"/>
            <p:cNvSpPr txBox="1">
              <a:spLocks noChangeArrowheads="1"/>
            </p:cNvSpPr>
            <p:nvPr/>
          </p:nvSpPr>
          <p:spPr bwMode="auto">
            <a:xfrm>
              <a:off x="1111" y="1978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B</a:t>
              </a:r>
              <a:endParaRPr lang="ru-RU" sz="2400" b="1"/>
            </a:p>
          </p:txBody>
        </p:sp>
        <p:sp>
          <p:nvSpPr>
            <p:cNvPr id="11296" name="Text Box 22"/>
            <p:cNvSpPr txBox="1">
              <a:spLocks noChangeArrowheads="1"/>
            </p:cNvSpPr>
            <p:nvPr/>
          </p:nvSpPr>
          <p:spPr bwMode="auto">
            <a:xfrm>
              <a:off x="1950" y="2659"/>
              <a:ext cx="7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D</a:t>
              </a:r>
              <a:endParaRPr lang="ru-RU" sz="2400" b="1"/>
            </a:p>
          </p:txBody>
        </p:sp>
        <p:sp>
          <p:nvSpPr>
            <p:cNvPr id="11297" name="Text Box 24"/>
            <p:cNvSpPr txBox="1">
              <a:spLocks noChangeArrowheads="1"/>
            </p:cNvSpPr>
            <p:nvPr/>
          </p:nvSpPr>
          <p:spPr bwMode="auto">
            <a:xfrm>
              <a:off x="2200" y="618"/>
              <a:ext cx="90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C</a:t>
              </a:r>
              <a:r>
                <a:rPr lang="en-US" sz="2400" b="1" baseline="-25000"/>
                <a:t>1</a:t>
              </a:r>
              <a:endParaRPr lang="ru-RU" sz="2400" b="1" baseline="-25000"/>
            </a:p>
          </p:txBody>
        </p:sp>
      </p:grpSp>
      <p:sp>
        <p:nvSpPr>
          <p:cNvPr id="102426" name="Text Box 26"/>
          <p:cNvSpPr txBox="1">
            <a:spLocks noChangeArrowheads="1"/>
          </p:cNvSpPr>
          <p:nvPr/>
        </p:nvSpPr>
        <p:spPr bwMode="auto">
          <a:xfrm>
            <a:off x="3687763" y="230188"/>
            <a:ext cx="44719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chemeClr val="tx2"/>
                </a:solidFill>
                <a:latin typeface="Georgia" pitchFamily="18" charset="0"/>
              </a:rPr>
              <a:t>Дан куб АВС</a:t>
            </a:r>
            <a:r>
              <a:rPr lang="en-US" sz="2800" b="1" i="1">
                <a:solidFill>
                  <a:schemeClr val="tx2"/>
                </a:solidFill>
                <a:latin typeface="Georgia" pitchFamily="18" charset="0"/>
              </a:rPr>
              <a:t>DA</a:t>
            </a:r>
            <a:r>
              <a:rPr lang="en-US" sz="2800" b="1" i="1" baseline="-25000">
                <a:solidFill>
                  <a:schemeClr val="tx2"/>
                </a:solidFill>
                <a:latin typeface="Georgia" pitchFamily="18" charset="0"/>
              </a:rPr>
              <a:t>1</a:t>
            </a:r>
            <a:r>
              <a:rPr lang="en-US" sz="2800" b="1" i="1">
                <a:solidFill>
                  <a:schemeClr val="tx2"/>
                </a:solidFill>
                <a:latin typeface="Georgia" pitchFamily="18" charset="0"/>
              </a:rPr>
              <a:t>B</a:t>
            </a:r>
            <a:r>
              <a:rPr lang="en-US" sz="2800" b="1" i="1" baseline="-25000">
                <a:solidFill>
                  <a:schemeClr val="tx2"/>
                </a:solidFill>
                <a:latin typeface="Georgia" pitchFamily="18" charset="0"/>
              </a:rPr>
              <a:t>1</a:t>
            </a:r>
            <a:r>
              <a:rPr lang="en-US" sz="2800" b="1" i="1">
                <a:solidFill>
                  <a:schemeClr val="tx2"/>
                </a:solidFill>
                <a:latin typeface="Georgia" pitchFamily="18" charset="0"/>
              </a:rPr>
              <a:t>C</a:t>
            </a:r>
            <a:r>
              <a:rPr lang="en-US" sz="2800" b="1" i="1" baseline="-25000">
                <a:solidFill>
                  <a:schemeClr val="tx2"/>
                </a:solidFill>
                <a:latin typeface="Georgia" pitchFamily="18" charset="0"/>
              </a:rPr>
              <a:t>1</a:t>
            </a:r>
            <a:r>
              <a:rPr lang="en-US" sz="2800" b="1" i="1">
                <a:solidFill>
                  <a:schemeClr val="tx2"/>
                </a:solidFill>
                <a:latin typeface="Georgia" pitchFamily="18" charset="0"/>
              </a:rPr>
              <a:t>D</a:t>
            </a:r>
            <a:r>
              <a:rPr lang="en-US" sz="2800" b="1" i="1" baseline="-25000">
                <a:solidFill>
                  <a:schemeClr val="tx2"/>
                </a:solidFill>
                <a:latin typeface="Georgia" pitchFamily="18" charset="0"/>
              </a:rPr>
              <a:t>1</a:t>
            </a:r>
            <a:endParaRPr lang="ru-RU" sz="2800" b="1" i="1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102427" name="Text Box 27"/>
          <p:cNvSpPr txBox="1">
            <a:spLocks noChangeArrowheads="1"/>
          </p:cNvSpPr>
          <p:nvPr/>
        </p:nvSpPr>
        <p:spPr bwMode="auto">
          <a:xfrm>
            <a:off x="3576638" y="981075"/>
            <a:ext cx="558323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400" b="1" i="1">
                <a:latin typeface="Georgia" pitchFamily="18" charset="0"/>
              </a:rPr>
              <a:t>Являются ли параллельными</a:t>
            </a:r>
          </a:p>
          <a:p>
            <a:pPr marL="342900" indent="-342900"/>
            <a:r>
              <a:rPr lang="ru-RU" sz="2400" b="1" i="1">
                <a:latin typeface="Georgia" pitchFamily="18" charset="0"/>
              </a:rPr>
              <a:t>    прямые АА</a:t>
            </a:r>
            <a:r>
              <a:rPr lang="ru-RU" sz="2400" b="1" i="1" baseline="-25000">
                <a:latin typeface="Georgia" pitchFamily="18" charset="0"/>
              </a:rPr>
              <a:t>1</a:t>
            </a:r>
            <a:r>
              <a:rPr lang="ru-RU" sz="2400" b="1" i="1">
                <a:latin typeface="Georgia" pitchFamily="18" charset="0"/>
              </a:rPr>
              <a:t> и </a:t>
            </a:r>
            <a:r>
              <a:rPr lang="en-US" sz="2400" b="1" i="1">
                <a:latin typeface="Georgia" pitchFamily="18" charset="0"/>
              </a:rPr>
              <a:t>DD</a:t>
            </a:r>
            <a:r>
              <a:rPr lang="en-US" sz="2400" b="1" i="1" baseline="-25000">
                <a:latin typeface="Georgia" pitchFamily="18" charset="0"/>
              </a:rPr>
              <a:t>1</a:t>
            </a:r>
            <a:r>
              <a:rPr lang="ru-RU" sz="2400" b="1" i="1">
                <a:latin typeface="Georgia" pitchFamily="18" charset="0"/>
              </a:rPr>
              <a:t>; АА</a:t>
            </a:r>
            <a:r>
              <a:rPr lang="ru-RU" sz="2400" b="1" i="1" baseline="-25000">
                <a:latin typeface="Georgia" pitchFamily="18" charset="0"/>
              </a:rPr>
              <a:t>1</a:t>
            </a:r>
            <a:r>
              <a:rPr lang="ru-RU" sz="2400" b="1" i="1">
                <a:latin typeface="Georgia" pitchFamily="18" charset="0"/>
              </a:rPr>
              <a:t> и СС</a:t>
            </a:r>
            <a:r>
              <a:rPr lang="ru-RU" sz="2400" b="1" i="1" baseline="-25000">
                <a:latin typeface="Georgia" pitchFamily="18" charset="0"/>
              </a:rPr>
              <a:t>1</a:t>
            </a:r>
            <a:r>
              <a:rPr lang="ru-RU" sz="2400" b="1" i="1">
                <a:latin typeface="Georgia" pitchFamily="18" charset="0"/>
              </a:rPr>
              <a:t> ?</a:t>
            </a:r>
          </a:p>
          <a:p>
            <a:pPr marL="342900" indent="-342900"/>
            <a:r>
              <a:rPr lang="ru-RU" sz="2400" b="1" i="1">
                <a:latin typeface="Georgia" pitchFamily="18" charset="0"/>
              </a:rPr>
              <a:t>    Почему?</a:t>
            </a:r>
          </a:p>
        </p:txBody>
      </p:sp>
      <p:sp>
        <p:nvSpPr>
          <p:cNvPr id="102428" name="Rectangle 28"/>
          <p:cNvSpPr>
            <a:spLocks noChangeArrowheads="1"/>
          </p:cNvSpPr>
          <p:nvPr/>
        </p:nvSpPr>
        <p:spPr bwMode="auto">
          <a:xfrm>
            <a:off x="3635375" y="836613"/>
            <a:ext cx="5365781" cy="1295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800" b="1" i="1" dirty="0">
                <a:latin typeface="Times New Roman" pitchFamily="18" charset="0"/>
              </a:rPr>
              <a:t>АА</a:t>
            </a:r>
            <a:r>
              <a:rPr lang="ru-RU" sz="2800" b="1" i="1" baseline="-25000" dirty="0">
                <a:latin typeface="Times New Roman" pitchFamily="18" charset="0"/>
              </a:rPr>
              <a:t>1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||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28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>
                <a:latin typeface="Bookman Old Style" pitchFamily="18" charset="0"/>
                <a:cs typeface="Times New Roman" pitchFamily="18" charset="0"/>
              </a:rPr>
              <a:t>как противоположные</a:t>
            </a:r>
          </a:p>
          <a:p>
            <a:r>
              <a:rPr lang="ru-RU" sz="2000" b="1" i="1" dirty="0">
                <a:latin typeface="Bookman Old Style" pitchFamily="18" charset="0"/>
                <a:cs typeface="Times New Roman" pitchFamily="18" charset="0"/>
              </a:rPr>
              <a:t>стороны квадрата, лежат в одной</a:t>
            </a:r>
          </a:p>
          <a:p>
            <a:r>
              <a:rPr lang="ru-RU" sz="2000" b="1" i="1" dirty="0">
                <a:latin typeface="Bookman Old Style" pitchFamily="18" charset="0"/>
                <a:cs typeface="Times New Roman" pitchFamily="18" charset="0"/>
              </a:rPr>
              <a:t>плоскости и не пересекаются.</a:t>
            </a:r>
            <a:endParaRPr lang="en-US" sz="2000" b="1" i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02429" name="Rectangle 29"/>
          <p:cNvSpPr>
            <a:spLocks noChangeArrowheads="1"/>
          </p:cNvSpPr>
          <p:nvPr/>
        </p:nvSpPr>
        <p:spPr bwMode="auto">
          <a:xfrm>
            <a:off x="3635375" y="2205038"/>
            <a:ext cx="5365781" cy="1295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i="1" dirty="0">
                <a:latin typeface="Times New Roman" pitchFamily="18" charset="0"/>
              </a:rPr>
              <a:t>АА</a:t>
            </a:r>
            <a:r>
              <a:rPr lang="ru-RU" sz="2800" b="1" i="1" baseline="-25000" dirty="0">
                <a:latin typeface="Times New Roman" pitchFamily="18" charset="0"/>
              </a:rPr>
              <a:t>1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||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28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28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|| CC</a:t>
            </a:r>
            <a:r>
              <a:rPr lang="en-US" sz="2800" b="1" i="1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→AA</a:t>
            </a:r>
            <a:r>
              <a:rPr lang="en-US" sz="28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|| CC</a:t>
            </a:r>
            <a:r>
              <a:rPr lang="en-US" sz="28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i="1" baseline="-25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по теореме о трех </a:t>
            </a:r>
          </a:p>
          <a:p>
            <a:pPr algn="ctr"/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параллельных прямых.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0" name="Text Box 30"/>
          <p:cNvSpPr txBox="1">
            <a:spLocks noChangeArrowheads="1"/>
          </p:cNvSpPr>
          <p:nvPr/>
        </p:nvSpPr>
        <p:spPr bwMode="auto">
          <a:xfrm>
            <a:off x="3543300" y="3663950"/>
            <a:ext cx="42783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2. Являются ли АА</a:t>
            </a:r>
            <a:r>
              <a:rPr lang="ru-RU" sz="2400" b="1" i="1" baseline="-25000">
                <a:latin typeface="Georgia" pitchFamily="18" charset="0"/>
              </a:rPr>
              <a:t>1</a:t>
            </a:r>
            <a:r>
              <a:rPr lang="ru-RU" sz="2400" b="1" i="1">
                <a:latin typeface="Georgia" pitchFamily="18" charset="0"/>
              </a:rPr>
              <a:t> и </a:t>
            </a:r>
            <a:r>
              <a:rPr lang="en-US" sz="2400" b="1" i="1">
                <a:latin typeface="Georgia" pitchFamily="18" charset="0"/>
              </a:rPr>
              <a:t>DC</a:t>
            </a:r>
            <a:endParaRPr lang="ru-RU" sz="2400" b="1" i="1">
              <a:latin typeface="Georgia" pitchFamily="18" charset="0"/>
            </a:endParaRPr>
          </a:p>
          <a:p>
            <a:r>
              <a:rPr lang="ru-RU" sz="2400" b="1" i="1">
                <a:latin typeface="Georgia" pitchFamily="18" charset="0"/>
              </a:rPr>
              <a:t>     параллельными?</a:t>
            </a:r>
          </a:p>
          <a:p>
            <a:r>
              <a:rPr lang="ru-RU" sz="2400" b="1" i="1">
                <a:latin typeface="Georgia" pitchFamily="18" charset="0"/>
              </a:rPr>
              <a:t>     Они пересекаются?</a:t>
            </a:r>
          </a:p>
        </p:txBody>
      </p:sp>
      <p:sp>
        <p:nvSpPr>
          <p:cNvPr id="102431" name="Freeform 31"/>
          <p:cNvSpPr>
            <a:spLocks/>
          </p:cNvSpPr>
          <p:nvPr/>
        </p:nvSpPr>
        <p:spPr bwMode="auto">
          <a:xfrm>
            <a:off x="746125" y="2027238"/>
            <a:ext cx="1588" cy="2027237"/>
          </a:xfrm>
          <a:custGeom>
            <a:avLst/>
            <a:gdLst>
              <a:gd name="T0" fmla="*/ 0 w 1"/>
              <a:gd name="T1" fmla="*/ 1277 h 1277"/>
              <a:gd name="T2" fmla="*/ 0 w 1"/>
              <a:gd name="T3" fmla="*/ 0 h 1277"/>
              <a:gd name="T4" fmla="*/ 0 60000 65536"/>
              <a:gd name="T5" fmla="*/ 0 60000 65536"/>
              <a:gd name="T6" fmla="*/ 0 w 1"/>
              <a:gd name="T7" fmla="*/ 0 h 1277"/>
              <a:gd name="T8" fmla="*/ 1 w 1"/>
              <a:gd name="T9" fmla="*/ 1277 h 127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277">
                <a:moveTo>
                  <a:pt x="0" y="1277"/>
                </a:moveTo>
                <a:lnTo>
                  <a:pt x="0" y="0"/>
                </a:lnTo>
              </a:path>
            </a:pathLst>
          </a:custGeom>
          <a:noFill/>
          <a:ln w="41275">
            <a:solidFill>
              <a:srgbClr val="FF00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32" name="Freeform 32"/>
          <p:cNvSpPr>
            <a:spLocks/>
          </p:cNvSpPr>
          <p:nvPr/>
        </p:nvSpPr>
        <p:spPr bwMode="auto">
          <a:xfrm>
            <a:off x="2759075" y="1997075"/>
            <a:ext cx="1588" cy="2071688"/>
          </a:xfrm>
          <a:custGeom>
            <a:avLst/>
            <a:gdLst>
              <a:gd name="T0" fmla="*/ 0 w 1"/>
              <a:gd name="T1" fmla="*/ 1305 h 1305"/>
              <a:gd name="T2" fmla="*/ 0 w 1"/>
              <a:gd name="T3" fmla="*/ 0 h 1305"/>
              <a:gd name="T4" fmla="*/ 0 60000 65536"/>
              <a:gd name="T5" fmla="*/ 0 60000 65536"/>
              <a:gd name="T6" fmla="*/ 0 w 1"/>
              <a:gd name="T7" fmla="*/ 0 h 1305"/>
              <a:gd name="T8" fmla="*/ 1 w 1"/>
              <a:gd name="T9" fmla="*/ 1305 h 13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305">
                <a:moveTo>
                  <a:pt x="0" y="1305"/>
                </a:moveTo>
                <a:lnTo>
                  <a:pt x="0" y="0"/>
                </a:lnTo>
              </a:path>
            </a:pathLst>
          </a:custGeom>
          <a:noFill/>
          <a:ln w="41275">
            <a:solidFill>
              <a:srgbClr val="FF00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33" name="Freeform 33"/>
          <p:cNvSpPr>
            <a:spLocks/>
          </p:cNvSpPr>
          <p:nvPr/>
        </p:nvSpPr>
        <p:spPr bwMode="auto">
          <a:xfrm>
            <a:off x="3276600" y="1341438"/>
            <a:ext cx="1588" cy="2224087"/>
          </a:xfrm>
          <a:custGeom>
            <a:avLst/>
            <a:gdLst>
              <a:gd name="T0" fmla="*/ 0 w 1"/>
              <a:gd name="T1" fmla="*/ 1401 h 1401"/>
              <a:gd name="T2" fmla="*/ 0 w 1"/>
              <a:gd name="T3" fmla="*/ 0 h 1401"/>
              <a:gd name="T4" fmla="*/ 0 60000 65536"/>
              <a:gd name="T5" fmla="*/ 0 60000 65536"/>
              <a:gd name="T6" fmla="*/ 0 w 1"/>
              <a:gd name="T7" fmla="*/ 0 h 1401"/>
              <a:gd name="T8" fmla="*/ 1 w 1"/>
              <a:gd name="T9" fmla="*/ 1401 h 140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401">
                <a:moveTo>
                  <a:pt x="0" y="1401"/>
                </a:moveTo>
                <a:lnTo>
                  <a:pt x="0" y="0"/>
                </a:lnTo>
              </a:path>
            </a:pathLst>
          </a:custGeom>
          <a:noFill/>
          <a:ln w="41275">
            <a:solidFill>
              <a:srgbClr val="FF00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34" name="Freeform 34"/>
          <p:cNvSpPr>
            <a:spLocks/>
          </p:cNvSpPr>
          <p:nvPr/>
        </p:nvSpPr>
        <p:spPr bwMode="auto">
          <a:xfrm>
            <a:off x="2773363" y="3581400"/>
            <a:ext cx="503237" cy="503238"/>
          </a:xfrm>
          <a:custGeom>
            <a:avLst/>
            <a:gdLst>
              <a:gd name="T0" fmla="*/ 317 w 317"/>
              <a:gd name="T1" fmla="*/ 0 h 317"/>
              <a:gd name="T2" fmla="*/ 0 w 317"/>
              <a:gd name="T3" fmla="*/ 317 h 317"/>
              <a:gd name="T4" fmla="*/ 0 60000 65536"/>
              <a:gd name="T5" fmla="*/ 0 60000 65536"/>
              <a:gd name="T6" fmla="*/ 0 w 317"/>
              <a:gd name="T7" fmla="*/ 0 h 317"/>
              <a:gd name="T8" fmla="*/ 317 w 317"/>
              <a:gd name="T9" fmla="*/ 317 h 31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7" h="317">
                <a:moveTo>
                  <a:pt x="317" y="0"/>
                </a:moveTo>
                <a:lnTo>
                  <a:pt x="0" y="317"/>
                </a:lnTo>
              </a:path>
            </a:pathLst>
          </a:custGeom>
          <a:noFill/>
          <a:ln w="41275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35" name="Freeform 35"/>
          <p:cNvSpPr>
            <a:spLocks/>
          </p:cNvSpPr>
          <p:nvPr/>
        </p:nvSpPr>
        <p:spPr bwMode="auto">
          <a:xfrm>
            <a:off x="762000" y="1997075"/>
            <a:ext cx="1588" cy="2057400"/>
          </a:xfrm>
          <a:custGeom>
            <a:avLst/>
            <a:gdLst>
              <a:gd name="T0" fmla="*/ 0 w 1"/>
              <a:gd name="T1" fmla="*/ 1296 h 1296"/>
              <a:gd name="T2" fmla="*/ 0 w 1"/>
              <a:gd name="T3" fmla="*/ 0 h 1296"/>
              <a:gd name="T4" fmla="*/ 0 60000 65536"/>
              <a:gd name="T5" fmla="*/ 0 60000 65536"/>
              <a:gd name="T6" fmla="*/ 0 w 1"/>
              <a:gd name="T7" fmla="*/ 0 h 1296"/>
              <a:gd name="T8" fmla="*/ 1 w 1"/>
              <a:gd name="T9" fmla="*/ 1296 h 12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296">
                <a:moveTo>
                  <a:pt x="0" y="1296"/>
                </a:moveTo>
                <a:lnTo>
                  <a:pt x="0" y="0"/>
                </a:lnTo>
              </a:path>
            </a:pathLst>
          </a:custGeom>
          <a:noFill/>
          <a:ln w="41275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36" name="Rectangle 36"/>
          <p:cNvSpPr>
            <a:spLocks noChangeArrowheads="1"/>
          </p:cNvSpPr>
          <p:nvPr/>
        </p:nvSpPr>
        <p:spPr bwMode="auto">
          <a:xfrm>
            <a:off x="684213" y="4868863"/>
            <a:ext cx="7775575" cy="1779587"/>
          </a:xfrm>
          <a:prstGeom prst="rect">
            <a:avLst/>
          </a:prstGeom>
          <a:solidFill>
            <a:srgbClr val="FFCCFF"/>
          </a:solidFill>
          <a:ln w="41275">
            <a:solidFill>
              <a:srgbClr val="80008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i="1">
                <a:latin typeface="Georgia" pitchFamily="18" charset="0"/>
              </a:rPr>
              <a:t>Две прямые называются </a:t>
            </a:r>
          </a:p>
          <a:p>
            <a:pPr algn="ctr"/>
            <a:r>
              <a:rPr lang="ru-RU" sz="2800" b="1" i="1">
                <a:solidFill>
                  <a:srgbClr val="CC0000"/>
                </a:solidFill>
                <a:latin typeface="Georgia" pitchFamily="18" charset="0"/>
              </a:rPr>
              <a:t>скрещивающимися</a:t>
            </a:r>
            <a:r>
              <a:rPr lang="ru-RU" sz="2800" b="1" i="1">
                <a:latin typeface="Georgia" pitchFamily="18" charset="0"/>
              </a:rPr>
              <a:t>, </a:t>
            </a:r>
          </a:p>
          <a:p>
            <a:pPr algn="ctr"/>
            <a:r>
              <a:rPr lang="ru-RU" sz="2800" b="1" i="1">
                <a:latin typeface="Georgia" pitchFamily="18" charset="0"/>
              </a:rPr>
              <a:t>если они не лежат в одной плоскости.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102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50"/>
                            </p:stCondLst>
                            <p:childTnLst>
                              <p:par>
                                <p:cTn id="2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102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400"/>
                            </p:stCondLst>
                            <p:childTnLst>
                              <p:par>
                                <p:cTn id="3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2000"/>
                                        <p:tgtEl>
                                          <p:spTgt spid="102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2000"/>
                                        <p:tgtEl>
                                          <p:spTgt spid="102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0" dur="2000"/>
                                        <p:tgtEl>
                                          <p:spTgt spid="102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02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2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2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2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2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2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102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2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2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2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2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 tmFilter="0,0; .5, 1; 1, 1"/>
                                        <p:tgtEl>
                                          <p:spTgt spid="102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24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24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24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24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 tmFilter="0,0; .5, 1; 1, 1"/>
                                        <p:tgtEl>
                                          <p:spTgt spid="1024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102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024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102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50"/>
                            </p:stCondLst>
                            <p:childTnLst>
                              <p:par>
                                <p:cTn id="9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9" dur="2000"/>
                                        <p:tgtEl>
                                          <p:spTgt spid="102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2" dur="2000"/>
                                        <p:tgtEl>
                                          <p:spTgt spid="102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7" dur="2000"/>
                                        <p:tgtEl>
                                          <p:spTgt spid="102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3" grpId="0" animBg="1"/>
      <p:bldP spid="102426" grpId="0"/>
      <p:bldP spid="102427" grpId="0"/>
      <p:bldP spid="102427" grpId="1"/>
      <p:bldP spid="102428" grpId="0" animBg="1"/>
      <p:bldP spid="102429" grpId="0" animBg="1"/>
      <p:bldP spid="102430" grpId="0" build="allAtOnce"/>
      <p:bldP spid="102431" grpId="0" animBg="1"/>
      <p:bldP spid="102431" grpId="1" animBg="1"/>
      <p:bldP spid="102432" grpId="0" animBg="1"/>
      <p:bldP spid="102432" grpId="1" animBg="1"/>
      <p:bldP spid="102433" grpId="0" animBg="1"/>
      <p:bldP spid="102433" grpId="1" animBg="1"/>
      <p:bldP spid="102434" grpId="0" animBg="1"/>
      <p:bldP spid="102435" grpId="0" animBg="1"/>
      <p:bldP spid="1024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algn="ctr" eaLnBrk="1" hangingPunct="1"/>
            <a:r>
              <a:rPr lang="ru-RU" sz="3200" b="1" i="1" smtClean="0">
                <a:latin typeface="Georgia" pitchFamily="18" charset="0"/>
              </a:rPr>
              <a:t>Признак скрещивающихся прямых.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644900"/>
            <a:ext cx="8642350" cy="2376488"/>
          </a:xfrm>
        </p:spPr>
        <p:txBody>
          <a:bodyPr/>
          <a:lstStyle/>
          <a:p>
            <a:pPr algn="just" eaLnBrk="1" hangingPunct="1"/>
            <a:r>
              <a:rPr lang="ru-RU" sz="2800" b="1" i="1" dirty="0" smtClean="0">
                <a:latin typeface="Georgia" pitchFamily="18" charset="0"/>
              </a:rPr>
              <a:t>Если одна из двух прямых лежит в некоторой плоскости, а другая прямая пересекает эту плоскость в точке, не лежащей на первой прямой, то эти прямые </a:t>
            </a:r>
            <a:r>
              <a:rPr lang="ru-RU" sz="2800" b="1" i="1" dirty="0" smtClean="0">
                <a:solidFill>
                  <a:srgbClr val="0000FF"/>
                </a:solidFill>
                <a:latin typeface="Georgia" pitchFamily="18" charset="0"/>
              </a:rPr>
              <a:t>скрещивающиеся</a:t>
            </a:r>
            <a:r>
              <a:rPr lang="ru-RU" sz="2800" b="1" i="1" dirty="0" smtClean="0">
                <a:latin typeface="Georgia" pitchFamily="18" charset="0"/>
              </a:rPr>
              <a:t>.</a:t>
            </a:r>
          </a:p>
        </p:txBody>
      </p:sp>
      <p:sp>
        <p:nvSpPr>
          <p:cNvPr id="103429" name="Parallelogram 18434"/>
          <p:cNvSpPr>
            <a:spLocks noChangeArrowheads="1"/>
          </p:cNvSpPr>
          <p:nvPr/>
        </p:nvSpPr>
        <p:spPr bwMode="auto">
          <a:xfrm>
            <a:off x="0" y="1555750"/>
            <a:ext cx="7416800" cy="1419225"/>
          </a:xfrm>
          <a:prstGeom prst="parallelogram">
            <a:avLst>
              <a:gd name="adj" fmla="val 130649"/>
            </a:avLst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03432" name="Straight Connector 18440"/>
          <p:cNvSpPr>
            <a:spLocks noChangeShapeType="1"/>
          </p:cNvSpPr>
          <p:nvPr/>
        </p:nvSpPr>
        <p:spPr bwMode="auto">
          <a:xfrm>
            <a:off x="4827588" y="2976563"/>
            <a:ext cx="331787" cy="576262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433" name="Straight Connector 18441"/>
          <p:cNvSpPr>
            <a:spLocks noChangeShapeType="1"/>
          </p:cNvSpPr>
          <p:nvPr/>
        </p:nvSpPr>
        <p:spPr bwMode="auto">
          <a:xfrm>
            <a:off x="4156075" y="1814513"/>
            <a:ext cx="652463" cy="113030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435" name="TextBox 18443"/>
          <p:cNvSpPr txBox="1">
            <a:spLocks noChangeArrowheads="1"/>
          </p:cNvSpPr>
          <p:nvPr/>
        </p:nvSpPr>
        <p:spPr bwMode="auto">
          <a:xfrm>
            <a:off x="1979613" y="1484313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chemeClr val="accent2"/>
                </a:solidFill>
                <a:latin typeface="Times New Roman" pitchFamily="18" charset="0"/>
              </a:rPr>
              <a:t>a</a:t>
            </a:r>
            <a:endParaRPr lang="ru-RU" sz="3600" b="1" i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3436" name="TextBox 18444"/>
          <p:cNvSpPr txBox="1">
            <a:spLocks noChangeArrowheads="1"/>
          </p:cNvSpPr>
          <p:nvPr/>
        </p:nvSpPr>
        <p:spPr bwMode="auto">
          <a:xfrm>
            <a:off x="5106988" y="3055938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endParaRPr lang="ru-RU" sz="36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03438" name="Oval 18446"/>
          <p:cNvSpPr>
            <a:spLocks noChangeArrowheads="1"/>
          </p:cNvSpPr>
          <p:nvPr/>
        </p:nvSpPr>
        <p:spPr bwMode="auto">
          <a:xfrm flipH="1">
            <a:off x="4175125" y="1878013"/>
            <a:ext cx="119063" cy="119062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103439" name="Object 16"/>
          <p:cNvGraphicFramePr>
            <a:graphicFrameLocks noChangeAspect="1"/>
          </p:cNvGraphicFramePr>
          <p:nvPr/>
        </p:nvGraphicFramePr>
        <p:xfrm>
          <a:off x="641350" y="2546350"/>
          <a:ext cx="527050" cy="350838"/>
        </p:xfrm>
        <a:graphic>
          <a:graphicData uri="http://schemas.openxmlformats.org/presentationml/2006/ole">
            <p:oleObj spid="_x0000_s1026" name="Формула" r:id="rId3" imgW="152280" imgH="139680" progId="Equation.3">
              <p:embed/>
            </p:oleObj>
          </a:graphicData>
        </a:graphic>
      </p:graphicFrame>
      <p:sp>
        <p:nvSpPr>
          <p:cNvPr id="103440" name="Straight Connector 18448"/>
          <p:cNvSpPr>
            <a:spLocks noChangeShapeType="1"/>
          </p:cNvSpPr>
          <p:nvPr/>
        </p:nvSpPr>
        <p:spPr bwMode="auto">
          <a:xfrm>
            <a:off x="3527425" y="692150"/>
            <a:ext cx="647700" cy="115252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441" name="Straight Connector 18448"/>
          <p:cNvSpPr>
            <a:spLocks noChangeShapeType="1"/>
          </p:cNvSpPr>
          <p:nvPr/>
        </p:nvSpPr>
        <p:spPr bwMode="auto">
          <a:xfrm>
            <a:off x="1692275" y="1965325"/>
            <a:ext cx="2605088" cy="900113"/>
          </a:xfrm>
          <a:custGeom>
            <a:avLst/>
            <a:gdLst>
              <a:gd name="T0" fmla="*/ 0 w 1641"/>
              <a:gd name="T1" fmla="*/ 0 h 567"/>
              <a:gd name="T2" fmla="*/ 1641 w 1641"/>
              <a:gd name="T3" fmla="*/ 567 h 567"/>
              <a:gd name="T4" fmla="*/ 0 60000 65536"/>
              <a:gd name="T5" fmla="*/ 0 60000 65536"/>
              <a:gd name="T6" fmla="*/ 0 w 1641"/>
              <a:gd name="T7" fmla="*/ 0 h 567"/>
              <a:gd name="T8" fmla="*/ 1641 w 1641"/>
              <a:gd name="T9" fmla="*/ 567 h 56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41" h="567">
                <a:moveTo>
                  <a:pt x="0" y="0"/>
                </a:moveTo>
                <a:lnTo>
                  <a:pt x="1641" y="567"/>
                </a:lnTo>
              </a:path>
            </a:pathLst>
          </a:cu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3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1000"/>
                                        <p:tgtEl>
                                          <p:spTgt spid="103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3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1000"/>
                                        <p:tgtEl>
                                          <p:spTgt spid="103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1000"/>
                                        <p:tgtEl>
                                          <p:spTgt spid="103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3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1000"/>
                                        <p:tgtEl>
                                          <p:spTgt spid="103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3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7" grpId="0" build="p"/>
      <p:bldP spid="103427" grpId="1" build="p"/>
      <p:bldP spid="103429" grpId="0" animBg="1"/>
      <p:bldP spid="103432" grpId="0" animBg="1"/>
      <p:bldP spid="103433" grpId="0" animBg="1"/>
      <p:bldP spid="103435" grpId="0"/>
      <p:bldP spid="103436" grpId="0"/>
      <p:bldP spid="103438" grpId="0" animBg="1"/>
      <p:bldP spid="103440" grpId="0" animBg="1"/>
      <p:bldP spid="1034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i="1" smtClean="0">
                <a:latin typeface="Georgia" pitchFamily="18" charset="0"/>
              </a:rPr>
              <a:t>Признак скрещивающихся прямых.</a:t>
            </a:r>
          </a:p>
        </p:txBody>
      </p:sp>
      <p:sp>
        <p:nvSpPr>
          <p:cNvPr id="104461" name="Rectangle 13"/>
          <p:cNvSpPr>
            <a:spLocks noGrp="1" noChangeArrowheads="1"/>
          </p:cNvSpPr>
          <p:nvPr>
            <p:ph type="body" sz="half" idx="1"/>
          </p:nvPr>
        </p:nvSpPr>
        <p:spPr>
          <a:xfrm>
            <a:off x="3924300" y="908050"/>
            <a:ext cx="5005388" cy="936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b="1" i="1" smtClean="0">
                <a:latin typeface="Times New Roman" pitchFamily="18" charset="0"/>
              </a:rPr>
              <a:t>Дано: АВ      </a:t>
            </a:r>
            <a:r>
              <a:rPr lang="el-GR" sz="2400" b="1" i="1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, С</a:t>
            </a:r>
            <a:r>
              <a:rPr lang="en-US" sz="2400" b="1" i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 ∩ </a:t>
            </a:r>
            <a:r>
              <a:rPr lang="el-GR" sz="2400" b="1" i="1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 = С, С    АВ.</a:t>
            </a:r>
          </a:p>
          <a:p>
            <a:pPr eaLnBrk="1" hangingPunct="1">
              <a:buFont typeface="Wingdings" pitchFamily="2" charset="2"/>
              <a:buNone/>
            </a:pPr>
            <a:endParaRPr lang="el-GR" sz="2400" b="1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6" name="Parallelogram 18434"/>
          <p:cNvSpPr>
            <a:spLocks noChangeArrowheads="1"/>
          </p:cNvSpPr>
          <p:nvPr/>
        </p:nvSpPr>
        <p:spPr bwMode="auto">
          <a:xfrm>
            <a:off x="0" y="1555750"/>
            <a:ext cx="7416800" cy="1419225"/>
          </a:xfrm>
          <a:prstGeom prst="parallelogram">
            <a:avLst>
              <a:gd name="adj" fmla="val 130649"/>
            </a:avLst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57" name="Straight Connector 18440"/>
          <p:cNvSpPr>
            <a:spLocks noChangeShapeType="1"/>
          </p:cNvSpPr>
          <p:nvPr/>
        </p:nvSpPr>
        <p:spPr bwMode="auto">
          <a:xfrm>
            <a:off x="4827588" y="2976563"/>
            <a:ext cx="331787" cy="576262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8" name="Straight Connector 18441"/>
          <p:cNvSpPr>
            <a:spLocks noChangeShapeType="1"/>
          </p:cNvSpPr>
          <p:nvPr/>
        </p:nvSpPr>
        <p:spPr bwMode="auto">
          <a:xfrm>
            <a:off x="4156075" y="1814513"/>
            <a:ext cx="652463" cy="113030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4455" name="TextBox 18443"/>
          <p:cNvSpPr txBox="1">
            <a:spLocks noChangeArrowheads="1"/>
          </p:cNvSpPr>
          <p:nvPr/>
        </p:nvSpPr>
        <p:spPr bwMode="auto">
          <a:xfrm>
            <a:off x="1979613" y="1484313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chemeClr val="accent2"/>
                </a:solidFill>
                <a:latin typeface="Times New Roman" pitchFamily="18" charset="0"/>
              </a:rPr>
              <a:t>a</a:t>
            </a:r>
            <a:endParaRPr lang="ru-RU" sz="3600" b="1" i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4456" name="TextBox 18444"/>
          <p:cNvSpPr txBox="1">
            <a:spLocks noChangeArrowheads="1"/>
          </p:cNvSpPr>
          <p:nvPr/>
        </p:nvSpPr>
        <p:spPr bwMode="auto">
          <a:xfrm>
            <a:off x="5106988" y="3055938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endParaRPr lang="ru-RU" sz="36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61" name="Oval 18446"/>
          <p:cNvSpPr>
            <a:spLocks noChangeArrowheads="1"/>
          </p:cNvSpPr>
          <p:nvPr/>
        </p:nvSpPr>
        <p:spPr bwMode="auto">
          <a:xfrm flipH="1">
            <a:off x="4175125" y="1878013"/>
            <a:ext cx="119063" cy="119062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2050" name="Object 16"/>
          <p:cNvGraphicFramePr>
            <a:graphicFrameLocks noChangeAspect="1"/>
          </p:cNvGraphicFramePr>
          <p:nvPr/>
        </p:nvGraphicFramePr>
        <p:xfrm>
          <a:off x="641350" y="2546350"/>
          <a:ext cx="527050" cy="350838"/>
        </p:xfrm>
        <a:graphic>
          <a:graphicData uri="http://schemas.openxmlformats.org/presentationml/2006/ole">
            <p:oleObj spid="_x0000_s2050" name="Формула" r:id="rId3" imgW="152280" imgH="139680" progId="Equation.3">
              <p:embed/>
            </p:oleObj>
          </a:graphicData>
        </a:graphic>
      </p:graphicFrame>
      <p:sp>
        <p:nvSpPr>
          <p:cNvPr id="2062" name="Straight Connector 18448"/>
          <p:cNvSpPr>
            <a:spLocks noChangeShapeType="1"/>
          </p:cNvSpPr>
          <p:nvPr/>
        </p:nvSpPr>
        <p:spPr bwMode="auto">
          <a:xfrm>
            <a:off x="3527425" y="692150"/>
            <a:ext cx="647700" cy="115252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3" name="Straight Connector 18448"/>
          <p:cNvSpPr>
            <a:spLocks noChangeShapeType="1"/>
          </p:cNvSpPr>
          <p:nvPr/>
        </p:nvSpPr>
        <p:spPr bwMode="auto">
          <a:xfrm>
            <a:off x="1692275" y="1965325"/>
            <a:ext cx="2605088" cy="900113"/>
          </a:xfrm>
          <a:custGeom>
            <a:avLst/>
            <a:gdLst>
              <a:gd name="T0" fmla="*/ 0 w 1641"/>
              <a:gd name="T1" fmla="*/ 0 h 567"/>
              <a:gd name="T2" fmla="*/ 1641 w 1641"/>
              <a:gd name="T3" fmla="*/ 567 h 567"/>
              <a:gd name="T4" fmla="*/ 0 60000 65536"/>
              <a:gd name="T5" fmla="*/ 0 60000 65536"/>
              <a:gd name="T6" fmla="*/ 0 w 1641"/>
              <a:gd name="T7" fmla="*/ 0 h 567"/>
              <a:gd name="T8" fmla="*/ 1641 w 1641"/>
              <a:gd name="T9" fmla="*/ 567 h 56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41" h="567">
                <a:moveTo>
                  <a:pt x="0" y="0"/>
                </a:moveTo>
                <a:lnTo>
                  <a:pt x="1641" y="567"/>
                </a:lnTo>
              </a:path>
            </a:pathLst>
          </a:cu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04462" name="Object 14"/>
          <p:cNvGraphicFramePr>
            <a:graphicFrameLocks noChangeAspect="1"/>
          </p:cNvGraphicFramePr>
          <p:nvPr>
            <p:ph sz="half" idx="2"/>
          </p:nvPr>
        </p:nvGraphicFramePr>
        <p:xfrm>
          <a:off x="5364163" y="981075"/>
          <a:ext cx="384175" cy="320675"/>
        </p:xfrm>
        <a:graphic>
          <a:graphicData uri="http://schemas.openxmlformats.org/presentationml/2006/ole">
            <p:oleObj spid="_x0000_s2051" name="Формула" r:id="rId4" imgW="152280" imgH="126720" progId="Equation.3">
              <p:embed/>
            </p:oleObj>
          </a:graphicData>
        </a:graphic>
      </p:graphicFrame>
      <p:graphicFrame>
        <p:nvGraphicFramePr>
          <p:cNvPr id="104466" name="Object 18"/>
          <p:cNvGraphicFramePr>
            <a:graphicFrameLocks noChangeAspect="1"/>
          </p:cNvGraphicFramePr>
          <p:nvPr/>
        </p:nvGraphicFramePr>
        <p:xfrm>
          <a:off x="7885113" y="981075"/>
          <a:ext cx="358775" cy="358775"/>
        </p:xfrm>
        <a:graphic>
          <a:graphicData uri="http://schemas.openxmlformats.org/presentationml/2006/ole">
            <p:oleObj spid="_x0000_s2052" name="Формула" r:id="rId5" imgW="126720" imgH="126720" progId="Equation.3">
              <p:embed/>
            </p:oleObj>
          </a:graphicData>
        </a:graphic>
      </p:graphicFrame>
      <p:sp>
        <p:nvSpPr>
          <p:cNvPr id="104468" name="Text Box 20"/>
          <p:cNvSpPr txBox="1">
            <a:spLocks noChangeArrowheads="1"/>
          </p:cNvSpPr>
          <p:nvPr/>
        </p:nvSpPr>
        <p:spPr bwMode="auto">
          <a:xfrm>
            <a:off x="1692275" y="3141663"/>
            <a:ext cx="2946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FF"/>
                </a:solidFill>
                <a:latin typeface="Times New Roman" pitchFamily="18" charset="0"/>
              </a:rPr>
              <a:t>Доказательство:</a:t>
            </a:r>
          </a:p>
        </p:txBody>
      </p:sp>
      <p:sp>
        <p:nvSpPr>
          <p:cNvPr id="104469" name="Text Box 21"/>
          <p:cNvSpPr txBox="1">
            <a:spLocks noChangeArrowheads="1"/>
          </p:cNvSpPr>
          <p:nvPr/>
        </p:nvSpPr>
        <p:spPr bwMode="auto">
          <a:xfrm>
            <a:off x="250825" y="3573463"/>
            <a:ext cx="7353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</a:rPr>
              <a:t>Допустим, что С</a:t>
            </a:r>
            <a:r>
              <a:rPr lang="en-US" sz="2400" b="1" i="1">
                <a:latin typeface="Times New Roman" pitchFamily="18" charset="0"/>
              </a:rPr>
              <a:t>D</a:t>
            </a:r>
            <a:r>
              <a:rPr lang="ru-RU" sz="2400" b="1" i="1">
                <a:latin typeface="Times New Roman" pitchFamily="18" charset="0"/>
              </a:rPr>
              <a:t> и АВ лежат в одной плоскости. </a:t>
            </a:r>
          </a:p>
          <a:p>
            <a:r>
              <a:rPr lang="ru-RU" sz="2400" b="1" i="1">
                <a:latin typeface="Times New Roman" pitchFamily="18" charset="0"/>
              </a:rPr>
              <a:t>Пусть это будет плоскость </a:t>
            </a:r>
            <a:r>
              <a:rPr lang="el-GR" sz="2400" b="1" i="1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.</a:t>
            </a:r>
            <a:endParaRPr lang="el-GR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6" name="Rectangle 2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4470" name="Object 22"/>
          <p:cNvGraphicFramePr>
            <a:graphicFrameLocks noChangeAspect="1"/>
          </p:cNvGraphicFramePr>
          <p:nvPr/>
        </p:nvGraphicFramePr>
        <p:xfrm>
          <a:off x="323850" y="4365625"/>
          <a:ext cx="2808288" cy="965200"/>
        </p:xfrm>
        <a:graphic>
          <a:graphicData uri="http://schemas.openxmlformats.org/presentationml/2006/ole">
            <p:oleObj spid="_x0000_s2053" name="Формула" r:id="rId6" imgW="1244600" imgH="431800" progId="Equation.3">
              <p:embed/>
            </p:oleObj>
          </a:graphicData>
        </a:graphic>
      </p:graphicFrame>
      <p:sp>
        <p:nvSpPr>
          <p:cNvPr id="104472" name="Text Box 24"/>
          <p:cNvSpPr txBox="1">
            <a:spLocks noChangeArrowheads="1"/>
          </p:cNvSpPr>
          <p:nvPr/>
        </p:nvSpPr>
        <p:spPr bwMode="auto">
          <a:xfrm>
            <a:off x="5795963" y="1628775"/>
            <a:ext cx="30686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</a:rPr>
              <a:t>Доказать, что АВ</a:t>
            </a:r>
          </a:p>
          <a:p>
            <a:r>
              <a:rPr lang="ru-RU" sz="2400" b="1" i="1">
                <a:latin typeface="Times New Roman" pitchFamily="18" charset="0"/>
              </a:rPr>
              <a:t>Скрещивается  с  С</a:t>
            </a:r>
            <a:r>
              <a:rPr lang="en-US" sz="2400" b="1" i="1">
                <a:latin typeface="Times New Roman" pitchFamily="18" charset="0"/>
              </a:rPr>
              <a:t>D</a:t>
            </a:r>
            <a:endParaRPr lang="ru-RU" sz="2400" b="1" i="1">
              <a:latin typeface="Times New Roman" pitchFamily="18" charset="0"/>
            </a:endParaRPr>
          </a:p>
        </p:txBody>
      </p:sp>
      <p:sp>
        <p:nvSpPr>
          <p:cNvPr id="104473" name="Text Box 25"/>
          <p:cNvSpPr txBox="1">
            <a:spLocks noChangeArrowheads="1"/>
          </p:cNvSpPr>
          <p:nvPr/>
        </p:nvSpPr>
        <p:spPr bwMode="auto">
          <a:xfrm>
            <a:off x="1692275" y="20605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А</a:t>
            </a:r>
          </a:p>
        </p:txBody>
      </p:sp>
      <p:sp>
        <p:nvSpPr>
          <p:cNvPr id="104474" name="Text Box 26"/>
          <p:cNvSpPr txBox="1">
            <a:spLocks noChangeArrowheads="1"/>
          </p:cNvSpPr>
          <p:nvPr/>
        </p:nvSpPr>
        <p:spPr bwMode="auto">
          <a:xfrm>
            <a:off x="3419475" y="263683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В</a:t>
            </a:r>
          </a:p>
        </p:txBody>
      </p:sp>
      <p:sp>
        <p:nvSpPr>
          <p:cNvPr id="104475" name="Text Box 27"/>
          <p:cNvSpPr txBox="1">
            <a:spLocks noChangeArrowheads="1"/>
          </p:cNvSpPr>
          <p:nvPr/>
        </p:nvSpPr>
        <p:spPr bwMode="auto">
          <a:xfrm>
            <a:off x="3779838" y="1773238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С</a:t>
            </a:r>
          </a:p>
        </p:txBody>
      </p:sp>
      <p:sp>
        <p:nvSpPr>
          <p:cNvPr id="104476" name="Text Box 28"/>
          <p:cNvSpPr txBox="1">
            <a:spLocks noChangeArrowheads="1"/>
          </p:cNvSpPr>
          <p:nvPr/>
        </p:nvSpPr>
        <p:spPr bwMode="auto">
          <a:xfrm>
            <a:off x="3276600" y="836613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/>
              <a:t>D</a:t>
            </a:r>
            <a:endParaRPr lang="ru-RU" sz="2400" b="1" i="1"/>
          </a:p>
        </p:txBody>
      </p:sp>
      <p:sp>
        <p:nvSpPr>
          <p:cNvPr id="104477" name="Freeform 29"/>
          <p:cNvSpPr>
            <a:spLocks/>
          </p:cNvSpPr>
          <p:nvPr/>
        </p:nvSpPr>
        <p:spPr bwMode="auto">
          <a:xfrm>
            <a:off x="3276600" y="4365625"/>
            <a:ext cx="1588" cy="908050"/>
          </a:xfrm>
          <a:custGeom>
            <a:avLst/>
            <a:gdLst>
              <a:gd name="T0" fmla="*/ 0 w 1"/>
              <a:gd name="T1" fmla="*/ 0 h 572"/>
              <a:gd name="T2" fmla="*/ 0 w 1"/>
              <a:gd name="T3" fmla="*/ 572 h 572"/>
              <a:gd name="T4" fmla="*/ 0 60000 65536"/>
              <a:gd name="T5" fmla="*/ 0 60000 65536"/>
              <a:gd name="T6" fmla="*/ 0 w 1"/>
              <a:gd name="T7" fmla="*/ 0 h 572"/>
              <a:gd name="T8" fmla="*/ 1 w 1"/>
              <a:gd name="T9" fmla="*/ 572 h 5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572">
                <a:moveTo>
                  <a:pt x="0" y="0"/>
                </a:moveTo>
                <a:lnTo>
                  <a:pt x="0" y="572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4478" name="AutoShape 30"/>
          <p:cNvSpPr>
            <a:spLocks noChangeArrowheads="1"/>
          </p:cNvSpPr>
          <p:nvPr/>
        </p:nvSpPr>
        <p:spPr bwMode="auto">
          <a:xfrm flipV="1">
            <a:off x="3419475" y="4724400"/>
            <a:ext cx="576263" cy="215900"/>
          </a:xfrm>
          <a:prstGeom prst="right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479" name="Text Box 31"/>
          <p:cNvSpPr txBox="1">
            <a:spLocks noChangeArrowheads="1"/>
          </p:cNvSpPr>
          <p:nvPr/>
        </p:nvSpPr>
        <p:spPr bwMode="auto">
          <a:xfrm>
            <a:off x="4067175" y="4581525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 b="1" i="1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 совпадает  с  </a:t>
            </a:r>
            <a:r>
              <a:rPr lang="el-GR" sz="2400" b="1" i="1">
                <a:latin typeface="Times New Roman" pitchFamily="18" charset="0"/>
                <a:cs typeface="Times New Roman" pitchFamily="18" charset="0"/>
              </a:rPr>
              <a:t>β</a:t>
            </a:r>
          </a:p>
        </p:txBody>
      </p:sp>
      <p:sp>
        <p:nvSpPr>
          <p:cNvPr id="104480" name="Text Box 32"/>
          <p:cNvSpPr txBox="1">
            <a:spLocks noChangeArrowheads="1"/>
          </p:cNvSpPr>
          <p:nvPr/>
        </p:nvSpPr>
        <p:spPr bwMode="auto">
          <a:xfrm>
            <a:off x="0" y="5300663"/>
            <a:ext cx="9144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CC0000"/>
                </a:solidFill>
                <a:latin typeface="Times New Roman" pitchFamily="18" charset="0"/>
              </a:rPr>
              <a:t>Плоскости совпадают, чего быть не может, т.к. прямая С</a:t>
            </a:r>
            <a:r>
              <a:rPr lang="en-US" sz="2400" b="1" i="1">
                <a:solidFill>
                  <a:srgbClr val="CC0000"/>
                </a:solidFill>
                <a:latin typeface="Times New Roman" pitchFamily="18" charset="0"/>
              </a:rPr>
              <a:t>D</a:t>
            </a:r>
            <a:endParaRPr lang="ru-RU" sz="2400" b="1" i="1">
              <a:solidFill>
                <a:srgbClr val="CC0000"/>
              </a:solidFill>
              <a:latin typeface="Times New Roman" pitchFamily="18" charset="0"/>
            </a:endParaRPr>
          </a:p>
          <a:p>
            <a:r>
              <a:rPr lang="ru-RU" sz="2400" b="1" i="1">
                <a:solidFill>
                  <a:srgbClr val="CC0000"/>
                </a:solidFill>
                <a:latin typeface="Times New Roman" pitchFamily="18" charset="0"/>
              </a:rPr>
              <a:t>пересекает </a:t>
            </a:r>
            <a:r>
              <a:rPr lang="el-GR" sz="24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4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. Плоскости, которой принадлежат АВ и С</a:t>
            </a:r>
            <a:r>
              <a:rPr lang="en-US" sz="24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не</a:t>
            </a:r>
          </a:p>
          <a:p>
            <a:r>
              <a:rPr lang="ru-RU" sz="24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существует и следовательно по определению скрещивающихся</a:t>
            </a:r>
          </a:p>
          <a:p>
            <a:r>
              <a:rPr lang="ru-RU" sz="24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прямых  АВ  скрещивается с С</a:t>
            </a:r>
            <a:r>
              <a:rPr lang="en-US" sz="24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ru-RU" sz="24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Ч.т.д.</a:t>
            </a:r>
            <a:endParaRPr lang="el-GR" sz="2400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4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4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450"/>
                            </p:stCondLst>
                            <p:childTnLst>
                              <p:par>
                                <p:cTn id="2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44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4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44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44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450"/>
                            </p:stCondLst>
                            <p:childTnLst>
                              <p:par>
                                <p:cTn id="4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104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104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104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104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 tmFilter="0,0; .5, 1; 1, 1"/>
                                        <p:tgtEl>
                                          <p:spTgt spid="104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 tmFilter="0,0; .5, 1; 1, 1"/>
                                        <p:tgtEl>
                                          <p:spTgt spid="104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1" grpId="0" build="p"/>
      <p:bldP spid="104455" grpId="0"/>
      <p:bldP spid="104456" grpId="0"/>
      <p:bldP spid="104468" grpId="0"/>
      <p:bldP spid="104469" grpId="0"/>
      <p:bldP spid="104472" grpId="0"/>
      <p:bldP spid="104473" grpId="0"/>
      <p:bldP spid="104474" grpId="0"/>
      <p:bldP spid="104475" grpId="0"/>
      <p:bldP spid="104476" grpId="0"/>
      <p:bldP spid="104477" grpId="0" animBg="1"/>
      <p:bldP spid="104478" grpId="0" animBg="1"/>
      <p:bldP spid="104479" grpId="0"/>
      <p:bldP spid="1044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algn="ctr" eaLnBrk="1" hangingPunct="1"/>
            <a:r>
              <a:rPr lang="ru-RU" sz="3200" b="1" i="1" smtClean="0">
                <a:latin typeface="Georgia" pitchFamily="18" charset="0"/>
              </a:rPr>
              <a:t>Закрепление изученной теоремы: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292725" y="1412875"/>
            <a:ext cx="3600450" cy="3770313"/>
            <a:chOff x="3288" y="845"/>
            <a:chExt cx="2268" cy="2375"/>
          </a:xfrm>
        </p:grpSpPr>
        <p:sp>
          <p:nvSpPr>
            <p:cNvPr id="12301" name="Text Box 5"/>
            <p:cNvSpPr txBox="1">
              <a:spLocks noChangeArrowheads="1"/>
            </p:cNvSpPr>
            <p:nvPr/>
          </p:nvSpPr>
          <p:spPr bwMode="auto">
            <a:xfrm>
              <a:off x="4967" y="845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C</a:t>
              </a:r>
              <a:r>
                <a:rPr lang="en-US" sz="2400" b="1" baseline="-25000"/>
                <a:t>1</a:t>
              </a:r>
              <a:endParaRPr lang="ru-RU" sz="2400" b="1" baseline="-25000"/>
            </a:p>
          </p:txBody>
        </p:sp>
        <p:sp>
          <p:nvSpPr>
            <p:cNvPr id="12302" name="Text Box 6"/>
            <p:cNvSpPr txBox="1">
              <a:spLocks noChangeArrowheads="1"/>
            </p:cNvSpPr>
            <p:nvPr/>
          </p:nvSpPr>
          <p:spPr bwMode="auto">
            <a:xfrm>
              <a:off x="5216" y="2387"/>
              <a:ext cx="3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C</a:t>
              </a:r>
              <a:endParaRPr lang="ru-RU" sz="2400" b="1"/>
            </a:p>
          </p:txBody>
        </p:sp>
        <p:sp>
          <p:nvSpPr>
            <p:cNvPr id="12303" name="Line 7"/>
            <p:cNvSpPr>
              <a:spLocks noChangeShapeType="1"/>
            </p:cNvSpPr>
            <p:nvPr/>
          </p:nvSpPr>
          <p:spPr bwMode="auto">
            <a:xfrm>
              <a:off x="3968" y="1163"/>
              <a:ext cx="12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4" name="Line 8"/>
            <p:cNvSpPr>
              <a:spLocks noChangeShapeType="1"/>
            </p:cNvSpPr>
            <p:nvPr/>
          </p:nvSpPr>
          <p:spPr bwMode="auto">
            <a:xfrm flipH="1">
              <a:off x="3606" y="1163"/>
              <a:ext cx="362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5" name="Line 9"/>
            <p:cNvSpPr>
              <a:spLocks noChangeShapeType="1"/>
            </p:cNvSpPr>
            <p:nvPr/>
          </p:nvSpPr>
          <p:spPr bwMode="auto">
            <a:xfrm>
              <a:off x="3606" y="1571"/>
              <a:ext cx="12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6" name="Line 10"/>
            <p:cNvSpPr>
              <a:spLocks noChangeShapeType="1"/>
            </p:cNvSpPr>
            <p:nvPr/>
          </p:nvSpPr>
          <p:spPr bwMode="auto">
            <a:xfrm flipH="1">
              <a:off x="4876" y="1163"/>
              <a:ext cx="317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7" name="Line 11"/>
            <p:cNvSpPr>
              <a:spLocks noChangeShapeType="1"/>
            </p:cNvSpPr>
            <p:nvPr/>
          </p:nvSpPr>
          <p:spPr bwMode="auto">
            <a:xfrm>
              <a:off x="3606" y="1571"/>
              <a:ext cx="0" cy="13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8" name="Line 12"/>
            <p:cNvSpPr>
              <a:spLocks noChangeShapeType="1"/>
            </p:cNvSpPr>
            <p:nvPr/>
          </p:nvSpPr>
          <p:spPr bwMode="auto">
            <a:xfrm flipH="1">
              <a:off x="4876" y="1571"/>
              <a:ext cx="0" cy="13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9" name="Line 13"/>
            <p:cNvSpPr>
              <a:spLocks noChangeShapeType="1"/>
            </p:cNvSpPr>
            <p:nvPr/>
          </p:nvSpPr>
          <p:spPr bwMode="auto">
            <a:xfrm>
              <a:off x="3606" y="2887"/>
              <a:ext cx="12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0" name="Line 14"/>
            <p:cNvSpPr>
              <a:spLocks noChangeShapeType="1"/>
            </p:cNvSpPr>
            <p:nvPr/>
          </p:nvSpPr>
          <p:spPr bwMode="auto">
            <a:xfrm>
              <a:off x="5193" y="1163"/>
              <a:ext cx="0" cy="140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1" name="Line 15"/>
            <p:cNvSpPr>
              <a:spLocks noChangeShapeType="1"/>
            </p:cNvSpPr>
            <p:nvPr/>
          </p:nvSpPr>
          <p:spPr bwMode="auto">
            <a:xfrm flipV="1">
              <a:off x="4876" y="2569"/>
              <a:ext cx="317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2" name="Line 16"/>
            <p:cNvSpPr>
              <a:spLocks noChangeShapeType="1"/>
            </p:cNvSpPr>
            <p:nvPr/>
          </p:nvSpPr>
          <p:spPr bwMode="auto">
            <a:xfrm>
              <a:off x="3968" y="1163"/>
              <a:ext cx="0" cy="140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3" name="Line 17"/>
            <p:cNvSpPr>
              <a:spLocks noChangeShapeType="1"/>
            </p:cNvSpPr>
            <p:nvPr/>
          </p:nvSpPr>
          <p:spPr bwMode="auto">
            <a:xfrm flipH="1">
              <a:off x="3968" y="2569"/>
              <a:ext cx="12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4" name="Line 18"/>
            <p:cNvSpPr>
              <a:spLocks noChangeShapeType="1"/>
            </p:cNvSpPr>
            <p:nvPr/>
          </p:nvSpPr>
          <p:spPr bwMode="auto">
            <a:xfrm flipH="1">
              <a:off x="3606" y="2569"/>
              <a:ext cx="362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5" name="Text Box 19"/>
            <p:cNvSpPr txBox="1">
              <a:spLocks noChangeArrowheads="1"/>
            </p:cNvSpPr>
            <p:nvPr/>
          </p:nvSpPr>
          <p:spPr bwMode="auto">
            <a:xfrm>
              <a:off x="3288" y="1299"/>
              <a:ext cx="4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A</a:t>
              </a:r>
              <a:r>
                <a:rPr lang="en-US" sz="2400" b="1" baseline="-25000"/>
                <a:t>1</a:t>
              </a:r>
              <a:endParaRPr lang="ru-RU" sz="2400" b="1" baseline="-25000"/>
            </a:p>
          </p:txBody>
        </p:sp>
        <p:sp>
          <p:nvSpPr>
            <p:cNvPr id="12316" name="Text Box 20"/>
            <p:cNvSpPr txBox="1">
              <a:spLocks noChangeArrowheads="1"/>
            </p:cNvSpPr>
            <p:nvPr/>
          </p:nvSpPr>
          <p:spPr bwMode="auto">
            <a:xfrm>
              <a:off x="3787" y="845"/>
              <a:ext cx="68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B</a:t>
              </a:r>
              <a:r>
                <a:rPr lang="en-US" sz="2400" b="1" baseline="-25000"/>
                <a:t>1</a:t>
              </a:r>
              <a:endParaRPr lang="ru-RU" sz="2400" b="1" baseline="-25000"/>
            </a:p>
          </p:txBody>
        </p:sp>
        <p:sp>
          <p:nvSpPr>
            <p:cNvPr id="12317" name="Text Box 21"/>
            <p:cNvSpPr txBox="1">
              <a:spLocks noChangeArrowheads="1"/>
            </p:cNvSpPr>
            <p:nvPr/>
          </p:nvSpPr>
          <p:spPr bwMode="auto">
            <a:xfrm>
              <a:off x="4558" y="1299"/>
              <a:ext cx="7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D</a:t>
              </a:r>
              <a:r>
                <a:rPr lang="en-US" sz="2400" b="1" baseline="-25000"/>
                <a:t>1</a:t>
              </a:r>
              <a:endParaRPr lang="ru-RU" sz="2400" b="1" baseline="-25000"/>
            </a:p>
          </p:txBody>
        </p:sp>
        <p:sp>
          <p:nvSpPr>
            <p:cNvPr id="12318" name="Text Box 22"/>
            <p:cNvSpPr txBox="1">
              <a:spLocks noChangeArrowheads="1"/>
            </p:cNvSpPr>
            <p:nvPr/>
          </p:nvSpPr>
          <p:spPr bwMode="auto">
            <a:xfrm>
              <a:off x="3424" y="2887"/>
              <a:ext cx="63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A</a:t>
              </a:r>
              <a:endParaRPr lang="ru-RU" sz="2400" b="1"/>
            </a:p>
          </p:txBody>
        </p:sp>
        <p:sp>
          <p:nvSpPr>
            <p:cNvPr id="12319" name="Text Box 23"/>
            <p:cNvSpPr txBox="1">
              <a:spLocks noChangeArrowheads="1"/>
            </p:cNvSpPr>
            <p:nvPr/>
          </p:nvSpPr>
          <p:spPr bwMode="auto">
            <a:xfrm>
              <a:off x="3968" y="2251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B</a:t>
              </a:r>
              <a:endParaRPr lang="ru-RU" sz="2400" b="1"/>
            </a:p>
          </p:txBody>
        </p:sp>
        <p:sp>
          <p:nvSpPr>
            <p:cNvPr id="12320" name="Text Box 24"/>
            <p:cNvSpPr txBox="1">
              <a:spLocks noChangeArrowheads="1"/>
            </p:cNvSpPr>
            <p:nvPr/>
          </p:nvSpPr>
          <p:spPr bwMode="auto">
            <a:xfrm>
              <a:off x="4807" y="2932"/>
              <a:ext cx="7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D</a:t>
              </a:r>
              <a:endParaRPr lang="ru-RU" sz="2400" b="1"/>
            </a:p>
          </p:txBody>
        </p:sp>
      </p:grpSp>
      <p:sp>
        <p:nvSpPr>
          <p:cNvPr id="107545" name="Text Box 25"/>
          <p:cNvSpPr txBox="1">
            <a:spLocks noChangeArrowheads="1"/>
          </p:cNvSpPr>
          <p:nvPr/>
        </p:nvSpPr>
        <p:spPr bwMode="auto">
          <a:xfrm>
            <a:off x="519113" y="1503363"/>
            <a:ext cx="45148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400" b="1" i="1">
                <a:latin typeface="Georgia" pitchFamily="18" charset="0"/>
              </a:rPr>
              <a:t>Определить взаимное</a:t>
            </a:r>
          </a:p>
          <a:p>
            <a:pPr marL="342900" indent="-342900"/>
            <a:r>
              <a:rPr lang="ru-RU" sz="2400" b="1" i="1">
                <a:latin typeface="Georgia" pitchFamily="18" charset="0"/>
              </a:rPr>
              <a:t>     расположение  прямых</a:t>
            </a:r>
          </a:p>
          <a:p>
            <a:pPr marL="342900" indent="-342900"/>
            <a:r>
              <a:rPr lang="ru-RU" sz="2400" b="1" i="1">
                <a:latin typeface="Georgia" pitchFamily="18" charset="0"/>
              </a:rPr>
              <a:t>     АВ</a:t>
            </a:r>
            <a:r>
              <a:rPr lang="ru-RU" sz="2400" b="1" i="1" baseline="-25000">
                <a:latin typeface="Georgia" pitchFamily="18" charset="0"/>
              </a:rPr>
              <a:t>1</a:t>
            </a:r>
            <a:r>
              <a:rPr lang="ru-RU" sz="2400" b="1" i="1">
                <a:latin typeface="Georgia" pitchFamily="18" charset="0"/>
              </a:rPr>
              <a:t> и </a:t>
            </a:r>
            <a:r>
              <a:rPr lang="en-US" sz="2400" b="1" i="1">
                <a:latin typeface="Georgia" pitchFamily="18" charset="0"/>
              </a:rPr>
              <a:t>DC.</a:t>
            </a:r>
            <a:endParaRPr lang="ru-RU" sz="2400" b="1" i="1">
              <a:latin typeface="Georgia" pitchFamily="18" charset="0"/>
            </a:endParaRPr>
          </a:p>
        </p:txBody>
      </p:sp>
      <p:sp>
        <p:nvSpPr>
          <p:cNvPr id="107546" name="Freeform 26"/>
          <p:cNvSpPr>
            <a:spLocks/>
          </p:cNvSpPr>
          <p:nvPr/>
        </p:nvSpPr>
        <p:spPr bwMode="auto">
          <a:xfrm>
            <a:off x="7802563" y="4144963"/>
            <a:ext cx="519112" cy="519112"/>
          </a:xfrm>
          <a:custGeom>
            <a:avLst/>
            <a:gdLst>
              <a:gd name="T0" fmla="*/ 0 w 327"/>
              <a:gd name="T1" fmla="*/ 327 h 327"/>
              <a:gd name="T2" fmla="*/ 327 w 327"/>
              <a:gd name="T3" fmla="*/ 0 h 327"/>
              <a:gd name="T4" fmla="*/ 0 60000 65536"/>
              <a:gd name="T5" fmla="*/ 0 60000 65536"/>
              <a:gd name="T6" fmla="*/ 0 w 327"/>
              <a:gd name="T7" fmla="*/ 0 h 327"/>
              <a:gd name="T8" fmla="*/ 327 w 327"/>
              <a:gd name="T9" fmla="*/ 327 h 32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7" h="327">
                <a:moveTo>
                  <a:pt x="0" y="327"/>
                </a:moveTo>
                <a:lnTo>
                  <a:pt x="327" y="0"/>
                </a:lnTo>
              </a:path>
            </a:pathLst>
          </a:custGeom>
          <a:noFill/>
          <a:ln w="41275">
            <a:solidFill>
              <a:srgbClr val="FF00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4" name="Freeform 27"/>
          <p:cNvSpPr>
            <a:spLocks/>
          </p:cNvSpPr>
          <p:nvPr/>
        </p:nvSpPr>
        <p:spPr bwMode="auto">
          <a:xfrm>
            <a:off x="5791200" y="1935163"/>
            <a:ext cx="563563" cy="2697162"/>
          </a:xfrm>
          <a:custGeom>
            <a:avLst/>
            <a:gdLst>
              <a:gd name="T0" fmla="*/ 0 w 355"/>
              <a:gd name="T1" fmla="*/ 1699 h 1699"/>
              <a:gd name="T2" fmla="*/ 355 w 355"/>
              <a:gd name="T3" fmla="*/ 0 h 1699"/>
              <a:gd name="T4" fmla="*/ 0 60000 65536"/>
              <a:gd name="T5" fmla="*/ 0 60000 65536"/>
              <a:gd name="T6" fmla="*/ 0 w 355"/>
              <a:gd name="T7" fmla="*/ 0 h 1699"/>
              <a:gd name="T8" fmla="*/ 355 w 355"/>
              <a:gd name="T9" fmla="*/ 1699 h 16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55" h="1699">
                <a:moveTo>
                  <a:pt x="0" y="1699"/>
                </a:moveTo>
                <a:lnTo>
                  <a:pt x="355" y="0"/>
                </a:lnTo>
              </a:path>
            </a:pathLst>
          </a:custGeom>
          <a:solidFill>
            <a:srgbClr val="CCFFFF"/>
          </a:solidFill>
          <a:ln w="41275" cap="flat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7548" name="Text Box 28"/>
          <p:cNvSpPr txBox="1">
            <a:spLocks noChangeArrowheads="1"/>
          </p:cNvSpPr>
          <p:nvPr/>
        </p:nvSpPr>
        <p:spPr bwMode="auto">
          <a:xfrm>
            <a:off x="539750" y="2636838"/>
            <a:ext cx="44577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ru-RU" sz="2400" b="1" i="1">
                <a:latin typeface="Georgia" pitchFamily="18" charset="0"/>
              </a:rPr>
              <a:t>2. Указать взаимное</a:t>
            </a:r>
          </a:p>
          <a:p>
            <a:pPr marL="342900" indent="-342900"/>
            <a:r>
              <a:rPr lang="ru-RU" sz="2400" b="1" i="1">
                <a:latin typeface="Georgia" pitchFamily="18" charset="0"/>
              </a:rPr>
              <a:t>     расположение  прямой</a:t>
            </a:r>
          </a:p>
          <a:p>
            <a:pPr marL="342900" indent="-342900"/>
            <a:r>
              <a:rPr lang="ru-RU" sz="2400" b="1" i="1">
                <a:latin typeface="Georgia" pitchFamily="18" charset="0"/>
              </a:rPr>
              <a:t>     </a:t>
            </a:r>
            <a:r>
              <a:rPr lang="en-US" sz="2400" b="1" i="1">
                <a:latin typeface="Georgia" pitchFamily="18" charset="0"/>
              </a:rPr>
              <a:t>DC</a:t>
            </a:r>
            <a:r>
              <a:rPr lang="ru-RU" sz="2400" b="1" i="1">
                <a:latin typeface="Georgia" pitchFamily="18" charset="0"/>
              </a:rPr>
              <a:t> и плоскости АА</a:t>
            </a:r>
            <a:r>
              <a:rPr lang="ru-RU" sz="2400" b="1" i="1" baseline="-25000">
                <a:latin typeface="Georgia" pitchFamily="18" charset="0"/>
              </a:rPr>
              <a:t>1</a:t>
            </a:r>
            <a:r>
              <a:rPr lang="ru-RU" sz="2400" b="1" i="1">
                <a:latin typeface="Georgia" pitchFamily="18" charset="0"/>
              </a:rPr>
              <a:t>В</a:t>
            </a:r>
            <a:r>
              <a:rPr lang="ru-RU" sz="2400" b="1" i="1" baseline="-25000">
                <a:latin typeface="Georgia" pitchFamily="18" charset="0"/>
              </a:rPr>
              <a:t>1</a:t>
            </a:r>
            <a:r>
              <a:rPr lang="ru-RU" sz="2400" b="1" i="1">
                <a:latin typeface="Georgia" pitchFamily="18" charset="0"/>
              </a:rPr>
              <a:t>В</a:t>
            </a:r>
          </a:p>
        </p:txBody>
      </p:sp>
      <p:sp>
        <p:nvSpPr>
          <p:cNvPr id="107549" name="Freeform 29"/>
          <p:cNvSpPr>
            <a:spLocks/>
          </p:cNvSpPr>
          <p:nvPr/>
        </p:nvSpPr>
        <p:spPr bwMode="auto">
          <a:xfrm>
            <a:off x="5795963" y="1989138"/>
            <a:ext cx="547687" cy="2667000"/>
          </a:xfrm>
          <a:custGeom>
            <a:avLst/>
            <a:gdLst>
              <a:gd name="T0" fmla="*/ 19 w 345"/>
              <a:gd name="T1" fmla="*/ 1661 h 1680"/>
              <a:gd name="T2" fmla="*/ 19 w 345"/>
              <a:gd name="T3" fmla="*/ 365 h 1680"/>
              <a:gd name="T4" fmla="*/ 345 w 345"/>
              <a:gd name="T5" fmla="*/ 0 h 1680"/>
              <a:gd name="T6" fmla="*/ 345 w 345"/>
              <a:gd name="T7" fmla="*/ 1364 h 1680"/>
              <a:gd name="T8" fmla="*/ 0 w 345"/>
              <a:gd name="T9" fmla="*/ 1680 h 16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5"/>
              <a:gd name="T16" fmla="*/ 0 h 1680"/>
              <a:gd name="T17" fmla="*/ 345 w 345"/>
              <a:gd name="T18" fmla="*/ 1680 h 16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5" h="1680">
                <a:moveTo>
                  <a:pt x="19" y="1661"/>
                </a:moveTo>
                <a:lnTo>
                  <a:pt x="19" y="365"/>
                </a:lnTo>
                <a:lnTo>
                  <a:pt x="345" y="0"/>
                </a:lnTo>
                <a:lnTo>
                  <a:pt x="345" y="1364"/>
                </a:lnTo>
                <a:lnTo>
                  <a:pt x="0" y="1680"/>
                </a:lnTo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7550" name="Freeform 30"/>
          <p:cNvSpPr>
            <a:spLocks/>
          </p:cNvSpPr>
          <p:nvPr/>
        </p:nvSpPr>
        <p:spPr bwMode="auto">
          <a:xfrm>
            <a:off x="5791200" y="2560638"/>
            <a:ext cx="777875" cy="14287"/>
          </a:xfrm>
          <a:custGeom>
            <a:avLst/>
            <a:gdLst>
              <a:gd name="T0" fmla="*/ 0 w 490"/>
              <a:gd name="T1" fmla="*/ 9 h 9"/>
              <a:gd name="T2" fmla="*/ 490 w 490"/>
              <a:gd name="T3" fmla="*/ 0 h 9"/>
              <a:gd name="T4" fmla="*/ 0 60000 65536"/>
              <a:gd name="T5" fmla="*/ 0 60000 65536"/>
              <a:gd name="T6" fmla="*/ 0 w 490"/>
              <a:gd name="T7" fmla="*/ 0 h 9"/>
              <a:gd name="T8" fmla="*/ 490 w 490"/>
              <a:gd name="T9" fmla="*/ 9 h 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90" h="9">
                <a:moveTo>
                  <a:pt x="0" y="9"/>
                </a:moveTo>
                <a:lnTo>
                  <a:pt x="490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7551" name="Freeform 31"/>
          <p:cNvSpPr>
            <a:spLocks/>
          </p:cNvSpPr>
          <p:nvPr/>
        </p:nvSpPr>
        <p:spPr bwMode="auto">
          <a:xfrm>
            <a:off x="5775325" y="1935163"/>
            <a:ext cx="595313" cy="2728912"/>
          </a:xfrm>
          <a:custGeom>
            <a:avLst/>
            <a:gdLst>
              <a:gd name="T0" fmla="*/ 0 w 375"/>
              <a:gd name="T1" fmla="*/ 1719 h 1719"/>
              <a:gd name="T2" fmla="*/ 375 w 375"/>
              <a:gd name="T3" fmla="*/ 0 h 1719"/>
              <a:gd name="T4" fmla="*/ 0 60000 65536"/>
              <a:gd name="T5" fmla="*/ 0 60000 65536"/>
              <a:gd name="T6" fmla="*/ 0 w 375"/>
              <a:gd name="T7" fmla="*/ 0 h 1719"/>
              <a:gd name="T8" fmla="*/ 375 w 375"/>
              <a:gd name="T9" fmla="*/ 1719 h 171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5" h="1719">
                <a:moveTo>
                  <a:pt x="0" y="1719"/>
                </a:moveTo>
                <a:lnTo>
                  <a:pt x="375" y="0"/>
                </a:lnTo>
              </a:path>
            </a:pathLst>
          </a:custGeom>
          <a:noFill/>
          <a:ln w="41275" cap="flat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7552" name="Text Box 32"/>
          <p:cNvSpPr txBox="1">
            <a:spLocks noChangeArrowheads="1"/>
          </p:cNvSpPr>
          <p:nvPr/>
        </p:nvSpPr>
        <p:spPr bwMode="auto">
          <a:xfrm>
            <a:off x="468313" y="3860800"/>
            <a:ext cx="493553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3. Является ли прямая АВ</a:t>
            </a:r>
            <a:r>
              <a:rPr lang="ru-RU" sz="2400" b="1" i="1" baseline="-25000">
                <a:latin typeface="Georgia" pitchFamily="18" charset="0"/>
              </a:rPr>
              <a:t>1</a:t>
            </a:r>
            <a:endParaRPr lang="ru-RU" sz="2400" b="1" i="1">
              <a:latin typeface="Georgia" pitchFamily="18" charset="0"/>
            </a:endParaRPr>
          </a:p>
          <a:p>
            <a:r>
              <a:rPr lang="ru-RU" sz="2400" b="1" i="1">
                <a:latin typeface="Georgia" pitchFamily="18" charset="0"/>
              </a:rPr>
              <a:t>     параллельной  плоскости</a:t>
            </a:r>
          </a:p>
          <a:p>
            <a:r>
              <a:rPr lang="ru-RU" sz="2400" b="1" i="1">
                <a:latin typeface="Georgia" pitchFamily="18" charset="0"/>
              </a:rPr>
              <a:t>     </a:t>
            </a:r>
            <a:r>
              <a:rPr lang="en-US" sz="2400" b="1" i="1">
                <a:latin typeface="Georgia" pitchFamily="18" charset="0"/>
              </a:rPr>
              <a:t>DD</a:t>
            </a:r>
            <a:r>
              <a:rPr lang="ru-RU" sz="2400" b="1" i="1" baseline="-25000">
                <a:latin typeface="Georgia" pitchFamily="18" charset="0"/>
              </a:rPr>
              <a:t>1</a:t>
            </a:r>
            <a:r>
              <a:rPr lang="ru-RU" sz="2400" b="1" i="1">
                <a:latin typeface="Georgia" pitchFamily="18" charset="0"/>
              </a:rPr>
              <a:t>С</a:t>
            </a:r>
            <a:r>
              <a:rPr lang="ru-RU" sz="2400" b="1" i="1" baseline="-25000">
                <a:latin typeface="Georgia" pitchFamily="18" charset="0"/>
              </a:rPr>
              <a:t>1</a:t>
            </a:r>
            <a:r>
              <a:rPr lang="ru-RU" sz="2400" b="1" i="1">
                <a:latin typeface="Georgia" pitchFamily="18" charset="0"/>
              </a:rPr>
              <a:t>С?</a:t>
            </a:r>
          </a:p>
        </p:txBody>
      </p:sp>
      <p:sp>
        <p:nvSpPr>
          <p:cNvPr id="107553" name="Freeform 33"/>
          <p:cNvSpPr>
            <a:spLocks/>
          </p:cNvSpPr>
          <p:nvPr/>
        </p:nvSpPr>
        <p:spPr bwMode="auto">
          <a:xfrm>
            <a:off x="7812088" y="1989138"/>
            <a:ext cx="471487" cy="2643187"/>
          </a:xfrm>
          <a:custGeom>
            <a:avLst/>
            <a:gdLst>
              <a:gd name="T0" fmla="*/ 19 w 297"/>
              <a:gd name="T1" fmla="*/ 1627 h 1665"/>
              <a:gd name="T2" fmla="*/ 19 w 297"/>
              <a:gd name="T3" fmla="*/ 360 h 1665"/>
              <a:gd name="T4" fmla="*/ 296 w 297"/>
              <a:gd name="T5" fmla="*/ 0 h 1665"/>
              <a:gd name="T6" fmla="*/ 297 w 297"/>
              <a:gd name="T7" fmla="*/ 1358 h 1665"/>
              <a:gd name="T8" fmla="*/ 0 w 297"/>
              <a:gd name="T9" fmla="*/ 1665 h 16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7"/>
              <a:gd name="T16" fmla="*/ 0 h 1665"/>
              <a:gd name="T17" fmla="*/ 297 w 297"/>
              <a:gd name="T18" fmla="*/ 1665 h 16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7" h="1665">
                <a:moveTo>
                  <a:pt x="19" y="1627"/>
                </a:moveTo>
                <a:lnTo>
                  <a:pt x="19" y="360"/>
                </a:lnTo>
                <a:lnTo>
                  <a:pt x="296" y="0"/>
                </a:lnTo>
                <a:lnTo>
                  <a:pt x="297" y="1358"/>
                </a:lnTo>
                <a:lnTo>
                  <a:pt x="0" y="1665"/>
                </a:lnTo>
              </a:path>
            </a:pathLst>
          </a:custGeom>
          <a:solidFill>
            <a:srgbClr val="FFCCFF"/>
          </a:solidFill>
          <a:ln w="952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7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107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600"/>
                            </p:stCondLst>
                            <p:childTnLst>
                              <p:par>
                                <p:cTn id="2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1000"/>
                                        <p:tgtEl>
                                          <p:spTgt spid="107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1000"/>
                                        <p:tgtEl>
                                          <p:spTgt spid="107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107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107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107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107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7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7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7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7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tmFilter="0,0; .5, 1; 1, 1"/>
                                        <p:tgtEl>
                                          <p:spTgt spid="107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900"/>
                            </p:stCondLst>
                            <p:childTnLst>
                              <p:par>
                                <p:cTn id="6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1075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107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3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6" dur="1000"/>
                                        <p:tgtEl>
                                          <p:spTgt spid="107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1000"/>
                                        <p:tgtEl>
                                          <p:spTgt spid="107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  <p:bldP spid="107545" grpId="0"/>
      <p:bldP spid="107546" grpId="0" animBg="1"/>
      <p:bldP spid="107546" grpId="1" animBg="1"/>
      <p:bldP spid="107548" grpId="0"/>
      <p:bldP spid="107549" grpId="0" animBg="1"/>
      <p:bldP spid="107549" grpId="1" animBg="1"/>
      <p:bldP spid="107550" grpId="0" animBg="1"/>
      <p:bldP spid="107551" grpId="0" animBg="1"/>
      <p:bldP spid="107551" grpId="1" animBg="1"/>
      <p:bldP spid="107551" grpId="2" animBg="1"/>
      <p:bldP spid="107552" grpId="0"/>
      <p:bldP spid="10755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algn="ctr" eaLnBrk="1" hangingPunct="1"/>
            <a:r>
              <a:rPr lang="ru-RU" sz="3200" b="1" i="1" dirty="0" smtClean="0">
                <a:latin typeface="Georgia" pitchFamily="18" charset="0"/>
              </a:rPr>
              <a:t>Теорема: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11525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sz="2400" b="1" i="1" dirty="0" smtClean="0">
                <a:solidFill>
                  <a:srgbClr val="0000FF"/>
                </a:solidFill>
                <a:latin typeface="Georgia" pitchFamily="18" charset="0"/>
              </a:rPr>
              <a:t>Через каждую из двух скрещивающихся прямых  проходит плоскость, параллельная другой прямой, и притом только одна.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376238" y="2152650"/>
            <a:ext cx="4356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</a:rPr>
              <a:t>Дано: АВ скрещивается с С</a:t>
            </a:r>
            <a:r>
              <a:rPr lang="en-US" sz="2400" b="1" i="1">
                <a:latin typeface="Times New Roman" pitchFamily="18" charset="0"/>
              </a:rPr>
              <a:t>D</a:t>
            </a:r>
            <a:r>
              <a:rPr lang="ru-RU" sz="2400" b="1" i="1">
                <a:latin typeface="Times New Roman" pitchFamily="18" charset="0"/>
              </a:rPr>
              <a:t>.</a:t>
            </a:r>
          </a:p>
          <a:p>
            <a:r>
              <a:rPr lang="ru-RU" sz="2400" b="1" i="1">
                <a:solidFill>
                  <a:schemeClr val="tx2"/>
                </a:solidFill>
                <a:latin typeface="Times New Roman" pitchFamily="18" charset="0"/>
              </a:rPr>
              <a:t>Построить</a:t>
            </a:r>
            <a:r>
              <a:rPr lang="ru-RU" sz="2400" b="1" i="1">
                <a:latin typeface="Times New Roman" pitchFamily="18" charset="0"/>
              </a:rPr>
              <a:t> </a:t>
            </a:r>
            <a:r>
              <a:rPr lang="el-GR" sz="2400" b="1" i="1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: АВ     </a:t>
            </a:r>
            <a:r>
              <a:rPr lang="el-GR" sz="2400" b="1" i="1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,  С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D || </a:t>
            </a:r>
            <a:r>
              <a:rPr lang="el-GR" sz="2400" b="1" i="1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.</a:t>
            </a:r>
            <a:endParaRPr lang="el-GR" sz="2400" b="1" i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8550" name="Object 6"/>
          <p:cNvGraphicFramePr>
            <a:graphicFrameLocks noChangeAspect="1"/>
          </p:cNvGraphicFramePr>
          <p:nvPr/>
        </p:nvGraphicFramePr>
        <p:xfrm>
          <a:off x="2916238" y="2624138"/>
          <a:ext cx="360362" cy="292100"/>
        </p:xfrm>
        <a:graphic>
          <a:graphicData uri="http://schemas.openxmlformats.org/presentationml/2006/ole">
            <p:oleObj spid="_x0000_s3074" name="Формула" r:id="rId3" imgW="152202" imgH="126835" progId="Equation.3">
              <p:embed/>
            </p:oleObj>
          </a:graphicData>
        </a:graphic>
      </p:graphicFrame>
      <p:sp>
        <p:nvSpPr>
          <p:cNvPr id="108552" name="Freeform 8"/>
          <p:cNvSpPr>
            <a:spLocks/>
          </p:cNvSpPr>
          <p:nvPr/>
        </p:nvSpPr>
        <p:spPr bwMode="auto">
          <a:xfrm>
            <a:off x="5851525" y="2133600"/>
            <a:ext cx="1752600" cy="4038600"/>
          </a:xfrm>
          <a:custGeom>
            <a:avLst/>
            <a:gdLst>
              <a:gd name="T0" fmla="*/ 0 w 1104"/>
              <a:gd name="T1" fmla="*/ 2534 h 2544"/>
              <a:gd name="T2" fmla="*/ 0 w 1104"/>
              <a:gd name="T3" fmla="*/ 672 h 2544"/>
              <a:gd name="T4" fmla="*/ 1085 w 1104"/>
              <a:gd name="T5" fmla="*/ 0 h 2544"/>
              <a:gd name="T6" fmla="*/ 1104 w 1104"/>
              <a:gd name="T7" fmla="*/ 1910 h 2544"/>
              <a:gd name="T8" fmla="*/ 10 w 1104"/>
              <a:gd name="T9" fmla="*/ 2544 h 25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04"/>
              <a:gd name="T16" fmla="*/ 0 h 2544"/>
              <a:gd name="T17" fmla="*/ 1104 w 1104"/>
              <a:gd name="T18" fmla="*/ 2544 h 25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04" h="2544">
                <a:moveTo>
                  <a:pt x="0" y="2534"/>
                </a:moveTo>
                <a:lnTo>
                  <a:pt x="0" y="672"/>
                </a:lnTo>
                <a:lnTo>
                  <a:pt x="1085" y="0"/>
                </a:lnTo>
                <a:lnTo>
                  <a:pt x="1104" y="1910"/>
                </a:lnTo>
                <a:lnTo>
                  <a:pt x="10" y="2544"/>
                </a:ln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8553" name="Freeform 9"/>
          <p:cNvSpPr>
            <a:spLocks/>
          </p:cNvSpPr>
          <p:nvPr/>
        </p:nvSpPr>
        <p:spPr bwMode="auto">
          <a:xfrm>
            <a:off x="6111875" y="3368675"/>
            <a:ext cx="1279525" cy="715963"/>
          </a:xfrm>
          <a:custGeom>
            <a:avLst/>
            <a:gdLst>
              <a:gd name="T0" fmla="*/ 0 w 806"/>
              <a:gd name="T1" fmla="*/ 451 h 451"/>
              <a:gd name="T2" fmla="*/ 806 w 806"/>
              <a:gd name="T3" fmla="*/ 0 h 451"/>
              <a:gd name="T4" fmla="*/ 0 60000 65536"/>
              <a:gd name="T5" fmla="*/ 0 60000 65536"/>
              <a:gd name="T6" fmla="*/ 0 w 806"/>
              <a:gd name="T7" fmla="*/ 0 h 451"/>
              <a:gd name="T8" fmla="*/ 806 w 806"/>
              <a:gd name="T9" fmla="*/ 451 h 45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06" h="451">
                <a:moveTo>
                  <a:pt x="0" y="451"/>
                </a:moveTo>
                <a:lnTo>
                  <a:pt x="806" y="0"/>
                </a:lnTo>
              </a:path>
            </a:pathLst>
          </a:custGeom>
          <a:noFill/>
          <a:ln w="4127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8554" name="Freeform 10"/>
          <p:cNvSpPr>
            <a:spLocks/>
          </p:cNvSpPr>
          <p:nvPr/>
        </p:nvSpPr>
        <p:spPr bwMode="auto">
          <a:xfrm>
            <a:off x="8321675" y="2179638"/>
            <a:ext cx="14288" cy="3627437"/>
          </a:xfrm>
          <a:custGeom>
            <a:avLst/>
            <a:gdLst>
              <a:gd name="T0" fmla="*/ 9 w 9"/>
              <a:gd name="T1" fmla="*/ 2285 h 2285"/>
              <a:gd name="T2" fmla="*/ 0 w 9"/>
              <a:gd name="T3" fmla="*/ 0 h 2285"/>
              <a:gd name="T4" fmla="*/ 0 60000 65536"/>
              <a:gd name="T5" fmla="*/ 0 60000 65536"/>
              <a:gd name="T6" fmla="*/ 0 w 9"/>
              <a:gd name="T7" fmla="*/ 0 h 2285"/>
              <a:gd name="T8" fmla="*/ 9 w 9"/>
              <a:gd name="T9" fmla="*/ 2285 h 228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2285">
                <a:moveTo>
                  <a:pt x="9" y="2285"/>
                </a:moveTo>
                <a:lnTo>
                  <a:pt x="0" y="0"/>
                </a:lnTo>
              </a:path>
            </a:pathLst>
          </a:custGeom>
          <a:noFill/>
          <a:ln w="4127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8555" name="Text Box 11"/>
          <p:cNvSpPr txBox="1">
            <a:spLocks noChangeArrowheads="1"/>
          </p:cNvSpPr>
          <p:nvPr/>
        </p:nvSpPr>
        <p:spPr bwMode="auto">
          <a:xfrm>
            <a:off x="6300788" y="3357563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А</a:t>
            </a:r>
          </a:p>
        </p:txBody>
      </p:sp>
      <p:sp>
        <p:nvSpPr>
          <p:cNvPr id="108556" name="Text Box 12"/>
          <p:cNvSpPr txBox="1">
            <a:spLocks noChangeArrowheads="1"/>
          </p:cNvSpPr>
          <p:nvPr/>
        </p:nvSpPr>
        <p:spPr bwMode="auto">
          <a:xfrm>
            <a:off x="7019925" y="2997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В</a:t>
            </a:r>
          </a:p>
        </p:txBody>
      </p:sp>
      <p:sp>
        <p:nvSpPr>
          <p:cNvPr id="108557" name="Text Box 13"/>
          <p:cNvSpPr txBox="1">
            <a:spLocks noChangeArrowheads="1"/>
          </p:cNvSpPr>
          <p:nvPr/>
        </p:nvSpPr>
        <p:spPr bwMode="auto">
          <a:xfrm>
            <a:off x="8316913" y="2205038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/>
              <a:t>C</a:t>
            </a:r>
            <a:endParaRPr lang="ru-RU" sz="2400" b="1" i="1"/>
          </a:p>
        </p:txBody>
      </p:sp>
      <p:sp>
        <p:nvSpPr>
          <p:cNvPr id="108558" name="Text Box 14"/>
          <p:cNvSpPr txBox="1">
            <a:spLocks noChangeArrowheads="1"/>
          </p:cNvSpPr>
          <p:nvPr/>
        </p:nvSpPr>
        <p:spPr bwMode="auto">
          <a:xfrm>
            <a:off x="8388350" y="515778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/>
              <a:t>D</a:t>
            </a:r>
            <a:endParaRPr lang="ru-RU" sz="2400" b="1" i="1"/>
          </a:p>
        </p:txBody>
      </p:sp>
      <p:sp>
        <p:nvSpPr>
          <p:cNvPr id="108559" name="Oval 15"/>
          <p:cNvSpPr>
            <a:spLocks noChangeArrowheads="1"/>
          </p:cNvSpPr>
          <p:nvPr/>
        </p:nvSpPr>
        <p:spPr bwMode="auto">
          <a:xfrm>
            <a:off x="6300788" y="3860800"/>
            <a:ext cx="144462" cy="122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8560" name="Oval 16"/>
          <p:cNvSpPr>
            <a:spLocks noChangeArrowheads="1"/>
          </p:cNvSpPr>
          <p:nvPr/>
        </p:nvSpPr>
        <p:spPr bwMode="auto">
          <a:xfrm>
            <a:off x="7092950" y="3429000"/>
            <a:ext cx="144463" cy="122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8561" name="Oval 17"/>
          <p:cNvSpPr>
            <a:spLocks noChangeArrowheads="1"/>
          </p:cNvSpPr>
          <p:nvPr/>
        </p:nvSpPr>
        <p:spPr bwMode="auto">
          <a:xfrm>
            <a:off x="8243888" y="2492375"/>
            <a:ext cx="144462" cy="122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8562" name="Oval 18"/>
          <p:cNvSpPr>
            <a:spLocks noChangeArrowheads="1"/>
          </p:cNvSpPr>
          <p:nvPr/>
        </p:nvSpPr>
        <p:spPr bwMode="auto">
          <a:xfrm>
            <a:off x="8243888" y="5373688"/>
            <a:ext cx="144462" cy="122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8565" name="Text Box 21"/>
          <p:cNvSpPr txBox="1">
            <a:spLocks noChangeArrowheads="1"/>
          </p:cNvSpPr>
          <p:nvPr/>
        </p:nvSpPr>
        <p:spPr bwMode="auto">
          <a:xfrm>
            <a:off x="250825" y="3429000"/>
            <a:ext cx="5006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400" b="1" i="1">
                <a:solidFill>
                  <a:schemeClr val="tx2"/>
                </a:solidFill>
                <a:latin typeface="Times New Roman" pitchFamily="18" charset="0"/>
              </a:rPr>
              <a:t>Через точку А проведем прямую </a:t>
            </a:r>
          </a:p>
          <a:p>
            <a:pPr marL="342900" indent="-342900"/>
            <a:r>
              <a:rPr lang="ru-RU" sz="2400" b="1" i="1">
                <a:solidFill>
                  <a:schemeClr val="tx2"/>
                </a:solidFill>
                <a:latin typeface="Times New Roman" pitchFamily="18" charset="0"/>
              </a:rPr>
              <a:t>     АЕ, АЕ </a:t>
            </a:r>
            <a:r>
              <a:rPr lang="en-US" sz="24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||</a:t>
            </a:r>
            <a:r>
              <a:rPr lang="ru-RU" sz="24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en-US" sz="24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i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566" name="Freeform 22"/>
          <p:cNvSpPr>
            <a:spLocks/>
          </p:cNvSpPr>
          <p:nvPr/>
        </p:nvSpPr>
        <p:spPr bwMode="auto">
          <a:xfrm>
            <a:off x="6370638" y="3124200"/>
            <a:ext cx="14287" cy="2667000"/>
          </a:xfrm>
          <a:custGeom>
            <a:avLst/>
            <a:gdLst>
              <a:gd name="T0" fmla="*/ 9 w 9"/>
              <a:gd name="T1" fmla="*/ 1680 h 1680"/>
              <a:gd name="T2" fmla="*/ 0 w 9"/>
              <a:gd name="T3" fmla="*/ 0 h 1680"/>
              <a:gd name="T4" fmla="*/ 0 60000 65536"/>
              <a:gd name="T5" fmla="*/ 0 60000 65536"/>
              <a:gd name="T6" fmla="*/ 0 w 9"/>
              <a:gd name="T7" fmla="*/ 0 h 1680"/>
              <a:gd name="T8" fmla="*/ 9 w 9"/>
              <a:gd name="T9" fmla="*/ 1680 h 16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680">
                <a:moveTo>
                  <a:pt x="9" y="1680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8567" name="Text Box 23"/>
          <p:cNvSpPr txBox="1">
            <a:spLocks noChangeArrowheads="1"/>
          </p:cNvSpPr>
          <p:nvPr/>
        </p:nvSpPr>
        <p:spPr bwMode="auto">
          <a:xfrm>
            <a:off x="6300788" y="508476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Е</a:t>
            </a:r>
          </a:p>
        </p:txBody>
      </p:sp>
      <p:sp>
        <p:nvSpPr>
          <p:cNvPr id="108568" name="Text Box 24"/>
          <p:cNvSpPr txBox="1">
            <a:spLocks noChangeArrowheads="1"/>
          </p:cNvSpPr>
          <p:nvPr/>
        </p:nvSpPr>
        <p:spPr bwMode="auto">
          <a:xfrm>
            <a:off x="250825" y="4076700"/>
            <a:ext cx="54943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chemeClr val="tx2"/>
                </a:solidFill>
                <a:latin typeface="Times New Roman" pitchFamily="18" charset="0"/>
              </a:rPr>
              <a:t>2. Прямые АВ и АЕ пересекаются </a:t>
            </a:r>
          </a:p>
          <a:p>
            <a:r>
              <a:rPr lang="ru-RU" sz="2400" b="1" i="1" dirty="0">
                <a:solidFill>
                  <a:schemeClr val="tx2"/>
                </a:solidFill>
                <a:latin typeface="Times New Roman" pitchFamily="18" charset="0"/>
              </a:rPr>
              <a:t>    и образуют плоскость </a:t>
            </a:r>
            <a:r>
              <a:rPr lang="el-GR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 АВ     </a:t>
            </a:r>
            <a:r>
              <a:rPr lang="el-GR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С</a:t>
            </a:r>
            <a:r>
              <a:rPr lang="en-US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||</a:t>
            </a:r>
            <a:r>
              <a:rPr lang="ru-RU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l-GR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единственная плоскость.</a:t>
            </a:r>
            <a:endParaRPr lang="el-GR" sz="2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4" name="Rectangle 28"/>
          <p:cNvSpPr>
            <a:spLocks noChangeArrowheads="1"/>
          </p:cNvSpPr>
          <p:nvPr/>
        </p:nvSpPr>
        <p:spPr bwMode="auto">
          <a:xfrm>
            <a:off x="0" y="3367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8571" name="Object 27"/>
          <p:cNvGraphicFramePr>
            <a:graphicFrameLocks noChangeAspect="1"/>
          </p:cNvGraphicFramePr>
          <p:nvPr/>
        </p:nvGraphicFramePr>
        <p:xfrm>
          <a:off x="4572000" y="4508500"/>
          <a:ext cx="433388" cy="300038"/>
        </p:xfrm>
        <a:graphic>
          <a:graphicData uri="http://schemas.openxmlformats.org/presentationml/2006/ole">
            <p:oleObj spid="_x0000_s3075" name="Формула" r:id="rId4" imgW="152202" imgH="126835" progId="Equation.3">
              <p:embed/>
            </p:oleObj>
          </a:graphicData>
        </a:graphic>
      </p:graphicFrame>
      <p:sp>
        <p:nvSpPr>
          <p:cNvPr id="108574" name="Text Box 30"/>
          <p:cNvSpPr txBox="1">
            <a:spLocks noChangeArrowheads="1"/>
          </p:cNvSpPr>
          <p:nvPr/>
        </p:nvSpPr>
        <p:spPr bwMode="auto">
          <a:xfrm>
            <a:off x="376238" y="2873375"/>
            <a:ext cx="4743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CC0000"/>
                </a:solidFill>
                <a:latin typeface="Times New Roman" pitchFamily="18" charset="0"/>
              </a:rPr>
              <a:t>Доказать, что </a:t>
            </a:r>
            <a:r>
              <a:rPr lang="el-GR" sz="24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4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– единственная.</a:t>
            </a:r>
            <a:endParaRPr lang="el-GR" sz="2400" b="1" i="1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575" name="Text Box 31"/>
          <p:cNvSpPr txBox="1">
            <a:spLocks noChangeArrowheads="1"/>
          </p:cNvSpPr>
          <p:nvPr/>
        </p:nvSpPr>
        <p:spPr bwMode="auto">
          <a:xfrm>
            <a:off x="250825" y="5157788"/>
            <a:ext cx="8940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CC0000"/>
                </a:solidFill>
                <a:latin typeface="Times New Roman" pitchFamily="18" charset="0"/>
              </a:rPr>
              <a:t>3. Доказательство</a:t>
            </a:r>
            <a:r>
              <a:rPr lang="ru-RU" sz="24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4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l-GR" sz="24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4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– единственная  по  следствию  из</a:t>
            </a:r>
          </a:p>
          <a:p>
            <a:r>
              <a:rPr lang="ru-RU" sz="24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   аксиом. Любая  другая плоскость, которой принадлежит АВ,</a:t>
            </a:r>
          </a:p>
          <a:p>
            <a:r>
              <a:rPr lang="ru-RU" sz="24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   пересекает  АЕ  и, следовательно, прямую С</a:t>
            </a:r>
            <a:r>
              <a:rPr lang="en-US" sz="24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D.</a:t>
            </a:r>
            <a:endParaRPr lang="el-GR" sz="2400" b="1" i="1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600"/>
                            </p:stCondLst>
                            <p:childTnLst>
                              <p:par>
                                <p:cTn id="2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1000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6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8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8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8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600"/>
                            </p:stCondLst>
                            <p:childTnLst>
                              <p:par>
                                <p:cTn id="5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3" dur="10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600"/>
                            </p:stCondLst>
                            <p:childTnLst>
                              <p:par>
                                <p:cTn id="5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8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8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8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8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10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 tmFilter="0,0; .5, 1; 1, 1"/>
                                        <p:tgtEl>
                                          <p:spTgt spid="108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 tmFilter="0,0; .5, 1; 1, 1"/>
                                        <p:tgtEl>
                                          <p:spTgt spid="108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200"/>
                            </p:stCondLst>
                            <p:childTnLst>
                              <p:par>
                                <p:cTn id="10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9" dur="1000"/>
                                        <p:tgtEl>
                                          <p:spTgt spid="108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8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08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08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10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08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08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08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8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 tmFilter="0,0; .5, 1; 1, 1"/>
                                        <p:tgtEl>
                                          <p:spTgt spid="108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700"/>
                            </p:stCondLst>
                            <p:childTnLst>
                              <p:par>
                                <p:cTn id="1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085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085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085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85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 tmFilter="0,0; .5, 1; 1, 1"/>
                                        <p:tgtEl>
                                          <p:spTgt spid="1085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350"/>
                            </p:stCondLst>
                            <p:childTnLst>
                              <p:par>
                                <p:cTn id="13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085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085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085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85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 tmFilter="0,0; .5, 1; 1, 1"/>
                                        <p:tgtEl>
                                          <p:spTgt spid="1085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08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08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08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08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08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08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 tmFilter="0,0; .5, 1; 1, 1"/>
                                        <p:tgtEl>
                                          <p:spTgt spid="108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  <p:bldP spid="108547" grpId="0" build="p"/>
      <p:bldP spid="108548" grpId="0" build="allAtOnce"/>
      <p:bldP spid="108552" grpId="0" animBg="1"/>
      <p:bldP spid="108553" grpId="0" animBg="1"/>
      <p:bldP spid="108554" grpId="0" animBg="1"/>
      <p:bldP spid="108555" grpId="0"/>
      <p:bldP spid="108556" grpId="0"/>
      <p:bldP spid="108557" grpId="0"/>
      <p:bldP spid="108558" grpId="0"/>
      <p:bldP spid="108559" grpId="0" animBg="1"/>
      <p:bldP spid="108560" grpId="0" animBg="1"/>
      <p:bldP spid="108561" grpId="0" animBg="1"/>
      <p:bldP spid="108562" grpId="0" animBg="1"/>
      <p:bldP spid="108565" grpId="0"/>
      <p:bldP spid="108566" grpId="0" animBg="1"/>
      <p:bldP spid="108567" grpId="0"/>
      <p:bldP spid="108568" grpId="0" build="allAtOnce"/>
      <p:bldP spid="108574" grpId="0"/>
      <p:bldP spid="10857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/>
          <a:lstStyle/>
          <a:p>
            <a:pPr algn="ctr" eaLnBrk="1" hangingPunct="1"/>
            <a:r>
              <a:rPr lang="ru-RU" sz="3200" b="1" i="1" smtClean="0">
                <a:latin typeface="Georgia" pitchFamily="18" charset="0"/>
              </a:rPr>
              <a:t>Задача.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229600" cy="1223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i="1" smtClean="0">
                <a:latin typeface="Georgia" pitchFamily="18" charset="0"/>
              </a:rPr>
              <a:t>Построить  плоскость </a:t>
            </a:r>
            <a:r>
              <a:rPr lang="el-GR" sz="2400" b="1" i="1" smtClean="0">
                <a:latin typeface="Georgia" pitchFamily="18" charset="0"/>
              </a:rPr>
              <a:t>α</a:t>
            </a:r>
            <a:r>
              <a:rPr lang="ru-RU" sz="2400" b="1" i="1" smtClean="0">
                <a:latin typeface="Georgia" pitchFamily="18" charset="0"/>
              </a:rPr>
              <a:t>, проходящую  через  точку К  и  параллельную  скрещивающимся  прямым  </a:t>
            </a:r>
            <a:r>
              <a:rPr lang="ru-RU" sz="2800" b="1" i="1" smtClean="0">
                <a:latin typeface="Times New Roman" pitchFamily="18" charset="0"/>
              </a:rPr>
              <a:t>а  </a:t>
            </a:r>
            <a:r>
              <a:rPr lang="ru-RU" sz="2400" b="1" i="1" smtClean="0">
                <a:latin typeface="Georgia" pitchFamily="18" charset="0"/>
              </a:rPr>
              <a:t>и</a:t>
            </a:r>
            <a:r>
              <a:rPr lang="ru-RU" sz="2800" b="1" i="1" smtClean="0">
                <a:latin typeface="Times New Roman" pitchFamily="18" charset="0"/>
              </a:rPr>
              <a:t>  </a:t>
            </a:r>
            <a:r>
              <a:rPr lang="en-US" sz="2800" b="1" i="1" smtClean="0">
                <a:latin typeface="Times New Roman" pitchFamily="18" charset="0"/>
              </a:rPr>
              <a:t>b</a:t>
            </a:r>
            <a:r>
              <a:rPr lang="ru-RU" sz="2800" b="1" i="1" smtClean="0">
                <a:latin typeface="Times New Roman" pitchFamily="18" charset="0"/>
              </a:rPr>
              <a:t>.</a:t>
            </a:r>
            <a:endParaRPr lang="el-GR" sz="2400" b="1" i="1" smtClean="0">
              <a:latin typeface="Georgia" pitchFamily="18" charset="0"/>
            </a:endParaRPr>
          </a:p>
        </p:txBody>
      </p:sp>
      <p:sp>
        <p:nvSpPr>
          <p:cNvPr id="110602" name="Text Box 10"/>
          <p:cNvSpPr txBox="1">
            <a:spLocks noChangeArrowheads="1"/>
          </p:cNvSpPr>
          <p:nvPr/>
        </p:nvSpPr>
        <p:spPr bwMode="auto">
          <a:xfrm>
            <a:off x="5580063" y="1916113"/>
            <a:ext cx="238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chemeClr val="tx2"/>
                </a:solidFill>
                <a:latin typeface="Georgia" pitchFamily="18" charset="0"/>
              </a:rPr>
              <a:t>Построение:</a:t>
            </a:r>
          </a:p>
        </p:txBody>
      </p:sp>
      <p:sp>
        <p:nvSpPr>
          <p:cNvPr id="110603" name="Text Box 11"/>
          <p:cNvSpPr txBox="1">
            <a:spLocks noChangeArrowheads="1"/>
          </p:cNvSpPr>
          <p:nvPr/>
        </p:nvSpPr>
        <p:spPr bwMode="auto">
          <a:xfrm>
            <a:off x="4284663" y="2349500"/>
            <a:ext cx="469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400" b="1" i="1">
                <a:latin typeface="Georgia" pitchFamily="18" charset="0"/>
              </a:rPr>
              <a:t>Через точку К провести</a:t>
            </a:r>
          </a:p>
          <a:p>
            <a:pPr marL="342900" indent="-342900"/>
            <a:r>
              <a:rPr lang="ru-RU" sz="2400" b="1" i="1">
                <a:latin typeface="Georgia" pitchFamily="18" charset="0"/>
              </a:rPr>
              <a:t>     прямую  а</a:t>
            </a:r>
            <a:r>
              <a:rPr lang="ru-RU" sz="2400" b="1" i="1" baseline="-25000">
                <a:latin typeface="Georgia" pitchFamily="18" charset="0"/>
              </a:rPr>
              <a:t>1</a:t>
            </a:r>
            <a:r>
              <a:rPr lang="ru-RU" sz="2400" b="1" i="1">
                <a:latin typeface="Georgia" pitchFamily="18" charset="0"/>
              </a:rPr>
              <a:t> </a:t>
            </a:r>
            <a:r>
              <a:rPr lang="en-US" sz="2400" b="1" i="1">
                <a:latin typeface="Georgia" pitchFamily="18" charset="0"/>
              </a:rPr>
              <a:t>||</a:t>
            </a:r>
            <a:r>
              <a:rPr lang="ru-RU" sz="2400" b="1" i="1">
                <a:latin typeface="Georgia" pitchFamily="18" charset="0"/>
              </a:rPr>
              <a:t> а.</a:t>
            </a:r>
            <a:endParaRPr lang="en-US" sz="2400" b="1" i="1">
              <a:latin typeface="Georgia" pitchFamily="18" charset="0"/>
            </a:endParaRPr>
          </a:p>
        </p:txBody>
      </p:sp>
      <p:sp>
        <p:nvSpPr>
          <p:cNvPr id="110606" name="Text Box 14"/>
          <p:cNvSpPr txBox="1">
            <a:spLocks noChangeArrowheads="1"/>
          </p:cNvSpPr>
          <p:nvPr/>
        </p:nvSpPr>
        <p:spPr bwMode="auto">
          <a:xfrm>
            <a:off x="4211638" y="3141663"/>
            <a:ext cx="472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ru-RU" sz="2400" b="1" i="1">
                <a:latin typeface="Georgia" pitchFamily="18" charset="0"/>
              </a:rPr>
              <a:t>2. Через точку К провести</a:t>
            </a:r>
          </a:p>
          <a:p>
            <a:pPr marL="342900" indent="-342900"/>
            <a:r>
              <a:rPr lang="ru-RU" sz="2400" b="1" i="1">
                <a:latin typeface="Georgia" pitchFamily="18" charset="0"/>
              </a:rPr>
              <a:t>     прямую  </a:t>
            </a:r>
            <a:r>
              <a:rPr lang="en-US" sz="2400" b="1" i="1">
                <a:latin typeface="Georgia" pitchFamily="18" charset="0"/>
              </a:rPr>
              <a:t>b</a:t>
            </a:r>
            <a:r>
              <a:rPr lang="ru-RU" sz="2400" b="1" i="1" baseline="-25000">
                <a:latin typeface="Georgia" pitchFamily="18" charset="0"/>
              </a:rPr>
              <a:t>1</a:t>
            </a:r>
            <a:r>
              <a:rPr lang="ru-RU" sz="2400" b="1" i="1">
                <a:latin typeface="Georgia" pitchFamily="18" charset="0"/>
              </a:rPr>
              <a:t> </a:t>
            </a:r>
            <a:r>
              <a:rPr lang="en-US" sz="2400" b="1" i="1">
                <a:latin typeface="Georgia" pitchFamily="18" charset="0"/>
              </a:rPr>
              <a:t>||</a:t>
            </a:r>
            <a:r>
              <a:rPr lang="ru-RU" sz="2400" b="1" i="1">
                <a:latin typeface="Georgia" pitchFamily="18" charset="0"/>
              </a:rPr>
              <a:t> </a:t>
            </a:r>
            <a:r>
              <a:rPr lang="en-US" sz="2400" b="1" i="1">
                <a:latin typeface="Georgia" pitchFamily="18" charset="0"/>
              </a:rPr>
              <a:t>b</a:t>
            </a:r>
            <a:r>
              <a:rPr lang="ru-RU" sz="2400" b="1" i="1">
                <a:latin typeface="Georgia" pitchFamily="18" charset="0"/>
              </a:rPr>
              <a:t>.</a:t>
            </a:r>
            <a:endParaRPr lang="en-US" sz="2400" b="1" i="1">
              <a:latin typeface="Georgia" pitchFamily="18" charset="0"/>
            </a:endParaRPr>
          </a:p>
        </p:txBody>
      </p:sp>
      <p:sp>
        <p:nvSpPr>
          <p:cNvPr id="110613" name="AutoShape 21"/>
          <p:cNvSpPr>
            <a:spLocks noChangeArrowheads="1"/>
          </p:cNvSpPr>
          <p:nvPr/>
        </p:nvSpPr>
        <p:spPr bwMode="auto">
          <a:xfrm rot="5400000">
            <a:off x="646906" y="3537744"/>
            <a:ext cx="3313113" cy="2232025"/>
          </a:xfrm>
          <a:prstGeom prst="star16">
            <a:avLst>
              <a:gd name="adj" fmla="val 4600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/>
          </a:p>
          <a:p>
            <a:pPr algn="r"/>
            <a:endParaRPr lang="ru-RU"/>
          </a:p>
          <a:p>
            <a:pPr algn="r"/>
            <a:endParaRPr lang="ru-RU"/>
          </a:p>
          <a:p>
            <a:pPr algn="r"/>
            <a:endParaRPr lang="el-GR" sz="2800" b="1" i="1">
              <a:cs typeface="Arial" charset="0"/>
            </a:endParaRPr>
          </a:p>
        </p:txBody>
      </p:sp>
      <p:sp>
        <p:nvSpPr>
          <p:cNvPr id="110614" name="Freeform 22"/>
          <p:cNvSpPr>
            <a:spLocks/>
          </p:cNvSpPr>
          <p:nvPr/>
        </p:nvSpPr>
        <p:spPr bwMode="auto">
          <a:xfrm>
            <a:off x="396875" y="2849563"/>
            <a:ext cx="1660525" cy="1509712"/>
          </a:xfrm>
          <a:custGeom>
            <a:avLst/>
            <a:gdLst>
              <a:gd name="T0" fmla="*/ 0 w 1046"/>
              <a:gd name="T1" fmla="*/ 951 h 951"/>
              <a:gd name="T2" fmla="*/ 1046 w 1046"/>
              <a:gd name="T3" fmla="*/ 0 h 951"/>
              <a:gd name="T4" fmla="*/ 0 60000 65536"/>
              <a:gd name="T5" fmla="*/ 0 60000 65536"/>
              <a:gd name="T6" fmla="*/ 0 w 1046"/>
              <a:gd name="T7" fmla="*/ 0 h 951"/>
              <a:gd name="T8" fmla="*/ 1046 w 1046"/>
              <a:gd name="T9" fmla="*/ 951 h 95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46" h="951">
                <a:moveTo>
                  <a:pt x="0" y="951"/>
                </a:moveTo>
                <a:lnTo>
                  <a:pt x="1046" y="0"/>
                </a:lnTo>
              </a:path>
            </a:pathLst>
          </a:custGeom>
          <a:noFill/>
          <a:ln w="41275">
            <a:solidFill>
              <a:srgbClr val="0080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0615" name="Text Box 23"/>
          <p:cNvSpPr txBox="1">
            <a:spLocks noChangeArrowheads="1"/>
          </p:cNvSpPr>
          <p:nvPr/>
        </p:nvSpPr>
        <p:spPr bwMode="auto">
          <a:xfrm>
            <a:off x="1476375" y="263683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10616" name="Freeform 24"/>
          <p:cNvSpPr>
            <a:spLocks/>
          </p:cNvSpPr>
          <p:nvPr/>
        </p:nvSpPr>
        <p:spPr bwMode="auto">
          <a:xfrm>
            <a:off x="3140075" y="2620963"/>
            <a:ext cx="1143000" cy="3230562"/>
          </a:xfrm>
          <a:custGeom>
            <a:avLst/>
            <a:gdLst>
              <a:gd name="T0" fmla="*/ 0 w 720"/>
              <a:gd name="T1" fmla="*/ 0 h 2035"/>
              <a:gd name="T2" fmla="*/ 720 w 720"/>
              <a:gd name="T3" fmla="*/ 2035 h 2035"/>
              <a:gd name="T4" fmla="*/ 0 60000 65536"/>
              <a:gd name="T5" fmla="*/ 0 60000 65536"/>
              <a:gd name="T6" fmla="*/ 0 w 720"/>
              <a:gd name="T7" fmla="*/ 0 h 2035"/>
              <a:gd name="T8" fmla="*/ 720 w 720"/>
              <a:gd name="T9" fmla="*/ 2035 h 203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20" h="2035">
                <a:moveTo>
                  <a:pt x="0" y="0"/>
                </a:moveTo>
                <a:lnTo>
                  <a:pt x="720" y="2035"/>
                </a:lnTo>
              </a:path>
            </a:pathLst>
          </a:custGeom>
          <a:noFill/>
          <a:ln w="41275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0617" name="Text Box 25"/>
          <p:cNvSpPr txBox="1">
            <a:spLocks noChangeArrowheads="1"/>
          </p:cNvSpPr>
          <p:nvPr/>
        </p:nvSpPr>
        <p:spPr bwMode="auto">
          <a:xfrm>
            <a:off x="3132138" y="22764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0618" name="Text Box 26"/>
          <p:cNvSpPr txBox="1">
            <a:spLocks noChangeArrowheads="1"/>
          </p:cNvSpPr>
          <p:nvPr/>
        </p:nvSpPr>
        <p:spPr bwMode="auto">
          <a:xfrm>
            <a:off x="2339975" y="4149725"/>
            <a:ext cx="425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К</a:t>
            </a:r>
          </a:p>
        </p:txBody>
      </p:sp>
      <p:sp>
        <p:nvSpPr>
          <p:cNvPr id="110619" name="Freeform 27"/>
          <p:cNvSpPr>
            <a:spLocks/>
          </p:cNvSpPr>
          <p:nvPr/>
        </p:nvSpPr>
        <p:spPr bwMode="auto">
          <a:xfrm>
            <a:off x="1403350" y="3716338"/>
            <a:ext cx="1660525" cy="1509712"/>
          </a:xfrm>
          <a:custGeom>
            <a:avLst/>
            <a:gdLst>
              <a:gd name="T0" fmla="*/ 0 w 1046"/>
              <a:gd name="T1" fmla="*/ 951 h 951"/>
              <a:gd name="T2" fmla="*/ 1046 w 1046"/>
              <a:gd name="T3" fmla="*/ 0 h 951"/>
              <a:gd name="T4" fmla="*/ 0 60000 65536"/>
              <a:gd name="T5" fmla="*/ 0 60000 65536"/>
              <a:gd name="T6" fmla="*/ 0 w 1046"/>
              <a:gd name="T7" fmla="*/ 0 h 951"/>
              <a:gd name="T8" fmla="*/ 1046 w 1046"/>
              <a:gd name="T9" fmla="*/ 951 h 95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46" h="951">
                <a:moveTo>
                  <a:pt x="0" y="951"/>
                </a:moveTo>
                <a:lnTo>
                  <a:pt x="1046" y="0"/>
                </a:lnTo>
              </a:path>
            </a:pathLst>
          </a:custGeom>
          <a:noFill/>
          <a:ln w="41275">
            <a:solidFill>
              <a:srgbClr val="0080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0620" name="Freeform 28"/>
          <p:cNvSpPr>
            <a:spLocks/>
          </p:cNvSpPr>
          <p:nvPr/>
        </p:nvSpPr>
        <p:spPr bwMode="auto">
          <a:xfrm>
            <a:off x="1908175" y="3429000"/>
            <a:ext cx="863600" cy="2305050"/>
          </a:xfrm>
          <a:custGeom>
            <a:avLst/>
            <a:gdLst>
              <a:gd name="T0" fmla="*/ 0 w 720"/>
              <a:gd name="T1" fmla="*/ 0 h 2035"/>
              <a:gd name="T2" fmla="*/ 720 w 720"/>
              <a:gd name="T3" fmla="*/ 2035 h 2035"/>
              <a:gd name="T4" fmla="*/ 0 60000 65536"/>
              <a:gd name="T5" fmla="*/ 0 60000 65536"/>
              <a:gd name="T6" fmla="*/ 0 w 720"/>
              <a:gd name="T7" fmla="*/ 0 h 2035"/>
              <a:gd name="T8" fmla="*/ 720 w 720"/>
              <a:gd name="T9" fmla="*/ 2035 h 203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20" h="2035">
                <a:moveTo>
                  <a:pt x="0" y="0"/>
                </a:moveTo>
                <a:lnTo>
                  <a:pt x="720" y="2035"/>
                </a:lnTo>
              </a:path>
            </a:pathLst>
          </a:custGeom>
          <a:noFill/>
          <a:ln w="41275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0621" name="Text Box 29"/>
          <p:cNvSpPr txBox="1">
            <a:spLocks noChangeArrowheads="1"/>
          </p:cNvSpPr>
          <p:nvPr/>
        </p:nvSpPr>
        <p:spPr bwMode="auto">
          <a:xfrm>
            <a:off x="1258888" y="4508500"/>
            <a:ext cx="48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  <a:r>
              <a:rPr lang="ru-RU" sz="2800" b="1" i="1" baseline="-25000">
                <a:latin typeface="Times New Roman" pitchFamily="18" charset="0"/>
              </a:rPr>
              <a:t>1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0622" name="Text Box 30"/>
          <p:cNvSpPr txBox="1">
            <a:spLocks noChangeArrowheads="1"/>
          </p:cNvSpPr>
          <p:nvPr/>
        </p:nvSpPr>
        <p:spPr bwMode="auto">
          <a:xfrm>
            <a:off x="2627313" y="5084763"/>
            <a:ext cx="48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r>
              <a:rPr lang="en-US" sz="2800" b="1" i="1" baseline="-25000">
                <a:latin typeface="Times New Roman" pitchFamily="18" charset="0"/>
              </a:rPr>
              <a:t>1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0623" name="Oval 31"/>
          <p:cNvSpPr>
            <a:spLocks noChangeArrowheads="1"/>
          </p:cNvSpPr>
          <p:nvPr/>
        </p:nvSpPr>
        <p:spPr bwMode="auto">
          <a:xfrm>
            <a:off x="2268538" y="4365625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0624" name="Text Box 32"/>
          <p:cNvSpPr txBox="1">
            <a:spLocks noChangeArrowheads="1"/>
          </p:cNvSpPr>
          <p:nvPr/>
        </p:nvSpPr>
        <p:spPr bwMode="auto">
          <a:xfrm>
            <a:off x="4140200" y="4005263"/>
            <a:ext cx="5003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Georgia" pitchFamily="18" charset="0"/>
              </a:rPr>
              <a:t>3</a:t>
            </a:r>
            <a:r>
              <a:rPr lang="ru-RU" sz="2400" b="1" i="1">
                <a:latin typeface="Georgia" pitchFamily="18" charset="0"/>
              </a:rPr>
              <a:t>. Через пересекающиеся </a:t>
            </a:r>
          </a:p>
          <a:p>
            <a:r>
              <a:rPr lang="ru-RU" sz="2400" b="1" i="1">
                <a:latin typeface="Georgia" pitchFamily="18" charset="0"/>
              </a:rPr>
              <a:t>     прямые  проведем </a:t>
            </a:r>
          </a:p>
          <a:p>
            <a:r>
              <a:rPr lang="ru-RU" sz="2400" b="1" i="1">
                <a:latin typeface="Georgia" pitchFamily="18" charset="0"/>
              </a:rPr>
              <a:t>     плоскость  </a:t>
            </a:r>
            <a:r>
              <a:rPr lang="el-GR" sz="2400" b="1" i="1">
                <a:latin typeface="Georgia" pitchFamily="18" charset="0"/>
              </a:rPr>
              <a:t>α</a:t>
            </a:r>
            <a:r>
              <a:rPr lang="ru-RU" sz="2400" b="1" i="1">
                <a:latin typeface="Georgia" pitchFamily="18" charset="0"/>
              </a:rPr>
              <a:t>.  </a:t>
            </a:r>
            <a:r>
              <a:rPr lang="el-GR" sz="2400" b="1" i="1">
                <a:latin typeface="Georgia" pitchFamily="18" charset="0"/>
              </a:rPr>
              <a:t>α</a:t>
            </a:r>
            <a:r>
              <a:rPr lang="ru-RU" sz="2400" b="1" i="1">
                <a:latin typeface="Georgia" pitchFamily="18" charset="0"/>
              </a:rPr>
              <a:t> – искомая</a:t>
            </a:r>
          </a:p>
          <a:p>
            <a:r>
              <a:rPr lang="ru-RU" sz="2400" b="1" i="1">
                <a:latin typeface="Georgia" pitchFamily="18" charset="0"/>
              </a:rPr>
              <a:t>     плоскость.</a:t>
            </a:r>
            <a:endParaRPr lang="el-GR" sz="2400" b="1" i="1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1000"/>
                                        <p:tgtEl>
                                          <p:spTgt spid="110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0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0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0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1000"/>
                                        <p:tgtEl>
                                          <p:spTgt spid="110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0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0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0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06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0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0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0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0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0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0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0" dur="1000"/>
                                        <p:tgtEl>
                                          <p:spTgt spid="110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0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0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10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 tmFilter="0,0; .5, 1; 1, 1"/>
                                        <p:tgtEl>
                                          <p:spTgt spid="110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100"/>
                            </p:stCondLst>
                            <p:childTnLst>
                              <p:par>
                                <p:cTn id="8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1000"/>
                                        <p:tgtEl>
                                          <p:spTgt spid="110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0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0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10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0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0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0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10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 tmFilter="0,0; .5, 1; 1, 1"/>
                                        <p:tgtEl>
                                          <p:spTgt spid="110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700"/>
                            </p:stCondLst>
                            <p:childTnLst>
                              <p:par>
                                <p:cTn id="10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2000"/>
                                        <p:tgtEl>
                                          <p:spTgt spid="110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  <p:bldP spid="110595" grpId="0" build="p"/>
      <p:bldP spid="110602" grpId="0"/>
      <p:bldP spid="110603" grpId="0"/>
      <p:bldP spid="110606" grpId="0"/>
      <p:bldP spid="110613" grpId="0" animBg="1"/>
      <p:bldP spid="110614" grpId="0" animBg="1"/>
      <p:bldP spid="110615" grpId="0"/>
      <p:bldP spid="110616" grpId="0" animBg="1"/>
      <p:bldP spid="110617" grpId="0"/>
      <p:bldP spid="110618" grpId="0"/>
      <p:bldP spid="110619" grpId="0" animBg="1"/>
      <p:bldP spid="110620" grpId="0" animBg="1"/>
      <p:bldP spid="110621" grpId="0"/>
      <p:bldP spid="110622" grpId="0"/>
      <p:bldP spid="110623" grpId="0" animBg="1"/>
      <p:bldP spid="110624" grpId="0"/>
    </p:bldLst>
  </p:timing>
</p:sld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510</TotalTime>
  <Words>676</Words>
  <Application>Microsoft Office PowerPoint</Application>
  <PresentationFormat>Экран (4:3)</PresentationFormat>
  <Paragraphs>177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Край</vt:lpstr>
      <vt:lpstr>Формула</vt:lpstr>
      <vt:lpstr>Взаимное расположение прямых в пространстве.</vt:lpstr>
      <vt:lpstr>Цели урока:</vt:lpstr>
      <vt:lpstr>Расположение  прямых  в пространстве:</vt:lpstr>
      <vt:lpstr>Слайд 4</vt:lpstr>
      <vt:lpstr>Признак скрещивающихся прямых.</vt:lpstr>
      <vt:lpstr>Признак скрещивающихся прямых.</vt:lpstr>
      <vt:lpstr>Закрепление изученной теоремы:</vt:lpstr>
      <vt:lpstr>Теорема:</vt:lpstr>
      <vt:lpstr>Задача.</vt:lpstr>
      <vt:lpstr>Задача №34.</vt:lpstr>
      <vt:lpstr>Задача №34.</vt:lpstr>
      <vt:lpstr>Задача №93 </vt:lpstr>
    </vt:vector>
  </TitlesOfParts>
  <Company>Komp-City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Взаимное расположение прямых в пространстве.</dc:title>
  <dc:creator>Марина</dc:creator>
  <cp:lastModifiedBy>Nobody</cp:lastModifiedBy>
  <cp:revision>14</cp:revision>
  <dcterms:created xsi:type="dcterms:W3CDTF">2007-08-01T22:47:08Z</dcterms:created>
  <dcterms:modified xsi:type="dcterms:W3CDTF">2013-08-28T04:44:03Z</dcterms:modified>
</cp:coreProperties>
</file>