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68" r:id="rId5"/>
    <p:sldId id="272" r:id="rId6"/>
    <p:sldId id="270" r:id="rId7"/>
    <p:sldId id="269" r:id="rId8"/>
    <p:sldId id="257" r:id="rId9"/>
    <p:sldId id="261" r:id="rId10"/>
    <p:sldId id="262" r:id="rId11"/>
    <p:sldId id="276" r:id="rId12"/>
    <p:sldId id="263" r:id="rId13"/>
    <p:sldId id="260" r:id="rId14"/>
    <p:sldId id="280" r:id="rId15"/>
    <p:sldId id="282" r:id="rId16"/>
    <p:sldId id="264" r:id="rId17"/>
    <p:sldId id="278" r:id="rId18"/>
    <p:sldId id="284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33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slide" Target="slide2.x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17.xml"/><Relationship Id="rId7" Type="http://schemas.openxmlformats.org/officeDocument/2006/relationships/slide" Target="slide19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slide" Target="slide12.x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9.xml"/><Relationship Id="rId7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11.xml"/><Relationship Id="rId10" Type="http://schemas.openxmlformats.org/officeDocument/2006/relationships/slide" Target="slide1.xml"/><Relationship Id="rId4" Type="http://schemas.openxmlformats.org/officeDocument/2006/relationships/slide" Target="slide10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slide" Target="slide2.x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slide" Target="slide2.x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slide" Target="slide2.x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slide" Target="slide2.x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0" y="1500174"/>
            <a:ext cx="8001056" cy="1828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ЕГЭ </a:t>
            </a:r>
            <a:br>
              <a:rPr lang="ru-RU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«Цилиндр. Конус»</a:t>
            </a:r>
            <a:endParaRPr lang="ru-RU" sz="4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429132"/>
            <a:ext cx="2345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hlinkClick r:id="rId2" action="ppaction://hlinksldjump"/>
              </a:rPr>
              <a:t>Задания части В</a:t>
            </a:r>
            <a:endParaRPr lang="ru-RU" sz="2400" b="1" dirty="0" smtClean="0"/>
          </a:p>
          <a:p>
            <a:r>
              <a:rPr lang="ru-RU" sz="2400" b="1" dirty="0" smtClean="0">
                <a:hlinkClick r:id="rId3" action="ppaction://hlinksldjump"/>
              </a:rPr>
              <a:t>Задания части С</a:t>
            </a:r>
            <a:endParaRPr lang="ru-RU" sz="2400" b="1" dirty="0"/>
          </a:p>
        </p:txBody>
      </p:sp>
      <p:sp>
        <p:nvSpPr>
          <p:cNvPr id="4" name="TextBox 5"/>
          <p:cNvSpPr txBox="1"/>
          <p:nvPr/>
        </p:nvSpPr>
        <p:spPr>
          <a:xfrm>
            <a:off x="5643570" y="5786454"/>
            <a:ext cx="3236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Павловская Нина Михайловна,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учитель  математики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32"/>
            <a:ext cx="8858280" cy="242887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/>
              <a:t>    </a:t>
            </a:r>
            <a:r>
              <a:rPr lang="ru-RU" sz="3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Радиус основания первого конуса в 3 раза меньше, чем радиус основания второго конуса, а образующая первого конуса в 2 раза больше, чем образующая второго. Чему равна площадь боковой поверхности первого конуса, если площадь боковой поверхности второго равна 18 см</a:t>
            </a:r>
            <a:r>
              <a:rPr lang="ru-RU" sz="3400" b="1" i="1" baseline="30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3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?</a:t>
            </a:r>
            <a:endParaRPr lang="ru-RU" sz="3400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4" name="Группа 11"/>
          <p:cNvGrpSpPr/>
          <p:nvPr/>
        </p:nvGrpSpPr>
        <p:grpSpPr>
          <a:xfrm>
            <a:off x="714348" y="3286124"/>
            <a:ext cx="1857388" cy="2143140"/>
            <a:chOff x="4071934" y="3643314"/>
            <a:chExt cx="1928826" cy="257176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4071934" y="3643314"/>
              <a:ext cx="1928826" cy="2286016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071934" y="5615003"/>
              <a:ext cx="1928826" cy="600079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857488" y="3357562"/>
          <a:ext cx="2032026" cy="860994"/>
        </p:xfrm>
        <a:graphic>
          <a:graphicData uri="http://schemas.openxmlformats.org/presentationml/2006/ole">
            <p:oleObj spid="_x0000_s26626" name="Формула" r:id="rId3" imgW="507960" imgH="215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500694" y="3143248"/>
          <a:ext cx="2374900" cy="1390650"/>
        </p:xfrm>
        <a:graphic>
          <a:graphicData uri="http://schemas.openxmlformats.org/presentationml/2006/ole">
            <p:oleObj spid="_x0000_s26627" name="Формула" r:id="rId4" imgW="672840" imgH="3934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429388" y="5286388"/>
            <a:ext cx="2289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12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928926" y="4286256"/>
          <a:ext cx="1571636" cy="1059146"/>
        </p:xfrm>
        <a:graphic>
          <a:graphicData uri="http://schemas.openxmlformats.org/presentationml/2006/ole">
            <p:oleObj spid="_x0000_s26628" name="Формула" r:id="rId5" imgW="58392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715272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6" action="ppaction://hlinksldjump"/>
              </a:rPr>
              <a:t>В меню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В-9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500042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10.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714375"/>
            <a:ext cx="8572560" cy="3429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Концы отрезка М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N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лежат на окружностях двух оснований цилиндра. Радиус основания цилиндра равен 10, длина отрезка М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N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равна 24, а угол между прямой 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MN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и плоскостью основания цилиндра равен 60</a:t>
            </a:r>
            <a:r>
              <a:rPr lang="ru-RU" sz="2400" b="1" i="1" baseline="30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0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. Найдите расстояние между осью цилиндра и параллельной ей плоскостью, проходящей через точки М и 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N.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714348" y="3714752"/>
            <a:ext cx="1857388" cy="2961995"/>
            <a:chOff x="785786" y="4143380"/>
            <a:chExt cx="1857388" cy="2961995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4" name="Группа 3"/>
            <p:cNvGrpSpPr/>
            <p:nvPr/>
          </p:nvGrpSpPr>
          <p:grpSpPr>
            <a:xfrm>
              <a:off x="785786" y="4357694"/>
              <a:ext cx="1857388" cy="2357454"/>
              <a:chOff x="1000100" y="3500438"/>
              <a:chExt cx="1857388" cy="2357454"/>
            </a:xfrm>
            <a:grpFill/>
          </p:grpSpPr>
          <p:sp>
            <p:nvSpPr>
              <p:cNvPr id="5" name="Цилиндр 4"/>
              <p:cNvSpPr/>
              <p:nvPr/>
            </p:nvSpPr>
            <p:spPr>
              <a:xfrm>
                <a:off x="1000100" y="3500438"/>
                <a:ext cx="1857388" cy="2357454"/>
              </a:xfrm>
              <a:prstGeom prst="ca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1000100" y="5357826"/>
                <a:ext cx="1857388" cy="500066"/>
              </a:xfrm>
              <a:prstGeom prst="ellipse">
                <a:avLst/>
              </a:prstGeom>
              <a:grp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786580" y="5500702"/>
              <a:ext cx="1856594" cy="794"/>
            </a:xfrm>
            <a:prstGeom prst="line">
              <a:avLst/>
            </a:prstGeom>
            <a:grpFill/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1215208" y="5357032"/>
              <a:ext cx="1857388" cy="1588"/>
            </a:xfrm>
            <a:prstGeom prst="line">
              <a:avLst/>
            </a:prstGeom>
            <a:grpFill/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1750199" y="6322239"/>
              <a:ext cx="500066" cy="285752"/>
            </a:xfrm>
            <a:prstGeom prst="line">
              <a:avLst/>
            </a:prstGeom>
            <a:grpFill/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20"/>
            <p:cNvGrpSpPr/>
            <p:nvPr/>
          </p:nvGrpSpPr>
          <p:grpSpPr>
            <a:xfrm>
              <a:off x="1571604" y="4143380"/>
              <a:ext cx="954036" cy="2961995"/>
              <a:chOff x="1571604" y="4143380"/>
              <a:chExt cx="954036" cy="2961995"/>
            </a:xfrm>
            <a:grpFill/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857224" y="5429264"/>
                <a:ext cx="2286016" cy="285752"/>
              </a:xfrm>
              <a:prstGeom prst="line">
                <a:avLst/>
              </a:prstGeom>
              <a:grpFill/>
              <a:ln w="3810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071670" y="4143380"/>
                <a:ext cx="4539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M</a:t>
                </a:r>
                <a:endParaRPr lang="ru-RU" sz="2400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571604" y="6643710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N</a:t>
                </a:r>
                <a:endParaRPr lang="ru-RU" sz="2400" b="1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143108" y="5929330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K</a:t>
              </a:r>
              <a:endParaRPr lang="ru-RU" sz="2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57290" y="6143644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O</a:t>
              </a:r>
              <a:endParaRPr lang="ru-RU" sz="2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85852" y="4286256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O</a:t>
              </a:r>
              <a:r>
                <a:rPr lang="en-US" sz="2400" b="1" baseline="-25000" dirty="0" smtClean="0"/>
                <a:t>1</a:t>
              </a:r>
              <a:endParaRPr lang="ru-RU" sz="2400" b="1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714480" y="6429396"/>
              <a:ext cx="285752" cy="71438"/>
            </a:xfrm>
            <a:prstGeom prst="line">
              <a:avLst/>
            </a:prstGeom>
            <a:grpFill/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928794" y="6286520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Н</a:t>
              </a:r>
              <a:endParaRPr lang="ru-RU" sz="24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858016" y="4714884"/>
            <a:ext cx="1781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Ответ: 8</a:t>
            </a:r>
            <a:endParaRPr lang="ru-RU" sz="2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15272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В меню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В-9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500042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11.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500562" y="357166"/>
            <a:ext cx="4286280" cy="438943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Объем </a:t>
            </a:r>
          </a:p>
          <a:p>
            <a:r>
              <a:rPr lang="ru-RU" b="1" dirty="0" smtClean="0">
                <a:hlinkClick r:id="rId2" action="ppaction://hlinksldjump"/>
              </a:rPr>
              <a:t>№15,16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(для </a:t>
            </a:r>
            <a:r>
              <a:rPr lang="ru-RU" b="1" dirty="0" err="1" smtClean="0"/>
              <a:t>самост.реш</a:t>
            </a:r>
            <a:r>
              <a:rPr lang="ru-RU" b="1" dirty="0" smtClean="0"/>
              <a:t>.)</a:t>
            </a:r>
          </a:p>
          <a:p>
            <a:r>
              <a:rPr lang="ru-RU" b="1" dirty="0" smtClean="0">
                <a:solidFill>
                  <a:srgbClr val="FF0000"/>
                </a:solidFill>
                <a:hlinkClick r:id="rId3" action="ppaction://hlinksldjump"/>
              </a:rPr>
              <a:t>№17,18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/>
              <a:t>(для </a:t>
            </a:r>
            <a:r>
              <a:rPr lang="ru-RU" b="1" dirty="0" err="1" smtClean="0"/>
              <a:t>самост.реш</a:t>
            </a:r>
            <a:r>
              <a:rPr lang="ru-RU" b="1" dirty="0" smtClean="0"/>
              <a:t>.)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28596" y="428604"/>
            <a:ext cx="4286280" cy="4389438"/>
          </a:xfrm>
        </p:spPr>
        <p:txBody>
          <a:bodyPr/>
          <a:lstStyle/>
          <a:p>
            <a:r>
              <a:rPr lang="ru-RU" b="1" dirty="0" smtClean="0">
                <a:hlinkClick r:id="rId4" action="ppaction://hlinksldjump"/>
              </a:rPr>
              <a:t>№12</a:t>
            </a:r>
            <a:endParaRPr lang="ru-RU" b="1" dirty="0" smtClean="0"/>
          </a:p>
          <a:p>
            <a:r>
              <a:rPr lang="ru-RU" b="1" dirty="0" smtClean="0">
                <a:hlinkClick r:id="rId5" action="ppaction://hlinksldjump"/>
              </a:rPr>
              <a:t>№13</a:t>
            </a:r>
            <a:endParaRPr lang="ru-RU" b="1" dirty="0" smtClean="0"/>
          </a:p>
          <a:p>
            <a:r>
              <a:rPr lang="ru-RU" b="1" dirty="0" smtClean="0">
                <a:hlinkClick r:id="rId6" action="ppaction://hlinksldjump"/>
              </a:rPr>
              <a:t>№14</a:t>
            </a:r>
            <a:endParaRPr lang="ru-RU" b="1" dirty="0" smtClean="0"/>
          </a:p>
          <a:p>
            <a:r>
              <a:rPr lang="ru-RU" b="1" dirty="0" smtClean="0">
                <a:hlinkClick r:id="rId7" action="ppaction://hlinksldjump"/>
              </a:rPr>
              <a:t>№19,20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(для </a:t>
            </a:r>
            <a:r>
              <a:rPr lang="ru-RU" b="1" dirty="0" err="1" smtClean="0"/>
              <a:t>самост.реш</a:t>
            </a:r>
            <a:r>
              <a:rPr lang="ru-RU" b="1" dirty="0" smtClean="0"/>
              <a:t>.)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4929198"/>
            <a:ext cx="8183562" cy="10509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Задания части С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8" y="6143644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8" action="ppaction://hlinksldjump"/>
              </a:rPr>
              <a:t>В главное меню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928688"/>
            <a:ext cx="8572560" cy="30718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Диаметр окружности основания цилиндра равен 20, образующая цилиндра равна 28. Плоскость пересекает его основания по хордам длины 12 и 16. Найдите тангенс угла между этой плоскостью и плоскостью основания цилиндра.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642910" y="3429000"/>
            <a:ext cx="1857388" cy="2461929"/>
            <a:chOff x="928662" y="4214818"/>
            <a:chExt cx="1857388" cy="2461929"/>
          </a:xfrm>
          <a:solidFill>
            <a:schemeClr val="accent5">
              <a:lumMod val="40000"/>
              <a:lumOff val="60000"/>
            </a:schemeClr>
          </a:solidFill>
        </p:grpSpPr>
        <p:grpSp>
          <p:nvGrpSpPr>
            <p:cNvPr id="5" name="Группа 4"/>
            <p:cNvGrpSpPr/>
            <p:nvPr/>
          </p:nvGrpSpPr>
          <p:grpSpPr>
            <a:xfrm>
              <a:off x="928662" y="4214818"/>
              <a:ext cx="1857388" cy="2357454"/>
              <a:chOff x="1000100" y="3500438"/>
              <a:chExt cx="1857388" cy="2357454"/>
            </a:xfrm>
            <a:grpFill/>
          </p:grpSpPr>
          <p:sp>
            <p:nvSpPr>
              <p:cNvPr id="6" name="Цилиндр 5"/>
              <p:cNvSpPr/>
              <p:nvPr/>
            </p:nvSpPr>
            <p:spPr>
              <a:xfrm>
                <a:off x="1000100" y="3500438"/>
                <a:ext cx="1857388" cy="2357454"/>
              </a:xfrm>
              <a:prstGeom prst="ca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1000100" y="5357826"/>
                <a:ext cx="1857388" cy="500066"/>
              </a:xfrm>
              <a:prstGeom prst="ellipse">
                <a:avLst/>
              </a:prstGeom>
              <a:grp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1071538" y="4357694"/>
              <a:ext cx="357190" cy="214314"/>
            </a:xfrm>
            <a:prstGeom prst="lin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7" idx="4"/>
            </p:cNvCxnSpPr>
            <p:nvPr/>
          </p:nvCxnSpPr>
          <p:spPr>
            <a:xfrm rot="5400000" flipH="1">
              <a:off x="1357290" y="6072206"/>
              <a:ext cx="500066" cy="500066"/>
            </a:xfrm>
            <a:prstGeom prst="line">
              <a:avLst/>
            </a:prstGeom>
            <a:grpFill/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endCxn id="7" idx="4"/>
            </p:cNvCxnSpPr>
            <p:nvPr/>
          </p:nvCxnSpPr>
          <p:spPr>
            <a:xfrm rot="16200000" flipH="1">
              <a:off x="642910" y="5357826"/>
              <a:ext cx="1928826" cy="500066"/>
            </a:xfrm>
            <a:prstGeom prst="lin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392877" y="5107793"/>
              <a:ext cx="1714512" cy="214314"/>
            </a:xfrm>
            <a:prstGeom prst="line">
              <a:avLst/>
            </a:prstGeom>
            <a:grpFill/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571472" y="5286388"/>
              <a:ext cx="1714512" cy="285752"/>
            </a:xfrm>
            <a:prstGeom prst="line">
              <a:avLst/>
            </a:prstGeom>
            <a:grpFill/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7" idx="6"/>
              <a:endCxn id="7" idx="2"/>
            </p:cNvCxnSpPr>
            <p:nvPr/>
          </p:nvCxnSpPr>
          <p:spPr>
            <a:xfrm flipH="1">
              <a:off x="928662" y="6322239"/>
              <a:ext cx="1857388" cy="1588"/>
            </a:xfrm>
            <a:prstGeom prst="line">
              <a:avLst/>
            </a:prstGeom>
            <a:grpFill/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464315" y="5464983"/>
              <a:ext cx="1643074" cy="1588"/>
            </a:xfrm>
            <a:prstGeom prst="line">
              <a:avLst/>
            </a:prstGeom>
            <a:grpFill/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714480" y="6215082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О</a:t>
              </a:r>
              <a:endParaRPr lang="ru-RU" sz="2400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00100" y="6215082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Н</a:t>
              </a:r>
              <a:endParaRPr lang="ru-RU" sz="2400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214414" y="4214818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О</a:t>
              </a:r>
              <a:r>
                <a:rPr lang="ru-RU" sz="2400" b="1" baseline="-25000" dirty="0" smtClean="0"/>
                <a:t>1</a:t>
              </a:r>
              <a:endParaRPr lang="ru-RU" sz="2400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57290" y="6215082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М</a:t>
              </a:r>
              <a:endParaRPr lang="ru-RU" sz="2400" b="1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928926" y="3500438"/>
            <a:ext cx="2000264" cy="2000264"/>
            <a:chOff x="3929058" y="4500570"/>
            <a:chExt cx="2000264" cy="200026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1" name="Овал 50"/>
            <p:cNvSpPr/>
            <p:nvPr/>
          </p:nvSpPr>
          <p:spPr>
            <a:xfrm>
              <a:off x="3929058" y="4643446"/>
              <a:ext cx="2000264" cy="185738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 rot="10800000">
              <a:off x="3929058" y="5357826"/>
              <a:ext cx="1928826" cy="1588"/>
            </a:xfrm>
            <a:prstGeom prst="line">
              <a:avLst/>
            </a:prstGeom>
            <a:grpFill/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6200000" flipV="1">
              <a:off x="4849778" y="4222792"/>
              <a:ext cx="1588" cy="1414400"/>
            </a:xfrm>
            <a:prstGeom prst="line">
              <a:avLst/>
            </a:prstGeom>
            <a:grpFill/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stCxn id="51" idx="6"/>
              <a:endCxn id="51" idx="2"/>
            </p:cNvCxnSpPr>
            <p:nvPr/>
          </p:nvCxnSpPr>
          <p:spPr>
            <a:xfrm flipH="1">
              <a:off x="3929058" y="5572140"/>
              <a:ext cx="2000264" cy="1588"/>
            </a:xfrm>
            <a:prstGeom prst="line">
              <a:avLst/>
            </a:prstGeom>
            <a:grpFill/>
            <a:ln w="38100">
              <a:solidFill>
                <a:srgbClr val="FFFF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>
              <a:stCxn id="51" idx="0"/>
            </p:cNvCxnSpPr>
            <p:nvPr/>
          </p:nvCxnSpPr>
          <p:spPr>
            <a:xfrm rot="16200000" flipH="1">
              <a:off x="4464843" y="5107793"/>
              <a:ext cx="928694" cy="1588"/>
            </a:xfrm>
            <a:prstGeom prst="line">
              <a:avLst/>
            </a:prstGeom>
            <a:grpFill/>
            <a:ln w="38100">
              <a:solidFill>
                <a:srgbClr val="FFFF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072066" y="4500570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Н</a:t>
              </a:r>
              <a:endParaRPr lang="ru-RU" sz="24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29190" y="5000636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М</a:t>
              </a:r>
              <a:endParaRPr lang="ru-RU" sz="24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714876" y="5643578"/>
              <a:ext cx="39305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О</a:t>
              </a:r>
              <a:endParaRPr lang="ru-RU" sz="2400" b="1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5357818" y="5429264"/>
            <a:ext cx="3028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14 или 2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00958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В меню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С-2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500042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12.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857232"/>
            <a:ext cx="8501122" cy="27146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latin typeface="Bookman Old Style" pitchFamily="18" charset="0"/>
              </a:rPr>
              <a:t>Концы отрезка МК лежат на окружностях двух оснований цилиндра. Угол между прямой МК и плоскостью основания цилиндра равен 30</a:t>
            </a:r>
            <a:r>
              <a:rPr lang="ru-RU" sz="2400" b="1" i="1" baseline="30000" dirty="0" smtClean="0">
                <a:latin typeface="Bookman Old Style" pitchFamily="18" charset="0"/>
              </a:rPr>
              <a:t>0</a:t>
            </a:r>
            <a:r>
              <a:rPr lang="ru-RU" sz="2400" b="1" i="1" dirty="0" smtClean="0">
                <a:latin typeface="Bookman Old Style" pitchFamily="18" charset="0"/>
              </a:rPr>
              <a:t>. МК=8, площадь боковой поверхности цилиндра равна 40</a:t>
            </a:r>
            <a:r>
              <a:rPr lang="el-GR" sz="2400" b="1" i="1" dirty="0" smtClean="0">
                <a:latin typeface="Bookman Old Style" pitchFamily="18" charset="0"/>
              </a:rPr>
              <a:t>π</a:t>
            </a:r>
            <a:r>
              <a:rPr lang="ru-RU" sz="2400" b="1" i="1" dirty="0" smtClean="0">
                <a:latin typeface="Bookman Old Style" pitchFamily="18" charset="0"/>
              </a:rPr>
              <a:t>.  Найдите периметр осевого сечения цилиндра. 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388" y="4929198"/>
            <a:ext cx="1991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Ответ: 28</a:t>
            </a:r>
            <a:endParaRPr lang="ru-RU" sz="2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910" y="3214686"/>
            <a:ext cx="381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500166" y="600076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</a:t>
            </a:r>
            <a:endParaRPr lang="ru-RU" sz="24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642910" y="3643314"/>
            <a:ext cx="1857388" cy="2357454"/>
            <a:chOff x="1000100" y="3500438"/>
            <a:chExt cx="1857388" cy="2357454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" name="Цилиндр 5"/>
            <p:cNvSpPr/>
            <p:nvPr/>
          </p:nvSpPr>
          <p:spPr>
            <a:xfrm>
              <a:off x="1000100" y="3500438"/>
              <a:ext cx="1857388" cy="2357454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Овал 6"/>
            <p:cNvSpPr/>
            <p:nvPr/>
          </p:nvSpPr>
          <p:spPr>
            <a:xfrm>
              <a:off x="1000100" y="5357826"/>
              <a:ext cx="1857388" cy="500066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" name="Прямая соединительная линия 8"/>
          <p:cNvCxnSpPr>
            <a:stCxn id="7" idx="4"/>
            <a:endCxn id="7" idx="1"/>
          </p:cNvCxnSpPr>
          <p:nvPr/>
        </p:nvCxnSpPr>
        <p:spPr>
          <a:xfrm rot="5400000" flipH="1">
            <a:off x="1029844" y="5459009"/>
            <a:ext cx="426833" cy="65668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7" idx="4"/>
          </p:cNvCxnSpPr>
          <p:nvPr/>
        </p:nvCxnSpPr>
        <p:spPr>
          <a:xfrm rot="16200000" flipH="1">
            <a:off x="107125" y="4536289"/>
            <a:ext cx="2286016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6"/>
            <a:endCxn id="7" idx="2"/>
          </p:cNvCxnSpPr>
          <p:nvPr/>
        </p:nvCxnSpPr>
        <p:spPr>
          <a:xfrm flipH="1">
            <a:off x="642910" y="5750735"/>
            <a:ext cx="1857388" cy="1588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32" y="4643446"/>
            <a:ext cx="18573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71472" y="3857628"/>
            <a:ext cx="1857388" cy="1588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2910" y="521495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72396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hlinkClick r:id="rId2" action="ppaction://hlinksldjump"/>
              </a:rPr>
              <a:t>В меню</a:t>
            </a:r>
            <a:endParaRPr lang="ru-RU" b="1" i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С-2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500042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13.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857232"/>
            <a:ext cx="8501122" cy="2971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Радиус основания цилиндра равен 6, а высота равна  2. Отрезки АВ и С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D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– диаметры одного из оснований цилиндра, а отрезок АА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1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- его образующая. Известно, что,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ВС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=       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.  Найдите косинус угла между прямыми А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1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С и В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D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072198" y="1928802"/>
          <a:ext cx="756402" cy="428628"/>
        </p:xfrm>
        <a:graphic>
          <a:graphicData uri="http://schemas.openxmlformats.org/presentationml/2006/ole">
            <p:oleObj spid="_x0000_s40962" name="Формула" r:id="rId3" imgW="380880" imgH="215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43702" y="4500570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Ответ: 0,25</a:t>
            </a:r>
            <a:endParaRPr lang="ru-RU" sz="2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1000100" y="3929066"/>
            <a:ext cx="1857388" cy="2357454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000100" y="5785660"/>
            <a:ext cx="1857388" cy="5000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000100" y="5071280"/>
            <a:ext cx="1857388" cy="1588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14414" y="5786454"/>
            <a:ext cx="1143008" cy="427834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571604" y="5786454"/>
            <a:ext cx="857256" cy="500066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000894" y="5071280"/>
            <a:ext cx="1857388" cy="1588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7356" y="5643578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28794" y="3857628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</a:t>
            </a:r>
            <a:r>
              <a:rPr lang="ru-RU" sz="2800" b="1" baseline="-25000" dirty="0" smtClean="0"/>
              <a:t>1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00100" y="614364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00100" y="3857628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r>
              <a:rPr lang="ru-RU" sz="2800" b="1" baseline="-25000" dirty="0" smtClean="0"/>
              <a:t>1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5984" y="5357826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cxnSp>
        <p:nvCxnSpPr>
          <p:cNvPr id="28" name="Прямая соединительная линия 27"/>
          <p:cNvCxnSpPr>
            <a:stCxn id="16" idx="0"/>
          </p:cNvCxnSpPr>
          <p:nvPr/>
        </p:nvCxnSpPr>
        <p:spPr>
          <a:xfrm rot="5400000" flipH="1" flipV="1">
            <a:off x="271217" y="5200446"/>
            <a:ext cx="1857388" cy="29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57422" y="6143644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285852" y="535782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45" name="Овал 44"/>
          <p:cNvSpPr/>
          <p:nvPr/>
        </p:nvSpPr>
        <p:spPr>
          <a:xfrm>
            <a:off x="3786182" y="4071942"/>
            <a:ext cx="2214578" cy="207170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>
            <a:stCxn id="45" idx="3"/>
            <a:endCxn id="45" idx="7"/>
          </p:cNvCxnSpPr>
          <p:nvPr/>
        </p:nvCxnSpPr>
        <p:spPr>
          <a:xfrm rot="5400000" flipH="1" flipV="1">
            <a:off x="4161014" y="4324822"/>
            <a:ext cx="1464914" cy="156594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5" idx="6"/>
            <a:endCxn id="45" idx="2"/>
          </p:cNvCxnSpPr>
          <p:nvPr/>
        </p:nvCxnSpPr>
        <p:spPr>
          <a:xfrm flipH="1">
            <a:off x="3786182" y="5107793"/>
            <a:ext cx="2214578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 rot="20231071">
            <a:off x="3860942" y="4701562"/>
            <a:ext cx="2065057" cy="802276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3428992" y="492919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857620" y="585789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000760" y="4929198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715008" y="3929066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358082" y="621508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hlinkClick r:id="rId4" action="ppaction://hlinksldjump"/>
              </a:rPr>
              <a:t>В</a:t>
            </a:r>
            <a:r>
              <a:rPr lang="ru-RU" dirty="0" smtClean="0">
                <a:hlinkClick r:id="rId4" action="ppaction://hlinksldjump"/>
              </a:rPr>
              <a:t> </a:t>
            </a:r>
            <a:r>
              <a:rPr lang="ru-RU" b="1" i="1" dirty="0" smtClean="0">
                <a:hlinkClick r:id="rId4" action="ppaction://hlinksldjump"/>
              </a:rPr>
              <a:t>меню</a:t>
            </a:r>
            <a:endParaRPr lang="ru-RU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С-2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500042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14.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5" grpId="0" animBg="1"/>
      <p:bldP spid="57" grpId="0" animBg="1"/>
      <p:bldP spid="58" grpId="0"/>
      <p:bldP spid="59" grpId="0"/>
      <p:bldP spid="60" grpId="0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sz="half" idx="4294967295"/>
          </p:nvPr>
        </p:nvSpPr>
        <p:spPr>
          <a:xfrm>
            <a:off x="285720" y="3786190"/>
            <a:ext cx="8572560" cy="395446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Диаметр окружности основания цилиндра равен 10, образующая цилиндра равна 21. Плоскость пересекает его основания по хордам длины 6 и 8. Найдите тангенс угла между этой плоскостью и плоскостью основания цилиндра.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85720" y="785794"/>
            <a:ext cx="8501122" cy="250033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Диаметр окружности основания цилиндра равен 26, образующая цилиндра равна 21. Плоскость пересекает его основания по хордам длины 24 и 10. Найдите тангенс угла между этой плоскостью и плоскостью основания цилиндра.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62" y="0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Задачи для самостоятельного решения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2396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В меню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929190" y="3000372"/>
            <a:ext cx="3558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3 или 21/17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5786454"/>
            <a:ext cx="309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21 или 3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С-2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00042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15.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3357562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16.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sz="half" idx="4294967295"/>
          </p:nvPr>
        </p:nvSpPr>
        <p:spPr>
          <a:xfrm>
            <a:off x="285720" y="3571876"/>
            <a:ext cx="8501122" cy="242889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Точки В и 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D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лежат на окружностях двух оснований цилиндра. Синус угла между прямой В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D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и плоскостью основания цилиндра равен 0,3. В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D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=15, объем цилиндра равен 450</a:t>
            </a:r>
            <a:r>
              <a:rPr lang="el-GR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π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. Найдите площадь осевого сечения цилиндра.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85720" y="928670"/>
            <a:ext cx="8572560" cy="21431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Точки К и М лежат на окружностях двух оснований цилиндра. Синус угла наклона прямой КМ к плоскости основания цилиндра равен 0,6, КМ=10, объем цилиндра равен 150</a:t>
            </a:r>
            <a:r>
              <a:rPr lang="el-GR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π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. Найдите площадь осевого сечения цилиндра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2928934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Ответ:60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5572140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Ответ:90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20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В меню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00042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17.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143248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18.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С-2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928662" y="0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Задачи для самостоятельного решения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57158" y="857232"/>
            <a:ext cx="8429684" cy="32559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latin typeface="Bookman Old Style" pitchFamily="18" charset="0"/>
              </a:rPr>
              <a:t>Радиус основания цилиндра равен 1, а высота равна     . Отрезки АВ и С</a:t>
            </a:r>
            <a:r>
              <a:rPr lang="en-US" sz="2400" b="1" i="1" dirty="0" smtClean="0">
                <a:latin typeface="Bookman Old Style" pitchFamily="18" charset="0"/>
              </a:rPr>
              <a:t>D </a:t>
            </a:r>
            <a:r>
              <a:rPr lang="ru-RU" sz="2400" b="1" i="1" dirty="0" smtClean="0">
                <a:latin typeface="Bookman Old Style" pitchFamily="18" charset="0"/>
              </a:rPr>
              <a:t>– диаметры одного из оснований цилиндра, а отрезок АА</a:t>
            </a:r>
            <a:r>
              <a:rPr lang="ru-RU" sz="2400" b="1" i="1" baseline="-25000" dirty="0" smtClean="0">
                <a:latin typeface="Bookman Old Style" pitchFamily="18" charset="0"/>
              </a:rPr>
              <a:t>1</a:t>
            </a:r>
            <a:r>
              <a:rPr lang="ru-RU" sz="2400" b="1" i="1" dirty="0" smtClean="0">
                <a:latin typeface="Bookman Old Style" pitchFamily="18" charset="0"/>
              </a:rPr>
              <a:t>- его образующая. Известно, что,</a:t>
            </a:r>
            <a:r>
              <a:rPr lang="en-US" sz="2400" b="1" i="1" dirty="0" smtClean="0">
                <a:latin typeface="Bookman Old Style" pitchFamily="18" charset="0"/>
              </a:rPr>
              <a:t> </a:t>
            </a:r>
            <a:r>
              <a:rPr lang="ru-RU" sz="2400" b="1" i="1" dirty="0" smtClean="0">
                <a:latin typeface="Bookman Old Style" pitchFamily="18" charset="0"/>
              </a:rPr>
              <a:t>А</a:t>
            </a:r>
            <a:r>
              <a:rPr lang="en-US" sz="2400" b="1" i="1" dirty="0" smtClean="0">
                <a:latin typeface="Bookman Old Style" pitchFamily="18" charset="0"/>
              </a:rPr>
              <a:t>D</a:t>
            </a:r>
            <a:r>
              <a:rPr lang="ru-RU" sz="2400" b="1" i="1" dirty="0" smtClean="0">
                <a:latin typeface="Bookman Old Style" pitchFamily="18" charset="0"/>
              </a:rPr>
              <a:t> </a:t>
            </a:r>
            <a:r>
              <a:rPr lang="en-US" sz="2400" b="1" i="1" dirty="0" smtClean="0">
                <a:latin typeface="Bookman Old Style" pitchFamily="18" charset="0"/>
              </a:rPr>
              <a:t>=</a:t>
            </a:r>
            <a:r>
              <a:rPr lang="ru-RU" sz="2400" b="1" i="1" dirty="0" smtClean="0">
                <a:latin typeface="Bookman Old Style" pitchFamily="18" charset="0"/>
              </a:rPr>
              <a:t>  .    </a:t>
            </a:r>
            <a:r>
              <a:rPr lang="en-US" sz="2400" b="1" i="1" dirty="0" smtClean="0">
                <a:latin typeface="Bookman Old Style" pitchFamily="18" charset="0"/>
              </a:rPr>
              <a:t>         </a:t>
            </a:r>
            <a:r>
              <a:rPr lang="ru-RU" sz="2400" b="1" i="1" dirty="0" smtClean="0">
                <a:latin typeface="Bookman Old Style" pitchFamily="18" charset="0"/>
              </a:rPr>
              <a:t> Найдите косинус угла между прямыми А</a:t>
            </a:r>
            <a:r>
              <a:rPr lang="ru-RU" sz="2400" b="1" i="1" baseline="-25000" dirty="0" smtClean="0">
                <a:latin typeface="Bookman Old Style" pitchFamily="18" charset="0"/>
              </a:rPr>
              <a:t>1</a:t>
            </a:r>
            <a:r>
              <a:rPr lang="ru-RU" sz="2400" b="1" i="1" dirty="0" smtClean="0">
                <a:latin typeface="Bookman Old Style" pitchFamily="18" charset="0"/>
              </a:rPr>
              <a:t>С и В</a:t>
            </a:r>
            <a:r>
              <a:rPr lang="en-US" sz="2400" b="1" i="1" dirty="0" smtClean="0">
                <a:latin typeface="Bookman Old Style" pitchFamily="18" charset="0"/>
              </a:rPr>
              <a:t>D</a:t>
            </a:r>
            <a:r>
              <a:rPr lang="ru-RU" sz="2400" b="1" i="1" dirty="0" smtClean="0">
                <a:latin typeface="Bookman Old Style" pitchFamily="18" charset="0"/>
              </a:rPr>
              <a:t>.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2928934"/>
            <a:ext cx="2095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Ответ: </a:t>
            </a:r>
            <a:r>
              <a:rPr lang="en-US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0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en-US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endParaRPr lang="ru-RU" sz="2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0826" y="5643578"/>
            <a:ext cx="2428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Ответ: 0,75</a:t>
            </a:r>
            <a:endParaRPr lang="ru-RU" sz="2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571604" y="1214422"/>
          <a:ext cx="642942" cy="500066"/>
        </p:xfrm>
        <a:graphic>
          <a:graphicData uri="http://schemas.openxmlformats.org/presentationml/2006/ole">
            <p:oleObj spid="_x0000_s63490" name="Формула" r:id="rId3" imgW="31716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7929586" y="1928802"/>
          <a:ext cx="500066" cy="500066"/>
        </p:xfrm>
        <a:graphic>
          <a:graphicData uri="http://schemas.openxmlformats.org/presentationml/2006/ole">
            <p:oleObj spid="_x0000_s63491" name="Формула" r:id="rId4" imgW="228600" imgH="228600" progId="Equation.3">
              <p:embed/>
            </p:oleObj>
          </a:graphicData>
        </a:graphic>
      </p:graphicFrame>
      <p:sp>
        <p:nvSpPr>
          <p:cNvPr id="13" name="Содержимое 2"/>
          <p:cNvSpPr txBox="1">
            <a:spLocks/>
          </p:cNvSpPr>
          <p:nvPr/>
        </p:nvSpPr>
        <p:spPr>
          <a:xfrm>
            <a:off x="285720" y="3643314"/>
            <a:ext cx="85725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Радиус основания цилиндра равен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5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, а высота равна 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6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. Отрезки АВ и С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D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– диаметры одного из оснований цилиндра, а отрезок АА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1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- его образующая. Известно, что,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А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D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=      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. Найдите косинус угла между прямыми А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1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С и В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D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357950" y="4714884"/>
          <a:ext cx="642938" cy="438150"/>
        </p:xfrm>
        <a:graphic>
          <a:graphicData uri="http://schemas.openxmlformats.org/presentationml/2006/ole">
            <p:oleObj spid="_x0000_s63492" name="Формула" r:id="rId5" imgW="317160" imgH="2156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572396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6" action="ppaction://hlinksldjump"/>
              </a:rPr>
              <a:t>В меню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С-2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928662" y="0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Задачи для самостоятельного решения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500042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19.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3143248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20.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428604"/>
            <a:ext cx="8429684" cy="4187825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ru-RU" sz="1800" b="1" i="1" dirty="0" err="1" smtClean="0">
                <a:latin typeface="Bookman Old Style" pitchFamily="18" charset="0"/>
              </a:rPr>
              <a:t>Атанасян</a:t>
            </a:r>
            <a:r>
              <a:rPr lang="ru-RU" sz="1800" b="1" i="1" dirty="0" smtClean="0">
                <a:latin typeface="Bookman Old Style" pitchFamily="18" charset="0"/>
              </a:rPr>
              <a:t> Л.С., Бутузов В.Ф., Кадомцев С.Б. Геометрия. 10-11 класс. Базовый и профильный уровень. М., «Просвещение», 2008.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1800" b="1" i="1" dirty="0" smtClean="0">
                <a:latin typeface="Bookman Old Style" pitchFamily="18" charset="0"/>
              </a:rPr>
              <a:t>Самое полное  издание типовых вариантов реальных заданий ЕГЭ: 2010: Математика/ авт.- </a:t>
            </a:r>
            <a:r>
              <a:rPr lang="ru-RU" sz="1800" b="1" i="1" dirty="0" err="1" smtClean="0">
                <a:latin typeface="Bookman Old Style" pitchFamily="18" charset="0"/>
              </a:rPr>
              <a:t>сост.И.Р.Высоцкий</a:t>
            </a:r>
            <a:r>
              <a:rPr lang="ru-RU" sz="1800" b="1" i="1" dirty="0" smtClean="0">
                <a:latin typeface="Bookman Old Style" pitchFamily="18" charset="0"/>
              </a:rPr>
              <a:t>, Д.Д.Гущин, П.И.Захаров и др.; под ред. А.Л.Семенова, И.В.Ященко. – М.: АСТ: </a:t>
            </a:r>
            <a:r>
              <a:rPr lang="ru-RU" sz="1800" b="1" i="1" dirty="0" err="1" smtClean="0">
                <a:latin typeface="Bookman Old Style" pitchFamily="18" charset="0"/>
              </a:rPr>
              <a:t>Астрель</a:t>
            </a:r>
            <a:r>
              <a:rPr lang="ru-RU" sz="1800" b="1" i="1" dirty="0" smtClean="0">
                <a:latin typeface="Bookman Old Style" pitchFamily="18" charset="0"/>
              </a:rPr>
              <a:t>, 2009. – (ФИПИ)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1800" b="1" i="1" dirty="0" smtClean="0">
                <a:latin typeface="Bookman Old Style" pitchFamily="18" charset="0"/>
              </a:rPr>
              <a:t>ЕГЭ 2010.Математика: сборник заданий/ </a:t>
            </a:r>
            <a:r>
              <a:rPr lang="ru-RU" sz="1800" b="1" i="1" dirty="0" err="1" smtClean="0">
                <a:latin typeface="Bookman Old Style" pitchFamily="18" charset="0"/>
              </a:rPr>
              <a:t>В.В.Кочагин</a:t>
            </a:r>
            <a:r>
              <a:rPr lang="ru-RU" sz="1800" b="1" i="1" dirty="0" smtClean="0">
                <a:latin typeface="Bookman Old Style" pitchFamily="18" charset="0"/>
              </a:rPr>
              <a:t> , М.Н. </a:t>
            </a:r>
            <a:r>
              <a:rPr lang="ru-RU" sz="1800" b="1" i="1" dirty="0" err="1" smtClean="0">
                <a:latin typeface="Bookman Old Style" pitchFamily="18" charset="0"/>
              </a:rPr>
              <a:t>Кочагина</a:t>
            </a:r>
            <a:r>
              <a:rPr lang="ru-RU" sz="1800" b="1" i="1" dirty="0" smtClean="0">
                <a:latin typeface="Bookman Old Style" pitchFamily="18" charset="0"/>
              </a:rPr>
              <a:t>. – </a:t>
            </a:r>
            <a:r>
              <a:rPr lang="ru-RU" sz="1800" b="1" i="1" dirty="0" err="1" smtClean="0">
                <a:latin typeface="Bookman Old Style" pitchFamily="18" charset="0"/>
              </a:rPr>
              <a:t>М.-Эксмо</a:t>
            </a:r>
            <a:r>
              <a:rPr lang="ru-RU" sz="1800" b="1" i="1" dirty="0" smtClean="0">
                <a:latin typeface="Bookman Old Style" pitchFamily="18" charset="0"/>
              </a:rPr>
              <a:t>, 2009. 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1800" b="1" i="1" dirty="0" smtClean="0">
                <a:latin typeface="Bookman Old Style" pitchFamily="18" charset="0"/>
              </a:rPr>
              <a:t>ЕГЭ 2010.Математика.Типовые тестовые задания/ под </a:t>
            </a:r>
            <a:r>
              <a:rPr lang="ru-RU" sz="1800" b="1" i="1" dirty="0" err="1" smtClean="0">
                <a:latin typeface="Bookman Old Style" pitchFamily="18" charset="0"/>
              </a:rPr>
              <a:t>ред.А.Л.Семенова</a:t>
            </a:r>
            <a:r>
              <a:rPr lang="ru-RU" sz="1800" b="1" i="1" dirty="0" smtClean="0">
                <a:latin typeface="Bookman Old Style" pitchFamily="18" charset="0"/>
              </a:rPr>
              <a:t>, И.В.Ященко. – М.: Издательство «Экзамен»,2010.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1800" b="1" i="1" dirty="0" smtClean="0">
                <a:latin typeface="Bookman Old Style" pitchFamily="18" charset="0"/>
              </a:rPr>
              <a:t>ЕГЭ. </a:t>
            </a:r>
            <a:r>
              <a:rPr lang="ru-RU" sz="1800" b="1" i="1" dirty="0" err="1" smtClean="0">
                <a:latin typeface="Bookman Old Style" pitchFamily="18" charset="0"/>
              </a:rPr>
              <a:t>Математика.Практикум</a:t>
            </a:r>
            <a:r>
              <a:rPr lang="ru-RU" sz="1800" b="1" i="1" dirty="0" smtClean="0">
                <a:latin typeface="Bookman Old Style" pitchFamily="18" charset="0"/>
              </a:rPr>
              <a:t> по выполнению типовых тестовых заданий ЕГЭ: учебно-методическое пособие/ Л.Д.Лаппо, М.А.Попов.- М.: Издательство «Экзамен»,2010. 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-214338"/>
            <a:ext cx="8183562" cy="105251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Литература</a:t>
            </a: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5000636"/>
            <a:ext cx="8183562" cy="10509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Задания части В</a:t>
            </a:r>
            <a:endParaRPr lang="ru-RU" sz="7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57158" y="428604"/>
            <a:ext cx="3932238" cy="4389438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Площадь поверхности</a:t>
            </a:r>
          </a:p>
          <a:p>
            <a:r>
              <a:rPr lang="ru-RU" sz="2800" b="1" i="1" dirty="0" smtClean="0">
                <a:latin typeface="Bookman Old Style" pitchFamily="18" charset="0"/>
                <a:hlinkClick r:id="" action="ppaction://noaction"/>
              </a:rPr>
              <a:t>№ 1,2 В-9 (цилиндр)</a:t>
            </a:r>
            <a:endParaRPr lang="ru-RU" sz="2800" b="1" i="1" dirty="0" smtClean="0">
              <a:latin typeface="Bookman Old Style" pitchFamily="18" charset="0"/>
            </a:endParaRPr>
          </a:p>
          <a:p>
            <a:r>
              <a:rPr lang="ru-RU" sz="2800" b="1" i="1" dirty="0" smtClean="0">
                <a:latin typeface="Bookman Old Style" pitchFamily="18" charset="0"/>
                <a:hlinkClick r:id="rId2" action="ppaction://hlinksldjump"/>
              </a:rPr>
              <a:t>№ 3 В-9 </a:t>
            </a:r>
            <a:r>
              <a:rPr lang="ru-RU" b="1" i="1" dirty="0" smtClean="0">
                <a:latin typeface="Bookman Old Style" pitchFamily="18" charset="0"/>
                <a:hlinkClick r:id="rId2" action="ppaction://hlinksldjump"/>
              </a:rPr>
              <a:t>(цилиндр)</a:t>
            </a:r>
            <a:endParaRPr lang="ru-RU" sz="2800" b="1" i="1" dirty="0" smtClean="0">
              <a:latin typeface="Bookman Old Style" pitchFamily="18" charset="0"/>
            </a:endParaRPr>
          </a:p>
          <a:p>
            <a:r>
              <a:rPr lang="ru-RU" sz="2800" b="1" i="1" dirty="0" smtClean="0">
                <a:latin typeface="Bookman Old Style" pitchFamily="18" charset="0"/>
                <a:hlinkClick r:id="rId3" action="ppaction://hlinksldjump"/>
              </a:rPr>
              <a:t>№9 (конус)</a:t>
            </a:r>
            <a:endParaRPr lang="ru-RU" sz="2800" b="1" i="1" dirty="0" smtClean="0">
              <a:latin typeface="Bookman Old Style" pitchFamily="18" charset="0"/>
            </a:endParaRPr>
          </a:p>
          <a:p>
            <a:r>
              <a:rPr lang="ru-RU" b="1" i="1" dirty="0" smtClean="0">
                <a:latin typeface="Bookman Old Style" pitchFamily="18" charset="0"/>
                <a:hlinkClick r:id="rId4" action="ppaction://hlinksldjump"/>
              </a:rPr>
              <a:t>№10 (конус)</a:t>
            </a:r>
            <a:endParaRPr lang="ru-RU" sz="2800" b="1" i="1" dirty="0" smtClean="0">
              <a:latin typeface="Bookman Old Style" pitchFamily="18" charset="0"/>
            </a:endParaRPr>
          </a:p>
          <a:p>
            <a:r>
              <a:rPr lang="ru-RU" sz="2800" b="1" i="1" dirty="0" smtClean="0">
                <a:latin typeface="Bookman Old Style" pitchFamily="18" charset="0"/>
                <a:hlinkClick r:id="rId5" action="ppaction://hlinksldjump"/>
              </a:rPr>
              <a:t>№11 (цилиндр)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786314" y="357166"/>
            <a:ext cx="3930650" cy="438943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Объем</a:t>
            </a:r>
          </a:p>
          <a:p>
            <a:r>
              <a:rPr lang="ru-RU" b="1" i="1" dirty="0" smtClean="0">
                <a:latin typeface="Bookman Old Style" pitchFamily="18" charset="0"/>
                <a:hlinkClick r:id="rId6" action="ppaction://hlinksldjump"/>
              </a:rPr>
              <a:t>№4 (цилиндр)</a:t>
            </a:r>
            <a:endParaRPr lang="ru-RU" b="1" i="1" dirty="0" smtClean="0">
              <a:latin typeface="Bookman Old Style" pitchFamily="18" charset="0"/>
            </a:endParaRPr>
          </a:p>
          <a:p>
            <a:r>
              <a:rPr lang="ru-RU" b="1" i="1" dirty="0" smtClean="0">
                <a:latin typeface="Bookman Old Style" pitchFamily="18" charset="0"/>
                <a:hlinkClick r:id="rId7" action="ppaction://hlinksldjump"/>
              </a:rPr>
              <a:t>№5 (цилиндр и конус)</a:t>
            </a:r>
            <a:endParaRPr lang="ru-RU" b="1" i="1" dirty="0" smtClean="0">
              <a:latin typeface="Bookman Old Style" pitchFamily="18" charset="0"/>
            </a:endParaRPr>
          </a:p>
          <a:p>
            <a:r>
              <a:rPr lang="ru-RU" b="1" i="1" dirty="0" smtClean="0">
                <a:latin typeface="Bookman Old Style" pitchFamily="18" charset="0"/>
                <a:hlinkClick r:id="rId8" action="ppaction://hlinksldjump"/>
              </a:rPr>
              <a:t>№6 (цилиндр и конус)</a:t>
            </a:r>
            <a:endParaRPr lang="ru-RU" b="1" i="1" dirty="0" smtClean="0">
              <a:latin typeface="Bookman Old Style" pitchFamily="18" charset="0"/>
            </a:endParaRPr>
          </a:p>
          <a:p>
            <a:r>
              <a:rPr lang="ru-RU" b="1" i="1" dirty="0" smtClean="0">
                <a:latin typeface="Bookman Old Style" pitchFamily="18" charset="0"/>
                <a:hlinkClick r:id="rId9" action="ppaction://hlinksldjump"/>
              </a:rPr>
              <a:t>№7 (цилиндр и конус)</a:t>
            </a:r>
            <a:endParaRPr lang="ru-RU" b="1" i="1" dirty="0" smtClean="0">
              <a:latin typeface="Bookman Old Style" pitchFamily="18" charset="0"/>
            </a:endParaRPr>
          </a:p>
          <a:p>
            <a:r>
              <a:rPr lang="ru-RU" b="1" i="1" dirty="0" smtClean="0">
                <a:latin typeface="Bookman Old Style" pitchFamily="18" charset="0"/>
                <a:hlinkClick r:id="rId3" action="ppaction://hlinksldjump"/>
              </a:rPr>
              <a:t>№8 (цилиндр и конус)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950" y="6143644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 action="ppaction://hlinksldjump"/>
              </a:rPr>
              <a:t>В главное меню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3786190"/>
            <a:ext cx="8572500" cy="178593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Площадь боковой поверхности цилиндра равна 60</a:t>
            </a:r>
            <a:r>
              <a:rPr lang="el-GR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π</a:t>
            </a:r>
            <a:r>
              <a:rPr lang="ru-RU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, а радиус основания равен 5. Найдите длину образующей цилиндра.</a:t>
            </a:r>
            <a:endParaRPr lang="ru-RU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28926" y="142852"/>
          <a:ext cx="3076594" cy="971556"/>
        </p:xfrm>
        <a:graphic>
          <a:graphicData uri="http://schemas.openxmlformats.org/presentationml/2006/ole">
            <p:oleObj spid="_x0000_s35842" name="Формула" r:id="rId3" imgW="72360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3702" y="2643182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10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1000109"/>
            <a:ext cx="835824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Bookman Old Style" pitchFamily="18" charset="0"/>
              </a:rPr>
              <a:t>Площадь боковой поверхности цилиндра равна 80</a:t>
            </a:r>
            <a:r>
              <a:rPr kumimoji="0" lang="el-GR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Bookman Old Style" pitchFamily="18" charset="0"/>
              </a:rPr>
              <a:t>π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Bookman Old Style" pitchFamily="18" charset="0"/>
              </a:rPr>
              <a:t>, а диаметр основания равен 8. Найдите длину образующей цилиндра.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6578" y="5357826"/>
            <a:ext cx="175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6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2396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4" action="ppaction://hlinksldjump"/>
              </a:rPr>
              <a:t>В меню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В-9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00042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1.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3143248"/>
            <a:ext cx="2000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2.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928670"/>
            <a:ext cx="8501122" cy="250031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Хорда основания цилиндра стягивает дугу в 60</a:t>
            </a:r>
            <a:r>
              <a:rPr lang="ru-RU" b="1" i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0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. Секущая плоскость содержит эту хорду и параллельна высоте цилиндра. Площадь сечения равна 20. Вычислите площадь боковой поверхности цилиндра. 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1000100" y="3429000"/>
            <a:ext cx="1857388" cy="2357454"/>
          </a:xfrm>
          <a:prstGeom prst="ca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1000100" y="3643314"/>
            <a:ext cx="1857388" cy="2142346"/>
            <a:chOff x="1000100" y="3715546"/>
            <a:chExt cx="1857388" cy="2142346"/>
          </a:xfrm>
        </p:grpSpPr>
        <p:sp>
          <p:nvSpPr>
            <p:cNvPr id="5" name="Овал 4"/>
            <p:cNvSpPr/>
            <p:nvPr/>
          </p:nvSpPr>
          <p:spPr>
            <a:xfrm>
              <a:off x="1000100" y="5357826"/>
              <a:ext cx="1857388" cy="500066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5400000">
              <a:off x="464315" y="4607727"/>
              <a:ext cx="2000264" cy="500066"/>
            </a:xfrm>
            <a:prstGeom prst="parallelogram">
              <a:avLst>
                <a:gd name="adj" fmla="val 14001"/>
              </a:avLst>
            </a:prstGeom>
            <a:solidFill>
              <a:srgbClr val="FF0000">
                <a:alpha val="63000"/>
              </a:srgbClr>
            </a:solidFill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1000100" y="4643446"/>
              <a:ext cx="1857388" cy="1588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214414" y="5500702"/>
              <a:ext cx="714380" cy="285752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1643042" y="5572140"/>
              <a:ext cx="357190" cy="214314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1000100" y="3357562"/>
            <a:ext cx="1477242" cy="2952112"/>
            <a:chOff x="1000100" y="3357562"/>
            <a:chExt cx="1477242" cy="2952112"/>
          </a:xfrm>
        </p:grpSpPr>
        <p:sp>
          <p:nvSpPr>
            <p:cNvPr id="16" name="TextBox 15"/>
            <p:cNvSpPr txBox="1"/>
            <p:nvPr/>
          </p:nvSpPr>
          <p:spPr>
            <a:xfrm>
              <a:off x="2000232" y="5286388"/>
              <a:ext cx="4267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О</a:t>
              </a:r>
              <a:endParaRPr lang="ru-RU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28794" y="3357562"/>
              <a:ext cx="5485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О</a:t>
              </a:r>
              <a:r>
                <a:rPr lang="ru-RU" sz="2800" b="1" baseline="-25000" dirty="0" smtClean="0"/>
                <a:t>1</a:t>
              </a:r>
              <a:endParaRPr lang="ru-RU" sz="2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00100" y="5643578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43042" y="5786454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В</a:t>
              </a:r>
              <a:endParaRPr lang="ru-RU" sz="2800" b="1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72264" y="4071942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40</a:t>
            </a:r>
            <a:r>
              <a:rPr lang="el-GR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2396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В меню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В-9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500042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3.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928670"/>
            <a:ext cx="8501122" cy="25003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Высота цилиндра равна 4, расстояние между осью цилиндра и параллельной ей плоскостью сечения равно 3, а площадь сечения равна 32. Найдите объем цилиндра.</a:t>
            </a: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1000100" y="3429000"/>
            <a:ext cx="1857388" cy="2357454"/>
          </a:xfrm>
          <a:prstGeom prst="ca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000100" y="3643314"/>
            <a:ext cx="1857388" cy="2142346"/>
            <a:chOff x="1000100" y="3715546"/>
            <a:chExt cx="1857388" cy="2142346"/>
          </a:xfrm>
        </p:grpSpPr>
        <p:sp>
          <p:nvSpPr>
            <p:cNvPr id="6" name="Овал 5"/>
            <p:cNvSpPr/>
            <p:nvPr/>
          </p:nvSpPr>
          <p:spPr>
            <a:xfrm>
              <a:off x="1000100" y="5357826"/>
              <a:ext cx="1857388" cy="500066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араллелограмм 6"/>
            <p:cNvSpPr/>
            <p:nvPr/>
          </p:nvSpPr>
          <p:spPr>
            <a:xfrm rot="5400000">
              <a:off x="464315" y="4607727"/>
              <a:ext cx="2000264" cy="500066"/>
            </a:xfrm>
            <a:prstGeom prst="parallelogram">
              <a:avLst>
                <a:gd name="adj" fmla="val 14001"/>
              </a:avLst>
            </a:prstGeom>
            <a:solidFill>
              <a:srgbClr val="FF0000">
                <a:alpha val="63000"/>
              </a:srgbClr>
            </a:solidFill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1000100" y="4643446"/>
              <a:ext cx="1857388" cy="1588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214414" y="5500702"/>
              <a:ext cx="714380" cy="285752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1643042" y="5572140"/>
              <a:ext cx="357190" cy="214314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1000100" y="3357562"/>
            <a:ext cx="1477242" cy="2952112"/>
            <a:chOff x="1000100" y="3357562"/>
            <a:chExt cx="1477242" cy="2952112"/>
          </a:xfrm>
        </p:grpSpPr>
        <p:sp>
          <p:nvSpPr>
            <p:cNvPr id="12" name="TextBox 11"/>
            <p:cNvSpPr txBox="1"/>
            <p:nvPr/>
          </p:nvSpPr>
          <p:spPr>
            <a:xfrm>
              <a:off x="2000232" y="5286388"/>
              <a:ext cx="4267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О</a:t>
              </a:r>
              <a:endParaRPr lang="ru-RU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28794" y="3357562"/>
              <a:ext cx="5485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О</a:t>
              </a:r>
              <a:r>
                <a:rPr lang="ru-RU" sz="2800" b="1" baseline="-25000" dirty="0" smtClean="0"/>
                <a:t>1</a:t>
              </a:r>
              <a:endParaRPr lang="ru-RU" sz="2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00100" y="5643578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43042" y="5786454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В</a:t>
              </a:r>
              <a:endParaRPr lang="ru-RU" sz="2800" b="1" dirty="0"/>
            </a:p>
          </p:txBody>
        </p:sp>
      </p:grpSp>
      <p:sp>
        <p:nvSpPr>
          <p:cNvPr id="16" name="Овал 15"/>
          <p:cNvSpPr/>
          <p:nvPr/>
        </p:nvSpPr>
        <p:spPr>
          <a:xfrm>
            <a:off x="4143372" y="3500438"/>
            <a:ext cx="1857388" cy="178595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endCxn id="16" idx="3"/>
          </p:cNvCxnSpPr>
          <p:nvPr/>
        </p:nvCxnSpPr>
        <p:spPr>
          <a:xfrm rot="5400000">
            <a:off x="4410149" y="4362925"/>
            <a:ext cx="667148" cy="65668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Группа 31"/>
          <p:cNvGrpSpPr/>
          <p:nvPr/>
        </p:nvGrpSpPr>
        <p:grpSpPr>
          <a:xfrm>
            <a:off x="4143372" y="4071942"/>
            <a:ext cx="1929426" cy="1390359"/>
            <a:chOff x="4143372" y="4071942"/>
            <a:chExt cx="1929426" cy="1390359"/>
          </a:xfrm>
        </p:grpSpPr>
        <p:cxnSp>
          <p:nvCxnSpPr>
            <p:cNvPr id="19" name="Прямая соединительная линия 18"/>
            <p:cNvCxnSpPr>
              <a:endCxn id="16" idx="5"/>
            </p:cNvCxnSpPr>
            <p:nvPr/>
          </p:nvCxnSpPr>
          <p:spPr>
            <a:xfrm rot="16200000" flipH="1">
              <a:off x="5066835" y="4362925"/>
              <a:ext cx="667148" cy="65668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6" idx="5"/>
              <a:endCxn id="16" idx="3"/>
            </p:cNvCxnSpPr>
            <p:nvPr/>
          </p:nvCxnSpPr>
          <p:spPr>
            <a:xfrm rot="5400000">
              <a:off x="5072066" y="4368156"/>
              <a:ext cx="1588" cy="1313372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4750595" y="4679165"/>
              <a:ext cx="642942" cy="158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715008" y="5000636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В</a:t>
              </a:r>
              <a:endParaRPr lang="ru-RU" sz="24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00628" y="4071942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О</a:t>
              </a:r>
              <a:endParaRPr lang="ru-RU" sz="2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43372" y="500063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29190" y="5000636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Н</a:t>
              </a:r>
              <a:endParaRPr lang="ru-RU" sz="2400" b="1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643834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В меню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В-9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5720" y="500042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4.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7950" y="5357826"/>
            <a:ext cx="2427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Ответ: 100</a:t>
            </a:r>
            <a:r>
              <a:rPr lang="el-GR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π</a:t>
            </a:r>
            <a:endParaRPr lang="ru-RU" sz="2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000108"/>
            <a:ext cx="8572560" cy="175736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   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Объем цилиндра равен 12см</a:t>
            </a:r>
            <a:r>
              <a:rPr lang="ru-RU" b="1" i="1" baseline="30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3</a:t>
            </a:r>
            <a:r>
              <a:rPr lang="ru-RU" b="1" i="1" baseline="-25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.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Чему равен объем конуса , который имеет такое же основание и такую же высоту, как и данный цилиндр?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5" name="Группа 11"/>
          <p:cNvGrpSpPr/>
          <p:nvPr/>
        </p:nvGrpSpPr>
        <p:grpSpPr>
          <a:xfrm>
            <a:off x="785786" y="3571876"/>
            <a:ext cx="1857388" cy="2357454"/>
            <a:chOff x="1000100" y="3500438"/>
            <a:chExt cx="1857388" cy="2357454"/>
          </a:xfrm>
          <a:solidFill>
            <a:srgbClr val="00B0F0"/>
          </a:solidFill>
        </p:grpSpPr>
        <p:sp>
          <p:nvSpPr>
            <p:cNvPr id="8" name="Цилиндр 7"/>
            <p:cNvSpPr/>
            <p:nvPr/>
          </p:nvSpPr>
          <p:spPr>
            <a:xfrm>
              <a:off x="1000100" y="3500438"/>
              <a:ext cx="1857388" cy="2357454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000100" y="5357826"/>
              <a:ext cx="1857388" cy="500066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868988" y="3143250"/>
          <a:ext cx="2408237" cy="1265238"/>
        </p:xfrm>
        <a:graphic>
          <a:graphicData uri="http://schemas.openxmlformats.org/presentationml/2006/ole">
            <p:oleObj spid="_x0000_s38914" name="Формула" r:id="rId3" imgW="749160" imgH="3934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922963" y="4379913"/>
          <a:ext cx="2454275" cy="884237"/>
        </p:xfrm>
        <a:graphic>
          <a:graphicData uri="http://schemas.openxmlformats.org/presentationml/2006/ole">
            <p:oleObj spid="_x0000_s38915" name="Формула" r:id="rId4" imgW="634680" imgH="2286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500826" y="5357826"/>
            <a:ext cx="2045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4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43834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5" action="ppaction://hlinksldjump"/>
              </a:rPr>
              <a:t>В меню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В-9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500042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5.</a:t>
            </a:r>
            <a:endParaRPr lang="ru-RU" sz="2400" i="1" dirty="0">
              <a:latin typeface="Bookman Old Style" pitchFamily="18" charset="0"/>
            </a:endParaRPr>
          </a:p>
        </p:txBody>
      </p:sp>
      <p:grpSp>
        <p:nvGrpSpPr>
          <p:cNvPr id="17" name="Группа 11"/>
          <p:cNvGrpSpPr/>
          <p:nvPr/>
        </p:nvGrpSpPr>
        <p:grpSpPr>
          <a:xfrm>
            <a:off x="3214678" y="3714752"/>
            <a:ext cx="1857388" cy="2143140"/>
            <a:chOff x="4071934" y="3643314"/>
            <a:chExt cx="1928826" cy="257176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Равнобедренный треугольник 18"/>
            <p:cNvSpPr/>
            <p:nvPr/>
          </p:nvSpPr>
          <p:spPr>
            <a:xfrm>
              <a:off x="4071934" y="3643314"/>
              <a:ext cx="1928826" cy="2286016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4071934" y="5615003"/>
              <a:ext cx="1928826" cy="600079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000108"/>
            <a:ext cx="8572560" cy="175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   Объем цилиндра равен 132см</a:t>
            </a:r>
            <a:r>
              <a:rPr lang="ru-RU" b="1" i="1" baseline="30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3</a:t>
            </a:r>
            <a:r>
              <a:rPr lang="ru-RU" b="1" i="1" baseline="-25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.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Чему равен объем конуса , который имеет такое же основание и такую же высоту, как и данный цилиндр?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4" name="Группа 11"/>
          <p:cNvGrpSpPr/>
          <p:nvPr/>
        </p:nvGrpSpPr>
        <p:grpSpPr>
          <a:xfrm>
            <a:off x="3214678" y="3714752"/>
            <a:ext cx="1857388" cy="2143140"/>
            <a:chOff x="4071934" y="3643314"/>
            <a:chExt cx="1928826" cy="257176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4071934" y="3643314"/>
              <a:ext cx="1928826" cy="2286016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071934" y="5615003"/>
              <a:ext cx="1928826" cy="600079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11"/>
          <p:cNvGrpSpPr/>
          <p:nvPr/>
        </p:nvGrpSpPr>
        <p:grpSpPr>
          <a:xfrm>
            <a:off x="785786" y="3571876"/>
            <a:ext cx="1857388" cy="2357454"/>
            <a:chOff x="1000100" y="3500438"/>
            <a:chExt cx="1857388" cy="2357454"/>
          </a:xfrm>
          <a:solidFill>
            <a:srgbClr val="00B0F0"/>
          </a:solidFill>
        </p:grpSpPr>
        <p:sp>
          <p:nvSpPr>
            <p:cNvPr id="8" name="Цилиндр 7"/>
            <p:cNvSpPr/>
            <p:nvPr/>
          </p:nvSpPr>
          <p:spPr>
            <a:xfrm>
              <a:off x="1000100" y="3500438"/>
              <a:ext cx="1857388" cy="2357454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000100" y="5357826"/>
              <a:ext cx="1857388" cy="500066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868988" y="3143250"/>
          <a:ext cx="2408237" cy="1265238"/>
        </p:xfrm>
        <a:graphic>
          <a:graphicData uri="http://schemas.openxmlformats.org/presentationml/2006/ole">
            <p:oleObj spid="_x0000_s37890" name="Формула" r:id="rId3" imgW="749160" imgH="3934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922963" y="4379913"/>
          <a:ext cx="2454275" cy="884237"/>
        </p:xfrm>
        <a:graphic>
          <a:graphicData uri="http://schemas.openxmlformats.org/presentationml/2006/ole">
            <p:oleObj spid="_x0000_s37891" name="Формула" r:id="rId4" imgW="634680" imgH="2286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500826" y="5357826"/>
            <a:ext cx="2289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44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2396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5" action="ppaction://hlinksldjump"/>
              </a:rPr>
              <a:t>В меню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В-9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500042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6.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928670"/>
            <a:ext cx="8501122" cy="175736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   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Объем конуса равен 6см³. Чему равен объем цилиндра, который имеет такое же основание и такую же высоту, как и данный конус?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214678" y="3714752"/>
            <a:ext cx="1857388" cy="2143140"/>
            <a:chOff x="4071934" y="3643314"/>
            <a:chExt cx="1928826" cy="257176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4071934" y="3643314"/>
              <a:ext cx="1928826" cy="2286016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071934" y="5615003"/>
              <a:ext cx="1928826" cy="600079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868988" y="3143250"/>
          <a:ext cx="2408237" cy="1265238"/>
        </p:xfrm>
        <a:graphic>
          <a:graphicData uri="http://schemas.openxmlformats.org/presentationml/2006/ole">
            <p:oleObj spid="_x0000_s17409" name="Формула" r:id="rId3" imgW="749160" imgH="3934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922963" y="4379913"/>
          <a:ext cx="2454275" cy="884237"/>
        </p:xfrm>
        <a:graphic>
          <a:graphicData uri="http://schemas.openxmlformats.org/presentationml/2006/ole">
            <p:oleObj spid="_x0000_s17410" name="Формула" r:id="rId4" imgW="634680" imgH="2286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500826" y="5357826"/>
            <a:ext cx="2289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18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2396" y="621508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5" action="ppaction://hlinksldjump"/>
              </a:rPr>
              <a:t>В меню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В-9</a:t>
            </a:r>
            <a:endParaRPr lang="ru-RU" sz="3200" dirty="0"/>
          </a:p>
        </p:txBody>
      </p:sp>
      <p:grpSp>
        <p:nvGrpSpPr>
          <p:cNvPr id="21" name="Группа 11"/>
          <p:cNvGrpSpPr/>
          <p:nvPr/>
        </p:nvGrpSpPr>
        <p:grpSpPr>
          <a:xfrm>
            <a:off x="785786" y="3571876"/>
            <a:ext cx="1857388" cy="2357454"/>
            <a:chOff x="1000100" y="3500438"/>
            <a:chExt cx="1857388" cy="2357454"/>
          </a:xfrm>
          <a:solidFill>
            <a:srgbClr val="00B0F0"/>
          </a:solidFill>
        </p:grpSpPr>
        <p:sp>
          <p:nvSpPr>
            <p:cNvPr id="22" name="Цилиндр 21"/>
            <p:cNvSpPr/>
            <p:nvPr/>
          </p:nvSpPr>
          <p:spPr>
            <a:xfrm>
              <a:off x="1000100" y="3500438"/>
              <a:ext cx="1857388" cy="2357454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000100" y="5357826"/>
              <a:ext cx="1857388" cy="500066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285720" y="500042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7.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33"/>
            <a:ext cx="8858280" cy="242889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/>
              <a:t>    </a:t>
            </a: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Радиус основания первого конуса в 2 раза меньше, чем радиус основания второго конуса, а образующая первого конуса в 3 раза больше, чем образующая второго. Чему равна площадь боковой поверхности первого конуса, если площадь боковой поверхности второго равна 22 см</a:t>
            </a:r>
            <a:r>
              <a:rPr lang="ru-RU" sz="4000" b="1" i="1" baseline="30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?</a:t>
            </a:r>
            <a:endParaRPr lang="ru-RU" sz="4000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4" name="Группа 11"/>
          <p:cNvGrpSpPr/>
          <p:nvPr/>
        </p:nvGrpSpPr>
        <p:grpSpPr>
          <a:xfrm>
            <a:off x="714348" y="3286124"/>
            <a:ext cx="1857388" cy="2143140"/>
            <a:chOff x="4071934" y="3643314"/>
            <a:chExt cx="1928826" cy="257176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4071934" y="3643314"/>
              <a:ext cx="1928826" cy="2286016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071934" y="5615003"/>
              <a:ext cx="1928826" cy="600079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928926" y="3357562"/>
          <a:ext cx="2032026" cy="860994"/>
        </p:xfrm>
        <a:graphic>
          <a:graphicData uri="http://schemas.openxmlformats.org/presentationml/2006/ole">
            <p:oleObj spid="_x0000_s25602" name="Формула" r:id="rId3" imgW="507960" imgH="215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357818" y="3143248"/>
          <a:ext cx="2374900" cy="1390650"/>
        </p:xfrm>
        <a:graphic>
          <a:graphicData uri="http://schemas.openxmlformats.org/presentationml/2006/ole">
            <p:oleObj spid="_x0000_s25603" name="Формула" r:id="rId4" imgW="672840" imgH="3934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429388" y="5286388"/>
            <a:ext cx="2289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33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000364" y="4286256"/>
          <a:ext cx="1571636" cy="1059146"/>
        </p:xfrm>
        <a:graphic>
          <a:graphicData uri="http://schemas.openxmlformats.org/presentationml/2006/ole">
            <p:oleObj spid="_x0000_s25604" name="Формула" r:id="rId5" imgW="58392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00958" y="6143644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hlinkClick r:id="rId6" action="ppaction://hlinksldjump"/>
              </a:rPr>
              <a:t>В меню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1071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В-9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500042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Задача 9.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7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002060"/>
      </a:accent1>
      <a:accent2>
        <a:srgbClr val="E40059"/>
      </a:accent2>
      <a:accent3>
        <a:srgbClr val="9C007F"/>
      </a:accent3>
      <a:accent4>
        <a:srgbClr val="262626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774</TotalTime>
  <Words>1139</Words>
  <Application>Microsoft Office PowerPoint</Application>
  <PresentationFormat>Экран (4:3)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Аспект</vt:lpstr>
      <vt:lpstr>Формула</vt:lpstr>
      <vt:lpstr>Задачи ЕГЭ  «Цилиндр. Конус»</vt:lpstr>
      <vt:lpstr>Задания части 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Задания части С</vt:lpstr>
      <vt:lpstr>Слайд 13</vt:lpstr>
      <vt:lpstr>Слайд 14</vt:lpstr>
      <vt:lpstr>Слайд 15</vt:lpstr>
      <vt:lpstr>Слайд 16</vt:lpstr>
      <vt:lpstr>Слайд 17</vt:lpstr>
      <vt:lpstr>Слайд 18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ЕГЭ 2010, решаемые с использованием метода координат</dc:title>
  <cp:lastModifiedBy>Nobody</cp:lastModifiedBy>
  <cp:revision>91</cp:revision>
  <dcterms:modified xsi:type="dcterms:W3CDTF">2013-08-28T04:43:04Z</dcterms:modified>
</cp:coreProperties>
</file>