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7" r:id="rId2"/>
    <p:sldId id="264" r:id="rId3"/>
    <p:sldId id="265" r:id="rId4"/>
    <p:sldId id="268" r:id="rId5"/>
    <p:sldId id="269" r:id="rId6"/>
    <p:sldId id="266" r:id="rId7"/>
    <p:sldId id="256" r:id="rId8"/>
    <p:sldId id="258" r:id="rId9"/>
    <p:sldId id="259" r:id="rId10"/>
    <p:sldId id="260" r:id="rId11"/>
    <p:sldId id="261" r:id="rId12"/>
    <p:sldId id="270" r:id="rId13"/>
    <p:sldId id="262" r:id="rId14"/>
    <p:sldId id="263" r:id="rId15"/>
    <p:sldId id="271" r:id="rId16"/>
    <p:sldId id="276" r:id="rId17"/>
    <p:sldId id="277" r:id="rId18"/>
    <p:sldId id="278" r:id="rId19"/>
    <p:sldId id="279" r:id="rId20"/>
    <p:sldId id="280" r:id="rId21"/>
    <p:sldId id="281" r:id="rId22"/>
    <p:sldId id="274" r:id="rId23"/>
    <p:sldId id="272" r:id="rId24"/>
    <p:sldId id="27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A250"/>
    <a:srgbClr val="9D3113"/>
    <a:srgbClr val="000099"/>
    <a:srgbClr val="7750D8"/>
    <a:srgbClr val="397748"/>
    <a:srgbClr val="91C387"/>
    <a:srgbClr val="9AF8B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1F8C-B48D-410E-994C-11516F371BA3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65C94-0A57-4370-80C3-FB45623BA3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65C94-0A57-4370-80C3-FB45623BA32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65C94-0A57-4370-80C3-FB45623BA32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B114F-6488-4C02-A48A-ED291B349265}" type="datetime1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A3D57-1B41-48F5-977B-A912BF2AA73F}" type="datetime1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16B23F-6E05-49F5-A340-866E6F59C1E3}" type="datetime1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89B7C-2D9C-46CC-9DE9-EC23E80ACB30}" type="datetime1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D2621-9E01-4DFB-B00F-75704B93A114}" type="datetime1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F61A1-BE01-40AA-BD22-D00546A4FDEA}" type="datetime1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70619D-FB78-47AF-80F4-0A8E2652376E}" type="datetime1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D9521-13B1-4082-B44D-C6F97FE2054A}" type="datetime1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C36F0-FA24-4699-9726-0B0834129789}" type="datetime1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12607-3BCF-48DD-9B14-189F1876362F}" type="datetime1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5D83D-A391-4B42-80DB-4F958834A0EC}" type="datetime1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BDF3A4-653D-4CDC-92D5-A87B290BC351}" type="datetime1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CDB3FD-396E-4ED9-BDB3-DCF467DBE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notesSlide" Target="../notesSlides/notesSlide2.xml"/><Relationship Id="rId7" Type="http://schemas.openxmlformats.org/officeDocument/2006/relationships/slide" Target="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slide" Target="slide21.xml"/><Relationship Id="rId5" Type="http://schemas.openxmlformats.org/officeDocument/2006/relationships/oleObject" Target="../embeddings/oleObject33.bin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~1\Admin\LOCALS~1\Temp\Rar$DR02.438\картинки на школьную тему\ANTN06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500042"/>
            <a:ext cx="3885770" cy="36021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500042"/>
            <a:ext cx="184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4214818"/>
            <a:ext cx="68922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5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её свойства и график.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0" y="2786058"/>
          <a:ext cx="7858179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597"/>
                <a:gridCol w="1122597"/>
                <a:gridCol w="1122597"/>
                <a:gridCol w="1122597"/>
                <a:gridCol w="1122597"/>
                <a:gridCol w="1122597"/>
                <a:gridCol w="1122597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¼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½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log</a:t>
                      </a:r>
                      <a:r>
                        <a:rPr lang="en-US" sz="1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00232" y="500042"/>
            <a:ext cx="5093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Постройте графики функций:</a:t>
            </a:r>
            <a:endParaRPr lang="ru-RU" sz="28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1071546"/>
            <a:ext cx="1828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1071546"/>
            <a:ext cx="1828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91"/>
          <p:cNvGrpSpPr/>
          <p:nvPr/>
        </p:nvGrpSpPr>
        <p:grpSpPr>
          <a:xfrm>
            <a:off x="857224" y="1643050"/>
            <a:ext cx="1785950" cy="590563"/>
            <a:chOff x="2143108" y="2500306"/>
            <a:chExt cx="1785950" cy="590563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143108" y="2500306"/>
              <a:ext cx="1785950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4" name="Object 2"/>
            <p:cNvGraphicFramePr>
              <a:graphicFrameLocks noChangeAspect="1"/>
            </p:cNvGraphicFramePr>
            <p:nvPr/>
          </p:nvGraphicFramePr>
          <p:xfrm>
            <a:off x="2214572" y="2517781"/>
            <a:ext cx="1676400" cy="573088"/>
          </p:xfrm>
          <a:graphic>
            <a:graphicData uri="http://schemas.openxmlformats.org/presentationml/2006/ole">
              <p:oleObj spid="_x0000_s3080" name="Формула" r:id="rId3" imgW="647640" imgH="215640" progId="Equation.3">
                <p:embed/>
              </p:oleObj>
            </a:graphicData>
          </a:graphic>
        </p:graphicFrame>
      </p:grpSp>
      <p:grpSp>
        <p:nvGrpSpPr>
          <p:cNvPr id="15" name="Группа 91"/>
          <p:cNvGrpSpPr/>
          <p:nvPr/>
        </p:nvGrpSpPr>
        <p:grpSpPr>
          <a:xfrm>
            <a:off x="6215074" y="1643050"/>
            <a:ext cx="1785950" cy="936618"/>
            <a:chOff x="2143108" y="2349506"/>
            <a:chExt cx="1785950" cy="93661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143108" y="2357430"/>
              <a:ext cx="1785950" cy="9286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7" name="Object 2"/>
            <p:cNvGraphicFramePr>
              <a:graphicFrameLocks noChangeAspect="1"/>
            </p:cNvGraphicFramePr>
            <p:nvPr/>
          </p:nvGraphicFramePr>
          <p:xfrm>
            <a:off x="2198659" y="2349506"/>
            <a:ext cx="1708150" cy="911225"/>
          </p:xfrm>
          <a:graphic>
            <a:graphicData uri="http://schemas.openxmlformats.org/presentationml/2006/ole">
              <p:oleObj spid="_x0000_s3081" name="Формула" r:id="rId4" imgW="660240" imgH="342720" progId="Equation.3">
                <p:embed/>
              </p:oleObj>
            </a:graphicData>
          </a:graphic>
        </p:graphicFrame>
      </p:grp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42910" y="4572008"/>
          <a:ext cx="7858179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597"/>
                <a:gridCol w="1122597"/>
                <a:gridCol w="1122597"/>
                <a:gridCol w="1122597"/>
                <a:gridCol w="1122597"/>
                <a:gridCol w="1122597"/>
                <a:gridCol w="1122597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¼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½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log</a:t>
                      </a:r>
                      <a:r>
                        <a:rPr lang="ru-RU" sz="1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oup 468"/>
          <p:cNvGraphicFramePr>
            <a:graphicFrameLocks noGrp="1"/>
          </p:cNvGraphicFramePr>
          <p:nvPr/>
        </p:nvGraphicFramePr>
        <p:xfrm>
          <a:off x="571472" y="1571612"/>
          <a:ext cx="5383224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 rot="5400000" flipH="1" flipV="1">
            <a:off x="-1071205" y="4000107"/>
            <a:ext cx="4857784" cy="7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71472" y="4500570"/>
            <a:ext cx="5429288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00694" y="4429132"/>
            <a:ext cx="428628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00166" y="1428736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7290" y="44291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5786" y="37147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5786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5786" y="278605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214414" y="4000504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214414" y="3071810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214414" y="3500438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1786712" y="449977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286778" y="449977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58348" y="449977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501488" y="449977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85918" y="464344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14546" y="464344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57554" y="464344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14942" y="47148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1857356" y="4429132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214414" y="500063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214414" y="5500702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42910" y="4714884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2910" y="5214950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- 2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2357422" y="3929066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3500430" y="3429000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5643570" y="2928934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1571604" y="4929198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1500166" y="2928934"/>
            <a:ext cx="4579937" cy="2744787"/>
          </a:xfrm>
          <a:custGeom>
            <a:avLst/>
            <a:gdLst>
              <a:gd name="connsiteX0" fmla="*/ 3175 w 4579937"/>
              <a:gd name="connsiteY0" fmla="*/ 2744787 h 2744787"/>
              <a:gd name="connsiteX1" fmla="*/ 22225 w 4579937"/>
              <a:gd name="connsiteY1" fmla="*/ 2506662 h 2744787"/>
              <a:gd name="connsiteX2" fmla="*/ 136525 w 4579937"/>
              <a:gd name="connsiteY2" fmla="*/ 2001837 h 2744787"/>
              <a:gd name="connsiteX3" fmla="*/ 412750 w 4579937"/>
              <a:gd name="connsiteY3" fmla="*/ 1506537 h 2744787"/>
              <a:gd name="connsiteX4" fmla="*/ 936625 w 4579937"/>
              <a:gd name="connsiteY4" fmla="*/ 1068387 h 2744787"/>
              <a:gd name="connsiteX5" fmla="*/ 2051050 w 4579937"/>
              <a:gd name="connsiteY5" fmla="*/ 601662 h 2744787"/>
              <a:gd name="connsiteX6" fmla="*/ 4194175 w 4579937"/>
              <a:gd name="connsiteY6" fmla="*/ 87312 h 2744787"/>
              <a:gd name="connsiteX7" fmla="*/ 4365625 w 4579937"/>
              <a:gd name="connsiteY7" fmla="*/ 77787 h 27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937" h="2744787">
                <a:moveTo>
                  <a:pt x="3175" y="2744787"/>
                </a:moveTo>
                <a:cubicBezTo>
                  <a:pt x="1587" y="2687637"/>
                  <a:pt x="0" y="2630487"/>
                  <a:pt x="22225" y="2506662"/>
                </a:cubicBezTo>
                <a:cubicBezTo>
                  <a:pt x="44450" y="2382837"/>
                  <a:pt x="71438" y="2168524"/>
                  <a:pt x="136525" y="2001837"/>
                </a:cubicBezTo>
                <a:cubicBezTo>
                  <a:pt x="201612" y="1835150"/>
                  <a:pt x="279400" y="1662112"/>
                  <a:pt x="412750" y="1506537"/>
                </a:cubicBezTo>
                <a:cubicBezTo>
                  <a:pt x="546100" y="1350962"/>
                  <a:pt x="663575" y="1219199"/>
                  <a:pt x="936625" y="1068387"/>
                </a:cubicBezTo>
                <a:cubicBezTo>
                  <a:pt x="1209675" y="917575"/>
                  <a:pt x="1508125" y="765174"/>
                  <a:pt x="2051050" y="601662"/>
                </a:cubicBezTo>
                <a:cubicBezTo>
                  <a:pt x="2593975" y="438150"/>
                  <a:pt x="3808413" y="174624"/>
                  <a:pt x="4194175" y="87312"/>
                </a:cubicBezTo>
                <a:cubicBezTo>
                  <a:pt x="4579937" y="0"/>
                  <a:pt x="4365625" y="77787"/>
                  <a:pt x="4365625" y="77787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flipV="1">
            <a:off x="1428728" y="5357826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5643570" y="5929330"/>
            <a:ext cx="142876" cy="142876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500430" y="5357826"/>
            <a:ext cx="142876" cy="142876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428860" y="4929198"/>
            <a:ext cx="142876" cy="142876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857356" y="4429132"/>
            <a:ext cx="142876" cy="142876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1571604" y="3929066"/>
            <a:ext cx="142876" cy="142876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1428728" y="3429000"/>
            <a:ext cx="142876" cy="142876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 flipV="1">
            <a:off x="1500166" y="3214686"/>
            <a:ext cx="4579937" cy="2857496"/>
          </a:xfrm>
          <a:custGeom>
            <a:avLst/>
            <a:gdLst>
              <a:gd name="connsiteX0" fmla="*/ 3175 w 4579937"/>
              <a:gd name="connsiteY0" fmla="*/ 2744787 h 2744787"/>
              <a:gd name="connsiteX1" fmla="*/ 22225 w 4579937"/>
              <a:gd name="connsiteY1" fmla="*/ 2506662 h 2744787"/>
              <a:gd name="connsiteX2" fmla="*/ 136525 w 4579937"/>
              <a:gd name="connsiteY2" fmla="*/ 2001837 h 2744787"/>
              <a:gd name="connsiteX3" fmla="*/ 412750 w 4579937"/>
              <a:gd name="connsiteY3" fmla="*/ 1506537 h 2744787"/>
              <a:gd name="connsiteX4" fmla="*/ 936625 w 4579937"/>
              <a:gd name="connsiteY4" fmla="*/ 1068387 h 2744787"/>
              <a:gd name="connsiteX5" fmla="*/ 2051050 w 4579937"/>
              <a:gd name="connsiteY5" fmla="*/ 601662 h 2744787"/>
              <a:gd name="connsiteX6" fmla="*/ 4194175 w 4579937"/>
              <a:gd name="connsiteY6" fmla="*/ 87312 h 2744787"/>
              <a:gd name="connsiteX7" fmla="*/ 4365625 w 4579937"/>
              <a:gd name="connsiteY7" fmla="*/ 77787 h 27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937" h="2744787">
                <a:moveTo>
                  <a:pt x="3175" y="2744787"/>
                </a:moveTo>
                <a:cubicBezTo>
                  <a:pt x="1587" y="2687637"/>
                  <a:pt x="0" y="2630487"/>
                  <a:pt x="22225" y="2506662"/>
                </a:cubicBezTo>
                <a:cubicBezTo>
                  <a:pt x="44450" y="2382837"/>
                  <a:pt x="71438" y="2168524"/>
                  <a:pt x="136525" y="2001837"/>
                </a:cubicBezTo>
                <a:cubicBezTo>
                  <a:pt x="201612" y="1835150"/>
                  <a:pt x="279400" y="1662112"/>
                  <a:pt x="412750" y="1506537"/>
                </a:cubicBezTo>
                <a:cubicBezTo>
                  <a:pt x="546100" y="1350962"/>
                  <a:pt x="663575" y="1219199"/>
                  <a:pt x="936625" y="1068387"/>
                </a:cubicBezTo>
                <a:cubicBezTo>
                  <a:pt x="1209675" y="917575"/>
                  <a:pt x="1508125" y="765174"/>
                  <a:pt x="2051050" y="601662"/>
                </a:cubicBezTo>
                <a:cubicBezTo>
                  <a:pt x="2593975" y="438150"/>
                  <a:pt x="3808413" y="174624"/>
                  <a:pt x="4194175" y="87312"/>
                </a:cubicBezTo>
                <a:cubicBezTo>
                  <a:pt x="4579937" y="0"/>
                  <a:pt x="4365625" y="77787"/>
                  <a:pt x="4365625" y="77787"/>
                </a:cubicBezTo>
              </a:path>
            </a:pathLst>
          </a:cu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7" name="Группа 76"/>
          <p:cNvGrpSpPr/>
          <p:nvPr/>
        </p:nvGrpSpPr>
        <p:grpSpPr>
          <a:xfrm>
            <a:off x="3786182" y="4286256"/>
            <a:ext cx="2000264" cy="1143008"/>
            <a:chOff x="6643702" y="1500174"/>
            <a:chExt cx="1928826" cy="1214446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6643702" y="1500174"/>
              <a:ext cx="1928826" cy="12144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73" name="Объект 72"/>
            <p:cNvGraphicFramePr>
              <a:graphicFrameLocks noChangeAspect="1"/>
            </p:cNvGraphicFramePr>
            <p:nvPr/>
          </p:nvGraphicFramePr>
          <p:xfrm>
            <a:off x="6781475" y="1576077"/>
            <a:ext cx="1708150" cy="912813"/>
          </p:xfrm>
          <a:graphic>
            <a:graphicData uri="http://schemas.openxmlformats.org/presentationml/2006/ole">
              <p:oleObj spid="_x0000_s4099" name="Формула" r:id="rId4" imgW="660240" imgH="342720" progId="Equation.3">
                <p:embed/>
              </p:oleObj>
            </a:graphicData>
          </a:graphic>
        </p:graphicFrame>
      </p:grpSp>
      <p:grpSp>
        <p:nvGrpSpPr>
          <p:cNvPr id="75" name="Группа 74"/>
          <p:cNvGrpSpPr/>
          <p:nvPr/>
        </p:nvGrpSpPr>
        <p:grpSpPr>
          <a:xfrm>
            <a:off x="3286116" y="2143116"/>
            <a:ext cx="2000264" cy="714380"/>
            <a:chOff x="4357686" y="642918"/>
            <a:chExt cx="2000264" cy="714380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4357686" y="642918"/>
              <a:ext cx="2000264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66" name="Объект 65"/>
            <p:cNvGraphicFramePr>
              <a:graphicFrameLocks noChangeAspect="1"/>
            </p:cNvGraphicFramePr>
            <p:nvPr/>
          </p:nvGraphicFramePr>
          <p:xfrm>
            <a:off x="4500562" y="714356"/>
            <a:ext cx="1676423" cy="574675"/>
          </p:xfrm>
          <a:graphic>
            <a:graphicData uri="http://schemas.openxmlformats.org/presentationml/2006/ole">
              <p:oleObj spid="_x0000_s4098" name="Формула" r:id="rId5" imgW="647640" imgH="215640" progId="Equation.3">
                <p:embed/>
              </p:oleObj>
            </a:graphicData>
          </a:graphic>
        </p:graphicFrame>
      </p:grpSp>
      <p:cxnSp>
        <p:nvCxnSpPr>
          <p:cNvPr id="46" name="Прямая соединительная линия 45"/>
          <p:cNvCxnSpPr/>
          <p:nvPr/>
        </p:nvCxnSpPr>
        <p:spPr>
          <a:xfrm>
            <a:off x="1214414" y="6000768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42910" y="5715016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00034" y="357166"/>
            <a:ext cx="3623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u="sng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Проверка:</a:t>
            </a:r>
            <a:endParaRPr lang="ru-RU" sz="6000" b="1" i="1" u="sng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72198" y="2071678"/>
            <a:ext cx="258089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логарифмической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</a:t>
            </a:r>
          </a:p>
          <a:p>
            <a:pPr algn="ctr"/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логарифмической</a:t>
            </a:r>
          </a:p>
          <a:p>
            <a:pPr algn="ctr"/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кривой.</a:t>
            </a:r>
            <a:endParaRPr lang="ru-RU" sz="2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Номер слайда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000"/>
                            </p:stCondLst>
                            <p:childTnLst>
                              <p:par>
                                <p:cTn id="1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500"/>
                            </p:stCondLst>
                            <p:childTnLst>
                              <p:par>
                                <p:cTn id="18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38" grpId="0"/>
      <p:bldP spid="39" grpId="0"/>
      <p:bldP spid="40" grpId="0"/>
      <p:bldP spid="50" grpId="0"/>
      <p:bldP spid="51" grpId="0"/>
      <p:bldP spid="52" grpId="0"/>
      <p:bldP spid="53" grpId="0"/>
      <p:bldP spid="54" grpId="0" animBg="1"/>
      <p:bldP spid="57" grpId="0"/>
      <p:bldP spid="58" grpId="0"/>
      <p:bldP spid="59" grpId="0" animBg="1"/>
      <p:bldP spid="60" grpId="0" animBg="1"/>
      <p:bldP spid="61" grpId="0" animBg="1"/>
      <p:bldP spid="62" grpId="0" animBg="1"/>
      <p:bldP spid="37" grpId="0" animBg="1"/>
      <p:bldP spid="41" grpId="0" animBg="1"/>
      <p:bldP spid="64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63" grpId="0"/>
      <p:bldP spid="65" grpId="0"/>
      <p:bldP spid="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oup 468"/>
          <p:cNvGraphicFramePr>
            <a:graphicFrameLocks noGrp="1"/>
          </p:cNvGraphicFramePr>
          <p:nvPr/>
        </p:nvGraphicFramePr>
        <p:xfrm>
          <a:off x="428596" y="1571612"/>
          <a:ext cx="5383224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 rot="5400000" flipH="1" flipV="1">
            <a:off x="-1214081" y="4000107"/>
            <a:ext cx="4857784" cy="7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8596" y="4500570"/>
            <a:ext cx="5429288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57818" y="4429132"/>
            <a:ext cx="428628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7290" y="1428736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4414" y="44291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2910" y="37147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2910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10" y="278605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071538" y="4000504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071538" y="3071810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071538" y="3500438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1643836" y="449977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143902" y="449977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215472" y="449977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358612" y="449977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43042" y="464344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71670" y="464344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14678" y="464344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86380" y="52863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071538" y="500063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071538" y="5500702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00034" y="4714884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0034" y="5214950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- 2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1357290" y="2928934"/>
            <a:ext cx="4579937" cy="2744787"/>
          </a:xfrm>
          <a:custGeom>
            <a:avLst/>
            <a:gdLst>
              <a:gd name="connsiteX0" fmla="*/ 3175 w 4579937"/>
              <a:gd name="connsiteY0" fmla="*/ 2744787 h 2744787"/>
              <a:gd name="connsiteX1" fmla="*/ 22225 w 4579937"/>
              <a:gd name="connsiteY1" fmla="*/ 2506662 h 2744787"/>
              <a:gd name="connsiteX2" fmla="*/ 136525 w 4579937"/>
              <a:gd name="connsiteY2" fmla="*/ 2001837 h 2744787"/>
              <a:gd name="connsiteX3" fmla="*/ 412750 w 4579937"/>
              <a:gd name="connsiteY3" fmla="*/ 1506537 h 2744787"/>
              <a:gd name="connsiteX4" fmla="*/ 936625 w 4579937"/>
              <a:gd name="connsiteY4" fmla="*/ 1068387 h 2744787"/>
              <a:gd name="connsiteX5" fmla="*/ 2051050 w 4579937"/>
              <a:gd name="connsiteY5" fmla="*/ 601662 h 2744787"/>
              <a:gd name="connsiteX6" fmla="*/ 4194175 w 4579937"/>
              <a:gd name="connsiteY6" fmla="*/ 87312 h 2744787"/>
              <a:gd name="connsiteX7" fmla="*/ 4365625 w 4579937"/>
              <a:gd name="connsiteY7" fmla="*/ 77787 h 27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937" h="2744787">
                <a:moveTo>
                  <a:pt x="3175" y="2744787"/>
                </a:moveTo>
                <a:cubicBezTo>
                  <a:pt x="1587" y="2687637"/>
                  <a:pt x="0" y="2630487"/>
                  <a:pt x="22225" y="2506662"/>
                </a:cubicBezTo>
                <a:cubicBezTo>
                  <a:pt x="44450" y="2382837"/>
                  <a:pt x="71438" y="2168524"/>
                  <a:pt x="136525" y="2001837"/>
                </a:cubicBezTo>
                <a:cubicBezTo>
                  <a:pt x="201612" y="1835150"/>
                  <a:pt x="279400" y="1662112"/>
                  <a:pt x="412750" y="1506537"/>
                </a:cubicBezTo>
                <a:cubicBezTo>
                  <a:pt x="546100" y="1350962"/>
                  <a:pt x="663575" y="1219199"/>
                  <a:pt x="936625" y="1068387"/>
                </a:cubicBezTo>
                <a:cubicBezTo>
                  <a:pt x="1209675" y="917575"/>
                  <a:pt x="1508125" y="765174"/>
                  <a:pt x="2051050" y="601662"/>
                </a:cubicBezTo>
                <a:cubicBezTo>
                  <a:pt x="2593975" y="438150"/>
                  <a:pt x="3808413" y="174624"/>
                  <a:pt x="4194175" y="87312"/>
                </a:cubicBezTo>
                <a:cubicBezTo>
                  <a:pt x="4579937" y="0"/>
                  <a:pt x="4365625" y="77787"/>
                  <a:pt x="4365625" y="77787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 flipV="1">
            <a:off x="1357290" y="3214686"/>
            <a:ext cx="4579937" cy="2857496"/>
          </a:xfrm>
          <a:custGeom>
            <a:avLst/>
            <a:gdLst>
              <a:gd name="connsiteX0" fmla="*/ 3175 w 4579937"/>
              <a:gd name="connsiteY0" fmla="*/ 2744787 h 2744787"/>
              <a:gd name="connsiteX1" fmla="*/ 22225 w 4579937"/>
              <a:gd name="connsiteY1" fmla="*/ 2506662 h 2744787"/>
              <a:gd name="connsiteX2" fmla="*/ 136525 w 4579937"/>
              <a:gd name="connsiteY2" fmla="*/ 2001837 h 2744787"/>
              <a:gd name="connsiteX3" fmla="*/ 412750 w 4579937"/>
              <a:gd name="connsiteY3" fmla="*/ 1506537 h 2744787"/>
              <a:gd name="connsiteX4" fmla="*/ 936625 w 4579937"/>
              <a:gd name="connsiteY4" fmla="*/ 1068387 h 2744787"/>
              <a:gd name="connsiteX5" fmla="*/ 2051050 w 4579937"/>
              <a:gd name="connsiteY5" fmla="*/ 601662 h 2744787"/>
              <a:gd name="connsiteX6" fmla="*/ 4194175 w 4579937"/>
              <a:gd name="connsiteY6" fmla="*/ 87312 h 2744787"/>
              <a:gd name="connsiteX7" fmla="*/ 4365625 w 4579937"/>
              <a:gd name="connsiteY7" fmla="*/ 77787 h 27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937" h="2744787">
                <a:moveTo>
                  <a:pt x="3175" y="2744787"/>
                </a:moveTo>
                <a:cubicBezTo>
                  <a:pt x="1587" y="2687637"/>
                  <a:pt x="0" y="2630487"/>
                  <a:pt x="22225" y="2506662"/>
                </a:cubicBezTo>
                <a:cubicBezTo>
                  <a:pt x="44450" y="2382837"/>
                  <a:pt x="71438" y="2168524"/>
                  <a:pt x="136525" y="2001837"/>
                </a:cubicBezTo>
                <a:cubicBezTo>
                  <a:pt x="201612" y="1835150"/>
                  <a:pt x="279400" y="1662112"/>
                  <a:pt x="412750" y="1506537"/>
                </a:cubicBezTo>
                <a:cubicBezTo>
                  <a:pt x="546100" y="1350962"/>
                  <a:pt x="663575" y="1219199"/>
                  <a:pt x="936625" y="1068387"/>
                </a:cubicBezTo>
                <a:cubicBezTo>
                  <a:pt x="1209675" y="917575"/>
                  <a:pt x="1508125" y="765174"/>
                  <a:pt x="2051050" y="601662"/>
                </a:cubicBezTo>
                <a:cubicBezTo>
                  <a:pt x="2593975" y="438150"/>
                  <a:pt x="3808413" y="174624"/>
                  <a:pt x="4194175" y="87312"/>
                </a:cubicBezTo>
                <a:cubicBezTo>
                  <a:pt x="4579937" y="0"/>
                  <a:pt x="4365625" y="77787"/>
                  <a:pt x="4365625" y="77787"/>
                </a:cubicBezTo>
              </a:path>
            </a:pathLst>
          </a:cu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74"/>
          <p:cNvGrpSpPr/>
          <p:nvPr/>
        </p:nvGrpSpPr>
        <p:grpSpPr>
          <a:xfrm>
            <a:off x="3714744" y="1785926"/>
            <a:ext cx="2000264" cy="714380"/>
            <a:chOff x="4357686" y="642918"/>
            <a:chExt cx="2000264" cy="714380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4357686" y="642918"/>
              <a:ext cx="2000264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66" name="Объект 65"/>
            <p:cNvGraphicFramePr>
              <a:graphicFrameLocks noChangeAspect="1"/>
            </p:cNvGraphicFramePr>
            <p:nvPr/>
          </p:nvGraphicFramePr>
          <p:xfrm>
            <a:off x="4500571" y="698490"/>
            <a:ext cx="1676400" cy="608012"/>
          </p:xfrm>
          <a:graphic>
            <a:graphicData uri="http://schemas.openxmlformats.org/presentationml/2006/ole">
              <p:oleObj spid="_x0000_s45058" name="Формула" r:id="rId4" imgW="647640" imgH="228600" progId="Equation.3">
                <p:embed/>
              </p:oleObj>
            </a:graphicData>
          </a:graphic>
        </p:graphicFrame>
      </p:grpSp>
      <p:grpSp>
        <p:nvGrpSpPr>
          <p:cNvPr id="65" name="Группа 64"/>
          <p:cNvGrpSpPr/>
          <p:nvPr/>
        </p:nvGrpSpPr>
        <p:grpSpPr>
          <a:xfrm>
            <a:off x="3929058" y="3500438"/>
            <a:ext cx="1428760" cy="642942"/>
            <a:chOff x="6429388" y="3357562"/>
            <a:chExt cx="1428760" cy="642942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6429388" y="3357562"/>
              <a:ext cx="1428760" cy="6429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63" name="Объект 62"/>
            <p:cNvGraphicFramePr>
              <a:graphicFrameLocks noChangeAspect="1"/>
            </p:cNvGraphicFramePr>
            <p:nvPr/>
          </p:nvGraphicFramePr>
          <p:xfrm>
            <a:off x="6643702" y="3429000"/>
            <a:ext cx="1000132" cy="428628"/>
          </p:xfrm>
          <a:graphic>
            <a:graphicData uri="http://schemas.openxmlformats.org/presentationml/2006/ole">
              <p:oleObj spid="_x0000_s45060" name="Формула" r:id="rId5" imgW="330120" imgH="177480" progId="Equation.3">
                <p:embed/>
              </p:oleObj>
            </a:graphicData>
          </a:graphic>
        </p:graphicFrame>
      </p:grpSp>
      <p:grpSp>
        <p:nvGrpSpPr>
          <p:cNvPr id="75" name="Группа 74"/>
          <p:cNvGrpSpPr/>
          <p:nvPr/>
        </p:nvGrpSpPr>
        <p:grpSpPr>
          <a:xfrm>
            <a:off x="3857620" y="4857760"/>
            <a:ext cx="1684363" cy="642942"/>
            <a:chOff x="6316661" y="3357562"/>
            <a:chExt cx="1684363" cy="642942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6316661" y="3357562"/>
              <a:ext cx="1684363" cy="6429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78" name="Объект 77"/>
            <p:cNvGraphicFramePr>
              <a:graphicFrameLocks noChangeAspect="1"/>
            </p:cNvGraphicFramePr>
            <p:nvPr/>
          </p:nvGraphicFramePr>
          <p:xfrm>
            <a:off x="6316661" y="3428991"/>
            <a:ext cx="1654175" cy="428625"/>
          </p:xfrm>
          <a:graphic>
            <a:graphicData uri="http://schemas.openxmlformats.org/presentationml/2006/ole">
              <p:oleObj spid="_x0000_s45061" name="Формула" r:id="rId6" imgW="545760" imgH="177480" progId="Equation.3">
                <p:embed/>
              </p:oleObj>
            </a:graphicData>
          </a:graphic>
        </p:graphicFrame>
      </p:grpSp>
      <p:sp>
        <p:nvSpPr>
          <p:cNvPr id="73" name="TextBox 72"/>
          <p:cNvSpPr txBox="1"/>
          <p:nvPr/>
        </p:nvSpPr>
        <p:spPr>
          <a:xfrm>
            <a:off x="1500166" y="500042"/>
            <a:ext cx="62036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u="sng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График функции </a:t>
            </a:r>
            <a:r>
              <a:rPr lang="en-US" sz="4000" b="1" i="1" u="sng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4000" b="1" i="1" u="sng" dirty="0" err="1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u="sng" dirty="0" err="1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i="1" u="sng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 x.</a:t>
            </a:r>
            <a:endParaRPr lang="ru-RU" sz="4000" b="1" i="1" u="sng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857884" y="1643050"/>
            <a:ext cx="28867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Опишите свойства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логарифмической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функции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>
            <a:hlinkClick r:id="rId7" action="ppaction://hlinksldjump"/>
          </p:cNvPr>
          <p:cNvSpPr/>
          <p:nvPr/>
        </p:nvSpPr>
        <p:spPr>
          <a:xfrm>
            <a:off x="6143636" y="3286124"/>
            <a:ext cx="242889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вариант: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&gt; 1</a:t>
            </a:r>
            <a:endParaRPr lang="ru-RU" sz="2400" dirty="0"/>
          </a:p>
        </p:txBody>
      </p:sp>
      <p:sp>
        <p:nvSpPr>
          <p:cNvPr id="80" name="Прямоугольник 79">
            <a:hlinkClick r:id="rId8" action="ppaction://hlinksldjump"/>
          </p:cNvPr>
          <p:cNvSpPr/>
          <p:nvPr/>
        </p:nvSpPr>
        <p:spPr>
          <a:xfrm>
            <a:off x="6143636" y="4643446"/>
            <a:ext cx="242889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вариант: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&lt; a &lt; 1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Номер слайда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38" grpId="0"/>
      <p:bldP spid="39" grpId="0"/>
      <p:bldP spid="40" grpId="0"/>
      <p:bldP spid="50" grpId="0"/>
      <p:bldP spid="51" grpId="0"/>
      <p:bldP spid="52" grpId="0"/>
      <p:bldP spid="53" grpId="0"/>
      <p:bldP spid="57" grpId="0"/>
      <p:bldP spid="58" grpId="0"/>
      <p:bldP spid="37" grpId="0" animBg="1"/>
      <p:bldP spid="72" grpId="0" animBg="1"/>
      <p:bldP spid="73" grpId="0"/>
      <p:bldP spid="76" grpId="0"/>
      <p:bldP spid="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Группа 101"/>
          <p:cNvGrpSpPr/>
          <p:nvPr/>
        </p:nvGrpSpPr>
        <p:grpSpPr>
          <a:xfrm>
            <a:off x="2000232" y="357166"/>
            <a:ext cx="6517818" cy="928694"/>
            <a:chOff x="2143108" y="285728"/>
            <a:chExt cx="6517818" cy="928694"/>
          </a:xfrm>
        </p:grpSpPr>
        <p:sp>
          <p:nvSpPr>
            <p:cNvPr id="101" name="Горизонтальный свиток 100"/>
            <p:cNvSpPr/>
            <p:nvPr/>
          </p:nvSpPr>
          <p:spPr>
            <a:xfrm>
              <a:off x="2143108" y="285728"/>
              <a:ext cx="6500858" cy="928694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214546" y="428604"/>
              <a:ext cx="64463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Свойства функции у = </a:t>
              </a:r>
              <a:r>
                <a:rPr lang="en-US" sz="3200" b="1" i="1" dirty="0" err="1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log</a:t>
              </a:r>
              <a:r>
                <a:rPr lang="en-US" sz="2000" b="1" i="1" dirty="0" err="1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x, a &gt; 1</a:t>
              </a:r>
              <a:r>
                <a:rPr lang="ru-RU" sz="32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3200" b="1" i="1" dirty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" name="Picture 4" descr="E:\Мои рисунки\картинки\картинки школа\252326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00042"/>
            <a:ext cx="1492382" cy="167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" name="Group 7"/>
          <p:cNvGrpSpPr>
            <a:grpSpLocks/>
          </p:cNvGrpSpPr>
          <p:nvPr/>
        </p:nvGrpSpPr>
        <p:grpSpPr bwMode="auto">
          <a:xfrm>
            <a:off x="5500694" y="1142838"/>
            <a:ext cx="2904181" cy="2255613"/>
            <a:chOff x="2409" y="62"/>
            <a:chExt cx="3148" cy="3214"/>
          </a:xfrm>
        </p:grpSpPr>
        <p:grpSp>
          <p:nvGrpSpPr>
            <p:cNvPr id="36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73"/>
              <a:chOff x="2409" y="203"/>
              <a:chExt cx="3148" cy="3073"/>
            </a:xfrm>
          </p:grpSpPr>
          <p:sp>
            <p:nvSpPr>
              <p:cNvPr id="39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8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26"/>
              <p:cNvSpPr>
                <a:spLocks/>
              </p:cNvSpPr>
              <p:nvPr/>
            </p:nvSpPr>
            <p:spPr bwMode="auto">
              <a:xfrm>
                <a:off x="3958" y="266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31"/>
              <p:cNvSpPr>
                <a:spLocks/>
              </p:cNvSpPr>
              <p:nvPr/>
            </p:nvSpPr>
            <p:spPr bwMode="auto">
              <a:xfrm>
                <a:off x="5506" y="266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7" name="Text Box 32"/>
            <p:cNvSpPr txBox="1">
              <a:spLocks noChangeArrowheads="1"/>
            </p:cNvSpPr>
            <p:nvPr/>
          </p:nvSpPr>
          <p:spPr bwMode="auto">
            <a:xfrm>
              <a:off x="5119" y="2200"/>
              <a:ext cx="433" cy="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33"/>
            <p:cNvSpPr txBox="1">
              <a:spLocks noChangeArrowheads="1"/>
            </p:cNvSpPr>
            <p:nvPr/>
          </p:nvSpPr>
          <p:spPr bwMode="auto">
            <a:xfrm>
              <a:off x="3261" y="62"/>
              <a:ext cx="464" cy="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Text Box 33"/>
            <p:cNvSpPr txBox="1">
              <a:spLocks noChangeArrowheads="1"/>
            </p:cNvSpPr>
            <p:nvPr/>
          </p:nvSpPr>
          <p:spPr bwMode="auto">
            <a:xfrm>
              <a:off x="2796" y="2200"/>
              <a:ext cx="464" cy="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62" name="Прямая со стрелкой 61"/>
          <p:cNvCxnSpPr/>
          <p:nvPr/>
        </p:nvCxnSpPr>
        <p:spPr>
          <a:xfrm rot="16200000" flipV="1">
            <a:off x="5143504" y="2285991"/>
            <a:ext cx="2143141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5572132" y="2285992"/>
            <a:ext cx="2763001" cy="20962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5500694" y="2643182"/>
            <a:ext cx="28575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олилиния 88"/>
          <p:cNvSpPr/>
          <p:nvPr/>
        </p:nvSpPr>
        <p:spPr>
          <a:xfrm>
            <a:off x="6357950" y="2071678"/>
            <a:ext cx="1978025" cy="1085850"/>
          </a:xfrm>
          <a:custGeom>
            <a:avLst/>
            <a:gdLst>
              <a:gd name="connsiteX0" fmla="*/ 6350 w 1978025"/>
              <a:gd name="connsiteY0" fmla="*/ 1085850 h 1085850"/>
              <a:gd name="connsiteX1" fmla="*/ 139700 w 1978025"/>
              <a:gd name="connsiteY1" fmla="*/ 581025 h 1085850"/>
              <a:gd name="connsiteX2" fmla="*/ 844550 w 1978025"/>
              <a:gd name="connsiteY2" fmla="*/ 228600 h 1085850"/>
              <a:gd name="connsiteX3" fmla="*/ 1978025 w 197802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025" h="1085850">
                <a:moveTo>
                  <a:pt x="6350" y="1085850"/>
                </a:moveTo>
                <a:cubicBezTo>
                  <a:pt x="3175" y="904875"/>
                  <a:pt x="0" y="723900"/>
                  <a:pt x="139700" y="581025"/>
                </a:cubicBezTo>
                <a:cubicBezTo>
                  <a:pt x="279400" y="438150"/>
                  <a:pt x="538163" y="325438"/>
                  <a:pt x="844550" y="228600"/>
                </a:cubicBezTo>
                <a:cubicBezTo>
                  <a:pt x="1150938" y="131763"/>
                  <a:pt x="1978025" y="0"/>
                  <a:pt x="1978025" y="0"/>
                </a:cubicBezTo>
              </a:path>
            </a:pathLst>
          </a:custGeom>
          <a:ln w="57150">
            <a:solidFill>
              <a:srgbClr val="9D3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2" name="Группа 91"/>
          <p:cNvGrpSpPr/>
          <p:nvPr/>
        </p:nvGrpSpPr>
        <p:grpSpPr>
          <a:xfrm>
            <a:off x="6572264" y="1357298"/>
            <a:ext cx="1785950" cy="608012"/>
            <a:chOff x="2143108" y="2500306"/>
            <a:chExt cx="1785950" cy="608012"/>
          </a:xfrm>
        </p:grpSpPr>
        <p:sp>
          <p:nvSpPr>
            <p:cNvPr id="91" name="Прямоугольник 90"/>
            <p:cNvSpPr/>
            <p:nvPr/>
          </p:nvSpPr>
          <p:spPr>
            <a:xfrm>
              <a:off x="2143108" y="2500306"/>
              <a:ext cx="1785950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2214546" y="2500306"/>
            <a:ext cx="1676400" cy="608012"/>
          </p:xfrm>
          <a:graphic>
            <a:graphicData uri="http://schemas.openxmlformats.org/presentationml/2006/ole">
              <p:oleObj spid="_x0000_s5122" name="Формула" r:id="rId4" imgW="647640" imgH="228600" progId="Equation.3">
                <p:embed/>
              </p:oleObj>
            </a:graphicData>
          </a:graphic>
        </p:graphicFrame>
      </p:grpSp>
      <p:sp>
        <p:nvSpPr>
          <p:cNvPr id="93" name="TextBox 92"/>
          <p:cNvSpPr txBox="1"/>
          <p:nvPr/>
        </p:nvSpPr>
        <p:spPr>
          <a:xfrm>
            <a:off x="2143108" y="1428736"/>
            <a:ext cx="3222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D(f) = (0, +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∞)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57158" y="1928802"/>
            <a:ext cx="49882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не является ни чётной,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ни нечётной;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7158" y="2928934"/>
            <a:ext cx="4969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возрастает на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(0, +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∞)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57158" y="3500438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4)не ограничена сверху, не ограничена снизу;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57158" y="4071942"/>
            <a:ext cx="84047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)не имеет ни наибольшего, ни наименьшего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значений;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57158" y="5072074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 непрерывна;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929058" y="5072074"/>
            <a:ext cx="3526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E(f) = (-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∞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+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∞)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57158" y="5572140"/>
            <a:ext cx="3289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ыпукла вверх.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Управляющая кнопка: назад 62">
            <a:hlinkClick r:id="" action="ppaction://hlinkshowjump?jump=previousslide" highlightClick="1"/>
          </p:cNvPr>
          <p:cNvSpPr/>
          <p:nvPr/>
        </p:nvSpPr>
        <p:spPr>
          <a:xfrm>
            <a:off x="7715272" y="5643578"/>
            <a:ext cx="857256" cy="571504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Номер слайда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01"/>
          <p:cNvGrpSpPr/>
          <p:nvPr/>
        </p:nvGrpSpPr>
        <p:grpSpPr>
          <a:xfrm>
            <a:off x="1928794" y="357166"/>
            <a:ext cx="6480325" cy="928694"/>
            <a:chOff x="1643042" y="285728"/>
            <a:chExt cx="7128357" cy="928694"/>
          </a:xfrm>
        </p:grpSpPr>
        <p:sp>
          <p:nvSpPr>
            <p:cNvPr id="101" name="Горизонтальный свиток 100"/>
            <p:cNvSpPr/>
            <p:nvPr/>
          </p:nvSpPr>
          <p:spPr>
            <a:xfrm>
              <a:off x="1643042" y="285728"/>
              <a:ext cx="7072362" cy="928694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78787" y="500042"/>
              <a:ext cx="68926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Свойства функции у = </a:t>
              </a:r>
              <a:r>
                <a:rPr lang="en-US" sz="2800" b="1" i="1" dirty="0" err="1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log</a:t>
              </a:r>
              <a:r>
                <a:rPr lang="en-US" b="1" i="1" dirty="0" err="1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8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 x, 0 &lt; a </a:t>
              </a:r>
              <a:r>
                <a:rPr lang="en-US" sz="2800" b="1" i="1" dirty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&lt;</a:t>
              </a:r>
              <a:r>
                <a:rPr lang="en-US" sz="28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  <a:r>
                <a:rPr lang="ru-RU" sz="28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2800" b="1" i="1" dirty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" name="Picture 4" descr="E:\Мои рисунки\картинки\картинки школа\252326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04"/>
            <a:ext cx="1500198" cy="167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500694" y="1214422"/>
            <a:ext cx="2904181" cy="2255613"/>
            <a:chOff x="2409" y="62"/>
            <a:chExt cx="3148" cy="3214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73"/>
              <a:chOff x="2409" y="203"/>
              <a:chExt cx="3148" cy="3073"/>
            </a:xfrm>
          </p:grpSpPr>
          <p:sp>
            <p:nvSpPr>
              <p:cNvPr id="39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8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26"/>
              <p:cNvSpPr>
                <a:spLocks/>
              </p:cNvSpPr>
              <p:nvPr/>
            </p:nvSpPr>
            <p:spPr bwMode="auto">
              <a:xfrm>
                <a:off x="3958" y="266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31"/>
              <p:cNvSpPr>
                <a:spLocks/>
              </p:cNvSpPr>
              <p:nvPr/>
            </p:nvSpPr>
            <p:spPr bwMode="auto">
              <a:xfrm>
                <a:off x="5506" y="266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7" name="Text Box 32"/>
            <p:cNvSpPr txBox="1">
              <a:spLocks noChangeArrowheads="1"/>
            </p:cNvSpPr>
            <p:nvPr/>
          </p:nvSpPr>
          <p:spPr bwMode="auto">
            <a:xfrm>
              <a:off x="5119" y="2098"/>
              <a:ext cx="433" cy="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b="1" i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33"/>
            <p:cNvSpPr txBox="1">
              <a:spLocks noChangeArrowheads="1"/>
            </p:cNvSpPr>
            <p:nvPr/>
          </p:nvSpPr>
          <p:spPr bwMode="auto">
            <a:xfrm>
              <a:off x="3261" y="62"/>
              <a:ext cx="464" cy="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Text Box 33"/>
            <p:cNvSpPr txBox="1">
              <a:spLocks noChangeArrowheads="1"/>
            </p:cNvSpPr>
            <p:nvPr/>
          </p:nvSpPr>
          <p:spPr bwMode="auto">
            <a:xfrm>
              <a:off x="2796" y="2403"/>
              <a:ext cx="464" cy="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62" name="Прямая со стрелкой 61"/>
          <p:cNvCxnSpPr/>
          <p:nvPr/>
        </p:nvCxnSpPr>
        <p:spPr>
          <a:xfrm rot="16200000" flipV="1">
            <a:off x="5143504" y="2357429"/>
            <a:ext cx="2143141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5500694" y="2357430"/>
            <a:ext cx="2763001" cy="20962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5500694" y="2714620"/>
            <a:ext cx="28575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олилиния 88"/>
          <p:cNvSpPr/>
          <p:nvPr/>
        </p:nvSpPr>
        <p:spPr>
          <a:xfrm flipV="1">
            <a:off x="6286512" y="2214554"/>
            <a:ext cx="1978025" cy="1000133"/>
          </a:xfrm>
          <a:custGeom>
            <a:avLst/>
            <a:gdLst>
              <a:gd name="connsiteX0" fmla="*/ 6350 w 1978025"/>
              <a:gd name="connsiteY0" fmla="*/ 1085850 h 1085850"/>
              <a:gd name="connsiteX1" fmla="*/ 139700 w 1978025"/>
              <a:gd name="connsiteY1" fmla="*/ 581025 h 1085850"/>
              <a:gd name="connsiteX2" fmla="*/ 844550 w 1978025"/>
              <a:gd name="connsiteY2" fmla="*/ 228600 h 1085850"/>
              <a:gd name="connsiteX3" fmla="*/ 1978025 w 197802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025" h="1085850">
                <a:moveTo>
                  <a:pt x="6350" y="1085850"/>
                </a:moveTo>
                <a:cubicBezTo>
                  <a:pt x="3175" y="904875"/>
                  <a:pt x="0" y="723900"/>
                  <a:pt x="139700" y="581025"/>
                </a:cubicBezTo>
                <a:cubicBezTo>
                  <a:pt x="279400" y="438150"/>
                  <a:pt x="538163" y="325438"/>
                  <a:pt x="844550" y="228600"/>
                </a:cubicBezTo>
                <a:cubicBezTo>
                  <a:pt x="1150938" y="131763"/>
                  <a:pt x="1978025" y="0"/>
                  <a:pt x="1978025" y="0"/>
                </a:cubicBezTo>
              </a:path>
            </a:pathLst>
          </a:custGeom>
          <a:ln w="57150">
            <a:solidFill>
              <a:srgbClr val="9D3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91"/>
          <p:cNvGrpSpPr/>
          <p:nvPr/>
        </p:nvGrpSpPr>
        <p:grpSpPr>
          <a:xfrm>
            <a:off x="6429388" y="1785926"/>
            <a:ext cx="1785950" cy="608012"/>
            <a:chOff x="2143108" y="2500306"/>
            <a:chExt cx="1785950" cy="608012"/>
          </a:xfrm>
        </p:grpSpPr>
        <p:sp>
          <p:nvSpPr>
            <p:cNvPr id="91" name="Прямоугольник 90"/>
            <p:cNvSpPr/>
            <p:nvPr/>
          </p:nvSpPr>
          <p:spPr>
            <a:xfrm>
              <a:off x="2143108" y="2500306"/>
              <a:ext cx="1785950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2214546" y="2500306"/>
            <a:ext cx="1676400" cy="608012"/>
          </p:xfrm>
          <a:graphic>
            <a:graphicData uri="http://schemas.openxmlformats.org/presentationml/2006/ole">
              <p:oleObj spid="_x0000_s6146" name="Формула" r:id="rId4" imgW="647640" imgH="228600" progId="Equation.3">
                <p:embed/>
              </p:oleObj>
            </a:graphicData>
          </a:graphic>
        </p:graphicFrame>
      </p:grpSp>
      <p:sp>
        <p:nvSpPr>
          <p:cNvPr id="93" name="TextBox 92"/>
          <p:cNvSpPr txBox="1"/>
          <p:nvPr/>
        </p:nvSpPr>
        <p:spPr>
          <a:xfrm>
            <a:off x="2000232" y="1357298"/>
            <a:ext cx="3222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D(f) = (0, +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∞)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57158" y="1928802"/>
            <a:ext cx="49882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не является ни чётной,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ни нечётной;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7158" y="2928934"/>
            <a:ext cx="4373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убывает на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(0, +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∞)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57158" y="3500438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4)не ограничена сверху, не ограничена снизу;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57158" y="4071942"/>
            <a:ext cx="84047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)не имеет ни наибольшего, ни наименьшего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значений;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57158" y="5072074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 непрерывна;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929058" y="5072074"/>
            <a:ext cx="3526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E(f) = (-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∞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+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∞)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57158" y="5572140"/>
            <a:ext cx="3142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ыпукла вниз.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Номер слайда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:\Мои рисунки\картинки\картинки школа\252326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1500198" cy="167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101"/>
          <p:cNvGrpSpPr/>
          <p:nvPr/>
        </p:nvGrpSpPr>
        <p:grpSpPr>
          <a:xfrm>
            <a:off x="2143108" y="357166"/>
            <a:ext cx="6429420" cy="1357322"/>
            <a:chOff x="1643042" y="285728"/>
            <a:chExt cx="7072362" cy="1357322"/>
          </a:xfrm>
        </p:grpSpPr>
        <p:sp>
          <p:nvSpPr>
            <p:cNvPr id="4" name="Горизонтальный свиток 3"/>
            <p:cNvSpPr/>
            <p:nvPr/>
          </p:nvSpPr>
          <p:spPr>
            <a:xfrm>
              <a:off x="1643042" y="285728"/>
              <a:ext cx="7072362" cy="1357322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78787" y="500042"/>
              <a:ext cx="681114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Основные свойства логарифмической</a:t>
              </a:r>
            </a:p>
            <a:p>
              <a:pPr algn="ctr"/>
              <a:r>
                <a:rPr lang="ru-RU" sz="28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 функции</a:t>
              </a:r>
              <a:endParaRPr lang="ru-RU" sz="2800" b="1" i="1" dirty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1857364"/>
          <a:ext cx="8215371" cy="4551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5"/>
                <a:gridCol w="3429024"/>
                <a:gridCol w="3857652"/>
              </a:tblGrid>
              <a:tr h="466091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&gt; 1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&lt; a &lt; 1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609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D(f) = (0, + </a:t>
                      </a:r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∞)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609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является ни чётной,</a:t>
                      </a:r>
                      <a:r>
                        <a:rPr lang="en-US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 нечётной; 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609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9D31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возрастает на </a:t>
                      </a:r>
                      <a:r>
                        <a:rPr lang="en-US" sz="2400" b="1" i="1" dirty="0" smtClean="0">
                          <a:solidFill>
                            <a:srgbClr val="9D31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(0, + </a:t>
                      </a:r>
                      <a:r>
                        <a:rPr lang="en-US" sz="2400" b="1" i="1" dirty="0" smtClean="0">
                          <a:solidFill>
                            <a:srgbClr val="9D3113"/>
                          </a:solidFill>
                          <a:latin typeface="Times New Roman"/>
                          <a:cs typeface="Times New Roman"/>
                        </a:rPr>
                        <a:t>∞)</a:t>
                      </a:r>
                      <a:endParaRPr lang="ru-RU" sz="2400" b="1" i="1" dirty="0">
                        <a:solidFill>
                          <a:srgbClr val="9D31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9D31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убывает на </a:t>
                      </a:r>
                      <a:r>
                        <a:rPr lang="en-US" sz="2400" b="1" i="1" dirty="0" smtClean="0">
                          <a:solidFill>
                            <a:srgbClr val="9D31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(0, + </a:t>
                      </a:r>
                      <a:r>
                        <a:rPr lang="en-US" sz="2400" b="1" i="1" dirty="0" smtClean="0">
                          <a:solidFill>
                            <a:srgbClr val="9D3113"/>
                          </a:solidFill>
                          <a:latin typeface="Times New Roman"/>
                          <a:cs typeface="Times New Roman"/>
                        </a:rPr>
                        <a:t>∞)</a:t>
                      </a:r>
                      <a:endParaRPr lang="ru-RU" sz="2400" b="1" i="1" dirty="0">
                        <a:solidFill>
                          <a:srgbClr val="9D31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609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ограничена сверху, не ограничена снизу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609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имеет ни наибольшего, ни наименьшего</a:t>
                      </a:r>
                      <a:r>
                        <a:rPr lang="en-US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значений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609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непрерывна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609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E(f) = (- </a:t>
                      </a:r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∞</a:t>
                      </a:r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+ </a:t>
                      </a:r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∞)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609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9D31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выпукла вверх</a:t>
                      </a:r>
                      <a:endParaRPr lang="ru-RU" sz="2400" b="1" i="1" dirty="0">
                        <a:solidFill>
                          <a:srgbClr val="9D31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9D31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выпукла вниз</a:t>
                      </a:r>
                      <a:endParaRPr lang="ru-RU" sz="2400" b="1" i="1" dirty="0">
                        <a:solidFill>
                          <a:srgbClr val="9D311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571480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Задание  №1</a:t>
            </a:r>
            <a:endParaRPr lang="ru-RU" sz="2800" b="1" i="1" u="sng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000108"/>
            <a:ext cx="75096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наибольшее и наименьшее значения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функции на промежутке: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57224" y="2143116"/>
          <a:ext cx="3571900" cy="571504"/>
        </p:xfrm>
        <a:graphic>
          <a:graphicData uri="http://schemas.openxmlformats.org/presentationml/2006/ole">
            <p:oleObj spid="_x0000_s49153" name="Формула" r:id="rId3" imgW="123156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 flipH="1" flipV="1">
          <a:off x="4857752" y="1857364"/>
          <a:ext cx="3398837" cy="1101725"/>
        </p:xfrm>
        <a:graphic>
          <a:graphicData uri="http://schemas.openxmlformats.org/presentationml/2006/ole">
            <p:oleObj spid="_x0000_s49154" name="Формула" r:id="rId4" imgW="1371600" imgH="444240" progId="Equation.3">
              <p:embed/>
            </p:oleObj>
          </a:graphicData>
        </a:graphic>
      </p:graphicFrame>
      <p:grpSp>
        <p:nvGrpSpPr>
          <p:cNvPr id="37" name="Группа 36"/>
          <p:cNvGrpSpPr/>
          <p:nvPr/>
        </p:nvGrpSpPr>
        <p:grpSpPr>
          <a:xfrm>
            <a:off x="1000100" y="2786058"/>
            <a:ext cx="2643206" cy="2108102"/>
            <a:chOff x="571472" y="500042"/>
            <a:chExt cx="3643338" cy="2904689"/>
          </a:xfrm>
        </p:grpSpPr>
        <p:grpSp>
          <p:nvGrpSpPr>
            <p:cNvPr id="38" name="Group 7"/>
            <p:cNvGrpSpPr>
              <a:grpSpLocks/>
            </p:cNvGrpSpPr>
            <p:nvPr/>
          </p:nvGrpSpPr>
          <p:grpSpPr bwMode="auto">
            <a:xfrm>
              <a:off x="571472" y="500042"/>
              <a:ext cx="3643338" cy="2904689"/>
              <a:chOff x="2409" y="164"/>
              <a:chExt cx="3223" cy="3107"/>
            </a:xfrm>
          </p:grpSpPr>
          <p:grpSp>
            <p:nvGrpSpPr>
              <p:cNvPr id="41" name="Group 8"/>
              <p:cNvGrpSpPr>
                <a:grpSpLocks/>
              </p:cNvGrpSpPr>
              <p:nvPr/>
            </p:nvGrpSpPr>
            <p:grpSpPr bwMode="auto">
              <a:xfrm>
                <a:off x="2409" y="164"/>
                <a:ext cx="3148" cy="3107"/>
                <a:chOff x="2409" y="164"/>
                <a:chExt cx="3148" cy="3107"/>
              </a:xfrm>
            </p:grpSpPr>
            <p:sp>
              <p:nvSpPr>
                <p:cNvPr id="44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53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" name="Freeform 27"/>
                <p:cNvSpPr>
                  <a:spLocks/>
                </p:cNvSpPr>
                <p:nvPr/>
              </p:nvSpPr>
              <p:spPr bwMode="auto">
                <a:xfrm>
                  <a:off x="5545" y="26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" name="Freeform 2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" name="Freeform 2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" name="Line 12"/>
                <p:cNvSpPr>
                  <a:spLocks noChangeShapeType="1"/>
                </p:cNvSpPr>
                <p:nvPr/>
              </p:nvSpPr>
              <p:spPr bwMode="auto">
                <a:xfrm>
                  <a:off x="2409" y="3221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" name="Freeform 27"/>
                <p:cNvSpPr>
                  <a:spLocks/>
                </p:cNvSpPr>
                <p:nvPr/>
              </p:nvSpPr>
              <p:spPr bwMode="auto">
                <a:xfrm>
                  <a:off x="4238" y="164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2" name="Text Box 32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х</a:t>
                </a:r>
              </a:p>
            </p:txBody>
          </p:sp>
          <p:sp>
            <p:nvSpPr>
              <p:cNvPr id="43" name="Text Box 33"/>
              <p:cNvSpPr txBox="1">
                <a:spLocks noChangeArrowheads="1"/>
              </p:cNvSpPr>
              <p:nvPr/>
            </p:nvSpPr>
            <p:spPr bwMode="auto">
              <a:xfrm>
                <a:off x="3571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у</a:t>
                </a:r>
                <a:endParaRPr lang="ru-RU" sz="2400" dirty="0"/>
              </a:p>
            </p:txBody>
          </p:sp>
        </p:grpSp>
        <p:cxnSp>
          <p:nvCxnSpPr>
            <p:cNvPr id="39" name="Прямая со стрелкой 38"/>
            <p:cNvCxnSpPr/>
            <p:nvPr/>
          </p:nvCxnSpPr>
          <p:spPr>
            <a:xfrm>
              <a:off x="571472" y="1928802"/>
              <a:ext cx="35719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 rot="5400000" flipH="1" flipV="1">
              <a:off x="360055" y="1991515"/>
              <a:ext cx="278608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Прямая соединительная линия 68"/>
          <p:cNvCxnSpPr/>
          <p:nvPr/>
        </p:nvCxnSpPr>
        <p:spPr>
          <a:xfrm rot="5400000">
            <a:off x="1250927" y="3821115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олилиния 69"/>
          <p:cNvSpPr/>
          <p:nvPr/>
        </p:nvSpPr>
        <p:spPr>
          <a:xfrm>
            <a:off x="1928794" y="3214686"/>
            <a:ext cx="1500198" cy="1285884"/>
          </a:xfrm>
          <a:custGeom>
            <a:avLst/>
            <a:gdLst>
              <a:gd name="connsiteX0" fmla="*/ 6350 w 1978025"/>
              <a:gd name="connsiteY0" fmla="*/ 1085850 h 1085850"/>
              <a:gd name="connsiteX1" fmla="*/ 139700 w 1978025"/>
              <a:gd name="connsiteY1" fmla="*/ 581025 h 1085850"/>
              <a:gd name="connsiteX2" fmla="*/ 844550 w 1978025"/>
              <a:gd name="connsiteY2" fmla="*/ 228600 h 1085850"/>
              <a:gd name="connsiteX3" fmla="*/ 1978025 w 197802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025" h="1085850">
                <a:moveTo>
                  <a:pt x="6350" y="1085850"/>
                </a:moveTo>
                <a:cubicBezTo>
                  <a:pt x="3175" y="904875"/>
                  <a:pt x="0" y="723900"/>
                  <a:pt x="139700" y="581025"/>
                </a:cubicBezTo>
                <a:cubicBezTo>
                  <a:pt x="279400" y="438150"/>
                  <a:pt x="538163" y="325438"/>
                  <a:pt x="844550" y="228600"/>
                </a:cubicBezTo>
                <a:cubicBezTo>
                  <a:pt x="1150938" y="131763"/>
                  <a:pt x="1978025" y="0"/>
                  <a:pt x="1978025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571472" y="4857760"/>
            <a:ext cx="3735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 возрастает,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значит: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</a:t>
            </a:r>
            <a:r>
              <a:rPr lang="ru-RU" sz="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lg1 = 0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ru-RU" sz="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наиб.</a:t>
            </a:r>
            <a:r>
              <a:rPr lang="en-US" sz="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lg1000 = lg10</a:t>
            </a:r>
            <a:r>
              <a:rPr lang="en-US" sz="2800" b="1" i="1" dirty="0" smtClean="0">
                <a:solidFill>
                  <a:srgbClr val="002060"/>
                </a:solidFill>
                <a:latin typeface="Constantia"/>
                <a:cs typeface="Times New Roman" pitchFamily="18" charset="0"/>
              </a:rPr>
              <a:t>³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3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9" name="Группа 148"/>
          <p:cNvGrpSpPr/>
          <p:nvPr/>
        </p:nvGrpSpPr>
        <p:grpSpPr>
          <a:xfrm>
            <a:off x="5214942" y="2857496"/>
            <a:ext cx="2643206" cy="2108102"/>
            <a:chOff x="571472" y="500042"/>
            <a:chExt cx="3643338" cy="2904689"/>
          </a:xfrm>
        </p:grpSpPr>
        <p:grpSp>
          <p:nvGrpSpPr>
            <p:cNvPr id="150" name="Group 7"/>
            <p:cNvGrpSpPr>
              <a:grpSpLocks/>
            </p:cNvGrpSpPr>
            <p:nvPr/>
          </p:nvGrpSpPr>
          <p:grpSpPr bwMode="auto">
            <a:xfrm>
              <a:off x="571472" y="500042"/>
              <a:ext cx="3643338" cy="2904689"/>
              <a:chOff x="2409" y="164"/>
              <a:chExt cx="3223" cy="3107"/>
            </a:xfrm>
          </p:grpSpPr>
          <p:grpSp>
            <p:nvGrpSpPr>
              <p:cNvPr id="153" name="Group 8"/>
              <p:cNvGrpSpPr>
                <a:grpSpLocks/>
              </p:cNvGrpSpPr>
              <p:nvPr/>
            </p:nvGrpSpPr>
            <p:grpSpPr bwMode="auto">
              <a:xfrm>
                <a:off x="2409" y="164"/>
                <a:ext cx="3148" cy="3107"/>
                <a:chOff x="2409" y="164"/>
                <a:chExt cx="3148" cy="3107"/>
              </a:xfrm>
            </p:grpSpPr>
            <p:sp>
              <p:nvSpPr>
                <p:cNvPr id="156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7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8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9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0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1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2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3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65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7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8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9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0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1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2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3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" name="Freeform 27"/>
                <p:cNvSpPr>
                  <a:spLocks/>
                </p:cNvSpPr>
                <p:nvPr/>
              </p:nvSpPr>
              <p:spPr bwMode="auto">
                <a:xfrm>
                  <a:off x="5545" y="26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" name="Freeform 2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" name="Freeform 2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" name="Line 12"/>
                <p:cNvSpPr>
                  <a:spLocks noChangeShapeType="1"/>
                </p:cNvSpPr>
                <p:nvPr/>
              </p:nvSpPr>
              <p:spPr bwMode="auto">
                <a:xfrm>
                  <a:off x="2409" y="3221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" name="Freeform 27"/>
                <p:cNvSpPr>
                  <a:spLocks/>
                </p:cNvSpPr>
                <p:nvPr/>
              </p:nvSpPr>
              <p:spPr bwMode="auto">
                <a:xfrm>
                  <a:off x="4238" y="164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4" name="Text Box 32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х</a:t>
                </a:r>
              </a:p>
            </p:txBody>
          </p:sp>
          <p:sp>
            <p:nvSpPr>
              <p:cNvPr id="155" name="Text Box 33"/>
              <p:cNvSpPr txBox="1">
                <a:spLocks noChangeArrowheads="1"/>
              </p:cNvSpPr>
              <p:nvPr/>
            </p:nvSpPr>
            <p:spPr bwMode="auto">
              <a:xfrm>
                <a:off x="3571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у</a:t>
                </a:r>
                <a:endParaRPr lang="ru-RU" sz="2400" dirty="0"/>
              </a:p>
            </p:txBody>
          </p:sp>
        </p:grpSp>
        <p:cxnSp>
          <p:nvCxnSpPr>
            <p:cNvPr id="151" name="Прямая со стрелкой 150"/>
            <p:cNvCxnSpPr/>
            <p:nvPr/>
          </p:nvCxnSpPr>
          <p:spPr>
            <a:xfrm>
              <a:off x="571472" y="1928802"/>
              <a:ext cx="35719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Прямая со стрелкой 151"/>
            <p:cNvCxnSpPr/>
            <p:nvPr/>
          </p:nvCxnSpPr>
          <p:spPr>
            <a:xfrm rot="5400000" flipH="1" flipV="1">
              <a:off x="360055" y="1991515"/>
              <a:ext cx="278608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1" name="Прямая соединительная линия 180"/>
          <p:cNvCxnSpPr/>
          <p:nvPr/>
        </p:nvCxnSpPr>
        <p:spPr>
          <a:xfrm rot="5400000">
            <a:off x="5465769" y="3821115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Полилиния 181"/>
          <p:cNvSpPr/>
          <p:nvPr/>
        </p:nvSpPr>
        <p:spPr>
          <a:xfrm flipV="1">
            <a:off x="6143636" y="3357562"/>
            <a:ext cx="1500198" cy="1071570"/>
          </a:xfrm>
          <a:custGeom>
            <a:avLst/>
            <a:gdLst>
              <a:gd name="connsiteX0" fmla="*/ 6350 w 1978025"/>
              <a:gd name="connsiteY0" fmla="*/ 1085850 h 1085850"/>
              <a:gd name="connsiteX1" fmla="*/ 139700 w 1978025"/>
              <a:gd name="connsiteY1" fmla="*/ 581025 h 1085850"/>
              <a:gd name="connsiteX2" fmla="*/ 844550 w 1978025"/>
              <a:gd name="connsiteY2" fmla="*/ 228600 h 1085850"/>
              <a:gd name="connsiteX3" fmla="*/ 1978025 w 197802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025" h="1085850">
                <a:moveTo>
                  <a:pt x="6350" y="1085850"/>
                </a:moveTo>
                <a:cubicBezTo>
                  <a:pt x="3175" y="904875"/>
                  <a:pt x="0" y="723900"/>
                  <a:pt x="139700" y="581025"/>
                </a:cubicBezTo>
                <a:cubicBezTo>
                  <a:pt x="279400" y="438150"/>
                  <a:pt x="538163" y="325438"/>
                  <a:pt x="844550" y="228600"/>
                </a:cubicBezTo>
                <a:cubicBezTo>
                  <a:pt x="1150938" y="131763"/>
                  <a:pt x="1978025" y="0"/>
                  <a:pt x="1978025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TextBox 185"/>
          <p:cNvSpPr txBox="1"/>
          <p:nvPr/>
        </p:nvSpPr>
        <p:spPr>
          <a:xfrm>
            <a:off x="5143504" y="4929198"/>
            <a:ext cx="27365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 убывает,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значит: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9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</a:t>
            </a:r>
            <a:r>
              <a:rPr lang="ru-RU" sz="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ru-RU" sz="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наиб.</a:t>
            </a:r>
            <a:r>
              <a:rPr lang="en-US" sz="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Номер слайда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0" grpId="0" animBg="1"/>
      <p:bldP spid="74" grpId="0"/>
      <p:bldP spid="182" grpId="0" animBg="1"/>
      <p:bldP spid="1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Задание  №2</a:t>
            </a:r>
            <a:endParaRPr lang="ru-RU" sz="2800" b="1" i="1" u="sng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928670"/>
            <a:ext cx="5666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Решите уравнение и неравенства: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6215074" y="1571612"/>
          <a:ext cx="1841500" cy="606425"/>
        </p:xfrm>
        <a:graphic>
          <a:graphicData uri="http://schemas.openxmlformats.org/presentationml/2006/ole">
            <p:oleObj spid="_x0000_s51202" name="Формула" r:id="rId3" imgW="634680" imgH="2286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286512" y="3071810"/>
          <a:ext cx="1841500" cy="606425"/>
        </p:xfrm>
        <a:graphic>
          <a:graphicData uri="http://schemas.openxmlformats.org/presentationml/2006/ole">
            <p:oleObj spid="_x0000_s51203" name="Формула" r:id="rId4" imgW="634680" imgH="22860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286512" y="4786322"/>
          <a:ext cx="1803400" cy="606425"/>
        </p:xfrm>
        <a:graphic>
          <a:graphicData uri="http://schemas.openxmlformats.org/presentationml/2006/ole">
            <p:oleObj spid="_x0000_s51204" name="Формула" r:id="rId5" imgW="622080" imgH="228600" progId="Equation.3">
              <p:embed/>
            </p:oleObj>
          </a:graphicData>
        </a:graphic>
      </p:graphicFrame>
      <p:graphicFrame>
        <p:nvGraphicFramePr>
          <p:cNvPr id="7" name="Group 468"/>
          <p:cNvGraphicFramePr>
            <a:graphicFrameLocks noGrp="1"/>
          </p:cNvGraphicFramePr>
          <p:nvPr/>
        </p:nvGraphicFramePr>
        <p:xfrm>
          <a:off x="428596" y="1571612"/>
          <a:ext cx="5357850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43128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rot="5400000" flipH="1" flipV="1">
            <a:off x="-1214081" y="4000107"/>
            <a:ext cx="4857784" cy="7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8596" y="4500570"/>
            <a:ext cx="5429288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57818" y="4429132"/>
            <a:ext cx="428628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1428736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4414" y="44291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37147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71538" y="4000504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643836" y="449977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43042" y="464344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034" y="4714884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034" y="5214950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1357290" y="2928934"/>
            <a:ext cx="4579937" cy="2744787"/>
          </a:xfrm>
          <a:custGeom>
            <a:avLst/>
            <a:gdLst>
              <a:gd name="connsiteX0" fmla="*/ 3175 w 4579937"/>
              <a:gd name="connsiteY0" fmla="*/ 2744787 h 2744787"/>
              <a:gd name="connsiteX1" fmla="*/ 22225 w 4579937"/>
              <a:gd name="connsiteY1" fmla="*/ 2506662 h 2744787"/>
              <a:gd name="connsiteX2" fmla="*/ 136525 w 4579937"/>
              <a:gd name="connsiteY2" fmla="*/ 2001837 h 2744787"/>
              <a:gd name="connsiteX3" fmla="*/ 412750 w 4579937"/>
              <a:gd name="connsiteY3" fmla="*/ 1506537 h 2744787"/>
              <a:gd name="connsiteX4" fmla="*/ 936625 w 4579937"/>
              <a:gd name="connsiteY4" fmla="*/ 1068387 h 2744787"/>
              <a:gd name="connsiteX5" fmla="*/ 2051050 w 4579937"/>
              <a:gd name="connsiteY5" fmla="*/ 601662 h 2744787"/>
              <a:gd name="connsiteX6" fmla="*/ 4194175 w 4579937"/>
              <a:gd name="connsiteY6" fmla="*/ 87312 h 2744787"/>
              <a:gd name="connsiteX7" fmla="*/ 4365625 w 4579937"/>
              <a:gd name="connsiteY7" fmla="*/ 77787 h 27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937" h="2744787">
                <a:moveTo>
                  <a:pt x="3175" y="2744787"/>
                </a:moveTo>
                <a:cubicBezTo>
                  <a:pt x="1587" y="2687637"/>
                  <a:pt x="0" y="2630487"/>
                  <a:pt x="22225" y="2506662"/>
                </a:cubicBezTo>
                <a:cubicBezTo>
                  <a:pt x="44450" y="2382837"/>
                  <a:pt x="71438" y="2168524"/>
                  <a:pt x="136525" y="2001837"/>
                </a:cubicBezTo>
                <a:cubicBezTo>
                  <a:pt x="201612" y="1835150"/>
                  <a:pt x="279400" y="1662112"/>
                  <a:pt x="412750" y="1506537"/>
                </a:cubicBezTo>
                <a:cubicBezTo>
                  <a:pt x="546100" y="1350962"/>
                  <a:pt x="663575" y="1219199"/>
                  <a:pt x="936625" y="1068387"/>
                </a:cubicBezTo>
                <a:cubicBezTo>
                  <a:pt x="1209675" y="917575"/>
                  <a:pt x="1508125" y="765174"/>
                  <a:pt x="2051050" y="601662"/>
                </a:cubicBezTo>
                <a:cubicBezTo>
                  <a:pt x="2593975" y="438150"/>
                  <a:pt x="3808413" y="174624"/>
                  <a:pt x="4194175" y="87312"/>
                </a:cubicBezTo>
                <a:cubicBezTo>
                  <a:pt x="4579937" y="0"/>
                  <a:pt x="4365625" y="77787"/>
                  <a:pt x="4365625" y="77787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643042" y="4429132"/>
            <a:ext cx="214314" cy="214314"/>
          </a:xfrm>
          <a:prstGeom prst="ellipse">
            <a:avLst/>
          </a:prstGeom>
          <a:solidFill>
            <a:schemeClr val="accent2"/>
          </a:solidFill>
          <a:ln>
            <a:solidFill>
              <a:srgbClr val="9D31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-178627" y="3107529"/>
            <a:ext cx="2786082" cy="1588"/>
          </a:xfrm>
          <a:prstGeom prst="line">
            <a:avLst/>
          </a:prstGeom>
          <a:ln w="76200">
            <a:solidFill>
              <a:srgbClr val="9D3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Группа 58"/>
          <p:cNvGrpSpPr/>
          <p:nvPr/>
        </p:nvGrpSpPr>
        <p:grpSpPr>
          <a:xfrm>
            <a:off x="1928794" y="4214818"/>
            <a:ext cx="3643338" cy="285752"/>
            <a:chOff x="2571736" y="1571612"/>
            <a:chExt cx="3143272" cy="285752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 rot="5400000" flipH="1" flipV="1">
              <a:off x="5500694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5400000" flipH="1" flipV="1">
              <a:off x="2500298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 flipH="1" flipV="1">
              <a:off x="2714612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5400000" flipH="1" flipV="1">
              <a:off x="2928926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5400000" flipH="1" flipV="1">
              <a:off x="3143240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5400000" flipH="1" flipV="1">
              <a:off x="3357554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 flipH="1" flipV="1">
              <a:off x="3571868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5400000" flipH="1" flipV="1">
              <a:off x="3786182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5400000" flipH="1" flipV="1">
              <a:off x="4000496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5400000" flipH="1" flipV="1">
              <a:off x="4214810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5400000" flipH="1" flipV="1">
              <a:off x="4429124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5400000" flipH="1" flipV="1">
              <a:off x="4643438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5400000" flipH="1" flipV="1">
              <a:off x="4857752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5400000" flipH="1" flipV="1">
              <a:off x="5072066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 flipH="1" flipV="1">
              <a:off x="5286380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6000760" y="2285992"/>
            <a:ext cx="2265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072198" y="3929066"/>
            <a:ext cx="2265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rot="5400000" flipH="1" flipV="1">
            <a:off x="250795" y="5464189"/>
            <a:ext cx="1928826" cy="1588"/>
          </a:xfrm>
          <a:prstGeom prst="line">
            <a:avLst/>
          </a:prstGeom>
          <a:ln w="76200">
            <a:solidFill>
              <a:srgbClr val="9D3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Группа 78"/>
          <p:cNvGrpSpPr/>
          <p:nvPr/>
        </p:nvGrpSpPr>
        <p:grpSpPr>
          <a:xfrm>
            <a:off x="1285852" y="4214818"/>
            <a:ext cx="357190" cy="285752"/>
            <a:chOff x="2571736" y="1571612"/>
            <a:chExt cx="3143272" cy="285752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 rot="5400000" flipH="1" flipV="1">
              <a:off x="5500694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5400000" flipH="1" flipV="1">
              <a:off x="2500298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5400000" flipH="1" flipV="1">
              <a:off x="2714612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5400000" flipH="1" flipV="1">
              <a:off x="2928926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5400000" flipH="1" flipV="1">
              <a:off x="3143240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 flipH="1" flipV="1">
              <a:off x="3357554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5400000" flipH="1" flipV="1">
              <a:off x="3571868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 flipH="1" flipV="1">
              <a:off x="3786182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5400000" flipH="1" flipV="1">
              <a:off x="4000496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 flipH="1" flipV="1">
              <a:off x="4214810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rot="5400000" flipH="1" flipV="1">
              <a:off x="4429124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5400000" flipH="1" flipV="1">
              <a:off x="4643438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5400000" flipH="1" flipV="1">
              <a:off x="4857752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rot="5400000" flipH="1" flipV="1">
              <a:off x="5072066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 rot="5400000" flipH="1" flipV="1">
              <a:off x="5286380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5857884" y="5572140"/>
            <a:ext cx="2830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&lt;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2" grpId="0"/>
      <p:bldP spid="13" grpId="0"/>
      <p:bldP spid="23" grpId="0"/>
      <p:bldP spid="30" grpId="0"/>
      <p:bldP spid="31" grpId="0"/>
      <p:bldP spid="36" grpId="0" animBg="1"/>
      <p:bldP spid="54" grpId="0" animBg="1"/>
      <p:bldP spid="54" grpId="1" animBg="1"/>
      <p:bldP spid="75" grpId="0"/>
      <p:bldP spid="76" grpId="0"/>
      <p:bldP spid="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3092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Самостоятельно:</a:t>
            </a:r>
            <a:endParaRPr lang="ru-RU" sz="2800" b="1" i="1" u="sng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071546"/>
            <a:ext cx="5666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Решите уравнение и неравенства: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714348" y="1571612"/>
          <a:ext cx="1878012" cy="909637"/>
        </p:xfrm>
        <a:graphic>
          <a:graphicData uri="http://schemas.openxmlformats.org/presentationml/2006/ole">
            <p:oleObj spid="_x0000_s52226" name="Формула" r:id="rId3" imgW="647640" imgH="34272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214678" y="1571612"/>
          <a:ext cx="1878013" cy="909637"/>
        </p:xfrm>
        <a:graphic>
          <a:graphicData uri="http://schemas.openxmlformats.org/presentationml/2006/ole">
            <p:oleObj spid="_x0000_s52227" name="Формула" r:id="rId4" imgW="647640" imgH="34272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715008" y="1571612"/>
          <a:ext cx="1878013" cy="909637"/>
        </p:xfrm>
        <a:graphic>
          <a:graphicData uri="http://schemas.openxmlformats.org/presentationml/2006/ole">
            <p:oleObj spid="_x0000_s52228" name="Формула" r:id="rId5" imgW="647640" imgH="3427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472" y="2643182"/>
            <a:ext cx="2265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2643182"/>
            <a:ext cx="2265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8" y="2643182"/>
            <a:ext cx="2830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&lt;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00034" y="3429000"/>
            <a:ext cx="2643206" cy="2108102"/>
            <a:chOff x="571472" y="500042"/>
            <a:chExt cx="3643338" cy="2904689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571472" y="500042"/>
              <a:ext cx="3643338" cy="2904689"/>
              <a:chOff x="2409" y="164"/>
              <a:chExt cx="3223" cy="3107"/>
            </a:xfrm>
          </p:grpSpPr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2409" y="164"/>
                <a:ext cx="3148" cy="3107"/>
                <a:chOff x="2409" y="164"/>
                <a:chExt cx="3148" cy="3107"/>
              </a:xfrm>
            </p:grpSpPr>
            <p:sp>
              <p:nvSpPr>
                <p:cNvPr id="17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6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5545" y="26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" name="Line 12"/>
                <p:cNvSpPr>
                  <a:spLocks noChangeShapeType="1"/>
                </p:cNvSpPr>
                <p:nvPr/>
              </p:nvSpPr>
              <p:spPr bwMode="auto">
                <a:xfrm>
                  <a:off x="2409" y="3221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" name="Freeform 27"/>
                <p:cNvSpPr>
                  <a:spLocks/>
                </p:cNvSpPr>
                <p:nvPr/>
              </p:nvSpPr>
              <p:spPr bwMode="auto">
                <a:xfrm>
                  <a:off x="4238" y="164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" name="Text Box 32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х</a:t>
                </a:r>
              </a:p>
            </p:txBody>
          </p:sp>
          <p:sp>
            <p:nvSpPr>
              <p:cNvPr id="16" name="Text Box 33"/>
              <p:cNvSpPr txBox="1">
                <a:spLocks noChangeArrowheads="1"/>
              </p:cNvSpPr>
              <p:nvPr/>
            </p:nvSpPr>
            <p:spPr bwMode="auto">
              <a:xfrm>
                <a:off x="3571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у</a:t>
                </a:r>
                <a:endParaRPr lang="ru-RU" sz="2400" dirty="0"/>
              </a:p>
            </p:txBody>
          </p:sp>
        </p:grpSp>
        <p:cxnSp>
          <p:nvCxnSpPr>
            <p:cNvPr id="12" name="Прямая со стрелкой 11"/>
            <p:cNvCxnSpPr/>
            <p:nvPr/>
          </p:nvCxnSpPr>
          <p:spPr>
            <a:xfrm>
              <a:off x="571472" y="1928802"/>
              <a:ext cx="35719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5400000" flipH="1" flipV="1">
              <a:off x="360055" y="1991515"/>
              <a:ext cx="278608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Прямая соединительная линия 41"/>
          <p:cNvCxnSpPr/>
          <p:nvPr/>
        </p:nvCxnSpPr>
        <p:spPr>
          <a:xfrm rot="5400000">
            <a:off x="750861" y="4464057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олилиния 42"/>
          <p:cNvSpPr/>
          <p:nvPr/>
        </p:nvSpPr>
        <p:spPr>
          <a:xfrm flipV="1">
            <a:off x="1500166" y="4000504"/>
            <a:ext cx="1500198" cy="1071570"/>
          </a:xfrm>
          <a:custGeom>
            <a:avLst/>
            <a:gdLst>
              <a:gd name="connsiteX0" fmla="*/ 6350 w 1978025"/>
              <a:gd name="connsiteY0" fmla="*/ 1085850 h 1085850"/>
              <a:gd name="connsiteX1" fmla="*/ 139700 w 1978025"/>
              <a:gd name="connsiteY1" fmla="*/ 581025 h 1085850"/>
              <a:gd name="connsiteX2" fmla="*/ 844550 w 1978025"/>
              <a:gd name="connsiteY2" fmla="*/ 228600 h 1085850"/>
              <a:gd name="connsiteX3" fmla="*/ 1978025 w 197802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025" h="1085850">
                <a:moveTo>
                  <a:pt x="6350" y="1085850"/>
                </a:moveTo>
                <a:cubicBezTo>
                  <a:pt x="3175" y="904875"/>
                  <a:pt x="0" y="723900"/>
                  <a:pt x="139700" y="581025"/>
                </a:cubicBezTo>
                <a:cubicBezTo>
                  <a:pt x="279400" y="438150"/>
                  <a:pt x="538163" y="325438"/>
                  <a:pt x="844550" y="228600"/>
                </a:cubicBezTo>
                <a:cubicBezTo>
                  <a:pt x="1150938" y="131763"/>
                  <a:pt x="1978025" y="0"/>
                  <a:pt x="1978025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4" name="Группа 43"/>
          <p:cNvGrpSpPr/>
          <p:nvPr/>
        </p:nvGrpSpPr>
        <p:grpSpPr>
          <a:xfrm>
            <a:off x="5929322" y="3429000"/>
            <a:ext cx="2643206" cy="2108102"/>
            <a:chOff x="571472" y="500042"/>
            <a:chExt cx="3643338" cy="2904689"/>
          </a:xfrm>
        </p:grpSpPr>
        <p:grpSp>
          <p:nvGrpSpPr>
            <p:cNvPr id="45" name="Group 7"/>
            <p:cNvGrpSpPr>
              <a:grpSpLocks/>
            </p:cNvGrpSpPr>
            <p:nvPr/>
          </p:nvGrpSpPr>
          <p:grpSpPr bwMode="auto">
            <a:xfrm>
              <a:off x="571472" y="500042"/>
              <a:ext cx="3643338" cy="2904689"/>
              <a:chOff x="2409" y="164"/>
              <a:chExt cx="3223" cy="3107"/>
            </a:xfrm>
          </p:grpSpPr>
          <p:grpSp>
            <p:nvGrpSpPr>
              <p:cNvPr id="48" name="Group 8"/>
              <p:cNvGrpSpPr>
                <a:grpSpLocks/>
              </p:cNvGrpSpPr>
              <p:nvPr/>
            </p:nvGrpSpPr>
            <p:grpSpPr bwMode="auto">
              <a:xfrm>
                <a:off x="2409" y="164"/>
                <a:ext cx="3148" cy="3107"/>
                <a:chOff x="2409" y="164"/>
                <a:chExt cx="3148" cy="3107"/>
              </a:xfrm>
            </p:grpSpPr>
            <p:sp>
              <p:nvSpPr>
                <p:cNvPr id="51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0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" name="Freeform 27"/>
                <p:cNvSpPr>
                  <a:spLocks/>
                </p:cNvSpPr>
                <p:nvPr/>
              </p:nvSpPr>
              <p:spPr bwMode="auto">
                <a:xfrm>
                  <a:off x="5545" y="26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0" name="Freeform 2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" name="Freeform 2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" name="Line 12"/>
                <p:cNvSpPr>
                  <a:spLocks noChangeShapeType="1"/>
                </p:cNvSpPr>
                <p:nvPr/>
              </p:nvSpPr>
              <p:spPr bwMode="auto">
                <a:xfrm>
                  <a:off x="2409" y="3221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" name="Freeform 27"/>
                <p:cNvSpPr>
                  <a:spLocks/>
                </p:cNvSpPr>
                <p:nvPr/>
              </p:nvSpPr>
              <p:spPr bwMode="auto">
                <a:xfrm>
                  <a:off x="4238" y="164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9" name="Text Box 32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х</a:t>
                </a:r>
              </a:p>
            </p:txBody>
          </p:sp>
          <p:sp>
            <p:nvSpPr>
              <p:cNvPr id="50" name="Text Box 33"/>
              <p:cNvSpPr txBox="1">
                <a:spLocks noChangeArrowheads="1"/>
              </p:cNvSpPr>
              <p:nvPr/>
            </p:nvSpPr>
            <p:spPr bwMode="auto">
              <a:xfrm>
                <a:off x="3571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у</a:t>
                </a:r>
                <a:endParaRPr lang="ru-RU" sz="2400" dirty="0"/>
              </a:p>
            </p:txBody>
          </p:sp>
        </p:grpSp>
        <p:cxnSp>
          <p:nvCxnSpPr>
            <p:cNvPr id="46" name="Прямая со стрелкой 45"/>
            <p:cNvCxnSpPr/>
            <p:nvPr/>
          </p:nvCxnSpPr>
          <p:spPr>
            <a:xfrm>
              <a:off x="571472" y="1928802"/>
              <a:ext cx="35719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rot="5400000" flipH="1" flipV="1">
              <a:off x="360055" y="1991515"/>
              <a:ext cx="278608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Прямая соединительная линия 75"/>
          <p:cNvCxnSpPr/>
          <p:nvPr/>
        </p:nvCxnSpPr>
        <p:spPr>
          <a:xfrm rot="5400000">
            <a:off x="6180149" y="4392619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олилиния 76"/>
          <p:cNvSpPr/>
          <p:nvPr/>
        </p:nvSpPr>
        <p:spPr>
          <a:xfrm flipV="1">
            <a:off x="6929454" y="3929066"/>
            <a:ext cx="1500198" cy="1071570"/>
          </a:xfrm>
          <a:custGeom>
            <a:avLst/>
            <a:gdLst>
              <a:gd name="connsiteX0" fmla="*/ 6350 w 1978025"/>
              <a:gd name="connsiteY0" fmla="*/ 1085850 h 1085850"/>
              <a:gd name="connsiteX1" fmla="*/ 139700 w 1978025"/>
              <a:gd name="connsiteY1" fmla="*/ 581025 h 1085850"/>
              <a:gd name="connsiteX2" fmla="*/ 844550 w 1978025"/>
              <a:gd name="connsiteY2" fmla="*/ 228600 h 1085850"/>
              <a:gd name="connsiteX3" fmla="*/ 1978025 w 197802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025" h="1085850">
                <a:moveTo>
                  <a:pt x="6350" y="1085850"/>
                </a:moveTo>
                <a:cubicBezTo>
                  <a:pt x="3175" y="904875"/>
                  <a:pt x="0" y="723900"/>
                  <a:pt x="139700" y="581025"/>
                </a:cubicBezTo>
                <a:cubicBezTo>
                  <a:pt x="279400" y="438150"/>
                  <a:pt x="538163" y="325438"/>
                  <a:pt x="844550" y="228600"/>
                </a:cubicBezTo>
                <a:cubicBezTo>
                  <a:pt x="1150938" y="131763"/>
                  <a:pt x="1978025" y="0"/>
                  <a:pt x="1978025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8" name="Группа 77"/>
          <p:cNvGrpSpPr/>
          <p:nvPr/>
        </p:nvGrpSpPr>
        <p:grpSpPr>
          <a:xfrm>
            <a:off x="3214678" y="3429000"/>
            <a:ext cx="2643206" cy="2108102"/>
            <a:chOff x="571472" y="500042"/>
            <a:chExt cx="3643338" cy="2904689"/>
          </a:xfrm>
        </p:grpSpPr>
        <p:grpSp>
          <p:nvGrpSpPr>
            <p:cNvPr id="79" name="Group 7"/>
            <p:cNvGrpSpPr>
              <a:grpSpLocks/>
            </p:cNvGrpSpPr>
            <p:nvPr/>
          </p:nvGrpSpPr>
          <p:grpSpPr bwMode="auto">
            <a:xfrm>
              <a:off x="571472" y="500042"/>
              <a:ext cx="3643338" cy="2904689"/>
              <a:chOff x="2409" y="164"/>
              <a:chExt cx="3223" cy="3107"/>
            </a:xfrm>
          </p:grpSpPr>
          <p:grpSp>
            <p:nvGrpSpPr>
              <p:cNvPr id="82" name="Group 8"/>
              <p:cNvGrpSpPr>
                <a:grpSpLocks/>
              </p:cNvGrpSpPr>
              <p:nvPr/>
            </p:nvGrpSpPr>
            <p:grpSpPr bwMode="auto">
              <a:xfrm>
                <a:off x="2409" y="164"/>
                <a:ext cx="3148" cy="3107"/>
                <a:chOff x="2409" y="164"/>
                <a:chExt cx="3148" cy="3107"/>
              </a:xfrm>
            </p:grpSpPr>
            <p:sp>
              <p:nvSpPr>
                <p:cNvPr id="85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7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9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0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1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4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8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0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" name="Freeform 27"/>
                <p:cNvSpPr>
                  <a:spLocks/>
                </p:cNvSpPr>
                <p:nvPr/>
              </p:nvSpPr>
              <p:spPr bwMode="auto">
                <a:xfrm>
                  <a:off x="5545" y="26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" name="Freeform 2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" name="Freeform 2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" name="Line 12"/>
                <p:cNvSpPr>
                  <a:spLocks noChangeShapeType="1"/>
                </p:cNvSpPr>
                <p:nvPr/>
              </p:nvSpPr>
              <p:spPr bwMode="auto">
                <a:xfrm>
                  <a:off x="2409" y="3221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" name="Freeform 27"/>
                <p:cNvSpPr>
                  <a:spLocks/>
                </p:cNvSpPr>
                <p:nvPr/>
              </p:nvSpPr>
              <p:spPr bwMode="auto">
                <a:xfrm>
                  <a:off x="4238" y="164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3" name="Text Box 32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х</a:t>
                </a:r>
              </a:p>
            </p:txBody>
          </p:sp>
          <p:sp>
            <p:nvSpPr>
              <p:cNvPr id="84" name="Text Box 33"/>
              <p:cNvSpPr txBox="1">
                <a:spLocks noChangeArrowheads="1"/>
              </p:cNvSpPr>
              <p:nvPr/>
            </p:nvSpPr>
            <p:spPr bwMode="auto">
              <a:xfrm>
                <a:off x="3571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у</a:t>
                </a:r>
                <a:endParaRPr lang="ru-RU" sz="2400" dirty="0"/>
              </a:p>
            </p:txBody>
          </p:sp>
        </p:grpSp>
        <p:cxnSp>
          <p:nvCxnSpPr>
            <p:cNvPr id="80" name="Прямая со стрелкой 79"/>
            <p:cNvCxnSpPr/>
            <p:nvPr/>
          </p:nvCxnSpPr>
          <p:spPr>
            <a:xfrm>
              <a:off x="571472" y="1928802"/>
              <a:ext cx="35719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 rot="5400000" flipH="1" flipV="1">
              <a:off x="360055" y="1991515"/>
              <a:ext cx="278608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Прямая соединительная линия 109"/>
          <p:cNvCxnSpPr/>
          <p:nvPr/>
        </p:nvCxnSpPr>
        <p:spPr>
          <a:xfrm rot="5400000">
            <a:off x="3465505" y="4464057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Полилиния 110"/>
          <p:cNvSpPr/>
          <p:nvPr/>
        </p:nvSpPr>
        <p:spPr>
          <a:xfrm flipV="1">
            <a:off x="4214810" y="4000504"/>
            <a:ext cx="1500198" cy="1071570"/>
          </a:xfrm>
          <a:custGeom>
            <a:avLst/>
            <a:gdLst>
              <a:gd name="connsiteX0" fmla="*/ 6350 w 1978025"/>
              <a:gd name="connsiteY0" fmla="*/ 1085850 h 1085850"/>
              <a:gd name="connsiteX1" fmla="*/ 139700 w 1978025"/>
              <a:gd name="connsiteY1" fmla="*/ 581025 h 1085850"/>
              <a:gd name="connsiteX2" fmla="*/ 844550 w 1978025"/>
              <a:gd name="connsiteY2" fmla="*/ 228600 h 1085850"/>
              <a:gd name="connsiteX3" fmla="*/ 1978025 w 197802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025" h="1085850">
                <a:moveTo>
                  <a:pt x="6350" y="1085850"/>
                </a:moveTo>
                <a:cubicBezTo>
                  <a:pt x="3175" y="904875"/>
                  <a:pt x="0" y="723900"/>
                  <a:pt x="139700" y="581025"/>
                </a:cubicBezTo>
                <a:cubicBezTo>
                  <a:pt x="279400" y="438150"/>
                  <a:pt x="538163" y="325438"/>
                  <a:pt x="844550" y="228600"/>
                </a:cubicBezTo>
                <a:cubicBezTo>
                  <a:pt x="1150938" y="131763"/>
                  <a:pt x="1978025" y="0"/>
                  <a:pt x="1978025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1500166" y="4357694"/>
            <a:ext cx="142876" cy="142876"/>
          </a:xfrm>
          <a:prstGeom prst="ellipse">
            <a:avLst/>
          </a:prstGeom>
          <a:solidFill>
            <a:schemeClr val="accent2"/>
          </a:solidFill>
          <a:ln>
            <a:solidFill>
              <a:srgbClr val="9D31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 rot="5400000" flipH="1" flipV="1">
            <a:off x="3536149" y="4964917"/>
            <a:ext cx="1071570" cy="1588"/>
          </a:xfrm>
          <a:prstGeom prst="line">
            <a:avLst/>
          </a:prstGeom>
          <a:ln w="76200">
            <a:solidFill>
              <a:srgbClr val="9D3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Группа 118"/>
          <p:cNvGrpSpPr/>
          <p:nvPr/>
        </p:nvGrpSpPr>
        <p:grpSpPr>
          <a:xfrm>
            <a:off x="4357686" y="4214818"/>
            <a:ext cx="1428760" cy="214314"/>
            <a:chOff x="2571736" y="1571612"/>
            <a:chExt cx="3143272" cy="285752"/>
          </a:xfrm>
        </p:grpSpPr>
        <p:cxnSp>
          <p:nvCxnSpPr>
            <p:cNvPr id="120" name="Прямая соединительная линия 119"/>
            <p:cNvCxnSpPr/>
            <p:nvPr/>
          </p:nvCxnSpPr>
          <p:spPr>
            <a:xfrm rot="5400000" flipH="1" flipV="1">
              <a:off x="5500694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5400000" flipH="1" flipV="1">
              <a:off x="2500298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5400000" flipH="1" flipV="1">
              <a:off x="2714612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5400000" flipH="1" flipV="1">
              <a:off x="2928926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 flipH="1" flipV="1">
              <a:off x="3143240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 rot="5400000" flipH="1" flipV="1">
              <a:off x="3357554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 rot="5400000" flipH="1" flipV="1">
              <a:off x="3571868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5400000" flipH="1" flipV="1">
              <a:off x="3786182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5400000" flipH="1" flipV="1">
              <a:off x="4000496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 rot="5400000" flipH="1" flipV="1">
              <a:off x="4214810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rot="5400000" flipH="1" flipV="1">
              <a:off x="4429124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rot="5400000" flipH="1" flipV="1">
              <a:off x="4643438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5400000" flipH="1" flipV="1">
              <a:off x="4857752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rot="5400000" flipH="1" flipV="1">
              <a:off x="5072066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>
            <a:xfrm rot="5400000" flipH="1" flipV="1">
              <a:off x="5286380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Прямая соединительная линия 136"/>
          <p:cNvCxnSpPr/>
          <p:nvPr/>
        </p:nvCxnSpPr>
        <p:spPr>
          <a:xfrm rot="5400000" flipH="1" flipV="1">
            <a:off x="6358744" y="3999710"/>
            <a:ext cx="857256" cy="1588"/>
          </a:xfrm>
          <a:prstGeom prst="line">
            <a:avLst/>
          </a:prstGeom>
          <a:ln w="76200">
            <a:solidFill>
              <a:srgbClr val="9D3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Группа 138"/>
          <p:cNvGrpSpPr/>
          <p:nvPr/>
        </p:nvGrpSpPr>
        <p:grpSpPr>
          <a:xfrm>
            <a:off x="6858016" y="4286256"/>
            <a:ext cx="142876" cy="142876"/>
            <a:chOff x="2571736" y="1571612"/>
            <a:chExt cx="3143272" cy="285752"/>
          </a:xfrm>
        </p:grpSpPr>
        <p:cxnSp>
          <p:nvCxnSpPr>
            <p:cNvPr id="140" name="Прямая соединительная линия 139"/>
            <p:cNvCxnSpPr/>
            <p:nvPr/>
          </p:nvCxnSpPr>
          <p:spPr>
            <a:xfrm rot="5400000" flipH="1" flipV="1">
              <a:off x="5500694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>
            <a:xfrm rot="5400000" flipH="1" flipV="1">
              <a:off x="2500298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 flipH="1" flipV="1">
              <a:off x="2714612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 rot="5400000" flipH="1" flipV="1">
              <a:off x="2928926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rot="5400000" flipH="1" flipV="1">
              <a:off x="3143240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/>
            <p:nvPr/>
          </p:nvCxnSpPr>
          <p:spPr>
            <a:xfrm rot="5400000" flipH="1" flipV="1">
              <a:off x="3357554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Прямая соединительная линия 145"/>
            <p:cNvCxnSpPr/>
            <p:nvPr/>
          </p:nvCxnSpPr>
          <p:spPr>
            <a:xfrm rot="5400000" flipH="1" flipV="1">
              <a:off x="3571868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единительная линия 146"/>
            <p:cNvCxnSpPr/>
            <p:nvPr/>
          </p:nvCxnSpPr>
          <p:spPr>
            <a:xfrm rot="5400000" flipH="1" flipV="1">
              <a:off x="3786182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 rot="5400000" flipH="1" flipV="1">
              <a:off x="4000496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Прямая соединительная линия 148"/>
            <p:cNvCxnSpPr/>
            <p:nvPr/>
          </p:nvCxnSpPr>
          <p:spPr>
            <a:xfrm rot="5400000" flipH="1" flipV="1">
              <a:off x="4214810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5400000" flipH="1" flipV="1">
              <a:off x="4429124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 rot="5400000" flipH="1" flipV="1">
              <a:off x="4643438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Прямая соединительная линия 151"/>
            <p:cNvCxnSpPr/>
            <p:nvPr/>
          </p:nvCxnSpPr>
          <p:spPr>
            <a:xfrm rot="5400000" flipH="1" flipV="1">
              <a:off x="4857752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Прямая соединительная линия 152"/>
            <p:cNvCxnSpPr/>
            <p:nvPr/>
          </p:nvCxnSpPr>
          <p:spPr>
            <a:xfrm rot="5400000" flipH="1" flipV="1">
              <a:off x="5072066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Прямая соединительная линия 153"/>
            <p:cNvCxnSpPr/>
            <p:nvPr/>
          </p:nvCxnSpPr>
          <p:spPr>
            <a:xfrm rot="5400000" flipH="1" flipV="1">
              <a:off x="5286380" y="1643050"/>
              <a:ext cx="285752" cy="142876"/>
            </a:xfrm>
            <a:prstGeom prst="line">
              <a:avLst/>
            </a:prstGeom>
            <a:ln w="76200">
              <a:solidFill>
                <a:srgbClr val="5EA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Номер слайда 1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43" grpId="0" animBg="1"/>
      <p:bldP spid="77" grpId="0" animBg="1"/>
      <p:bldP spid="111" grpId="0" animBg="1"/>
      <p:bldP spid="1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Задание  №3</a:t>
            </a:r>
            <a:endParaRPr lang="ru-RU" sz="2800" b="1" i="1" u="sng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857232"/>
            <a:ext cx="5093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Постройте графики функций: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5429256" y="857232"/>
          <a:ext cx="3314700" cy="571500"/>
        </p:xfrm>
        <a:graphic>
          <a:graphicData uri="http://schemas.openxmlformats.org/presentationml/2006/ole">
            <p:oleObj spid="_x0000_s53250" name="Формула" r:id="rId3" imgW="1143000" imgH="215640" progId="Equation.3">
              <p:embed/>
            </p:oleObj>
          </a:graphicData>
        </a:graphic>
      </p:graphicFrame>
      <p:graphicFrame>
        <p:nvGraphicFramePr>
          <p:cNvPr id="7" name="Group 468"/>
          <p:cNvGraphicFramePr>
            <a:graphicFrameLocks noGrp="1"/>
          </p:cNvGraphicFramePr>
          <p:nvPr/>
        </p:nvGraphicFramePr>
        <p:xfrm>
          <a:off x="428596" y="1571612"/>
          <a:ext cx="5357850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43128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rot="5400000" flipH="1" flipV="1">
            <a:off x="-142511" y="4000107"/>
            <a:ext cx="4857784" cy="7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8596" y="4000504"/>
            <a:ext cx="5429288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57818" y="4000504"/>
            <a:ext cx="428628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8860" y="1571612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7422" y="407194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5918" y="32861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43108" y="357187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715406" y="3999710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43174" y="41433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3306" y="5000636"/>
            <a:ext cx="1138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-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5214950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143108" y="4500570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3108" y="5000636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43108" y="5500702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 flipH="1" flipV="1">
            <a:off x="-1213684" y="3999710"/>
            <a:ext cx="4857784" cy="1588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rot="16200000">
            <a:off x="335293" y="4522434"/>
            <a:ext cx="1138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-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428596" y="5500702"/>
            <a:ext cx="5286412" cy="1588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олилиния 62"/>
          <p:cNvSpPr/>
          <p:nvPr/>
        </p:nvSpPr>
        <p:spPr>
          <a:xfrm>
            <a:off x="2428860" y="2714620"/>
            <a:ext cx="3429024" cy="2530473"/>
          </a:xfrm>
          <a:custGeom>
            <a:avLst/>
            <a:gdLst>
              <a:gd name="connsiteX0" fmla="*/ 3175 w 4579937"/>
              <a:gd name="connsiteY0" fmla="*/ 2744787 h 2744787"/>
              <a:gd name="connsiteX1" fmla="*/ 22225 w 4579937"/>
              <a:gd name="connsiteY1" fmla="*/ 2506662 h 2744787"/>
              <a:gd name="connsiteX2" fmla="*/ 136525 w 4579937"/>
              <a:gd name="connsiteY2" fmla="*/ 2001837 h 2744787"/>
              <a:gd name="connsiteX3" fmla="*/ 412750 w 4579937"/>
              <a:gd name="connsiteY3" fmla="*/ 1506537 h 2744787"/>
              <a:gd name="connsiteX4" fmla="*/ 936625 w 4579937"/>
              <a:gd name="connsiteY4" fmla="*/ 1068387 h 2744787"/>
              <a:gd name="connsiteX5" fmla="*/ 2051050 w 4579937"/>
              <a:gd name="connsiteY5" fmla="*/ 601662 h 2744787"/>
              <a:gd name="connsiteX6" fmla="*/ 4194175 w 4579937"/>
              <a:gd name="connsiteY6" fmla="*/ 87312 h 2744787"/>
              <a:gd name="connsiteX7" fmla="*/ 4365625 w 4579937"/>
              <a:gd name="connsiteY7" fmla="*/ 77787 h 27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937" h="2744787">
                <a:moveTo>
                  <a:pt x="3175" y="2744787"/>
                </a:moveTo>
                <a:cubicBezTo>
                  <a:pt x="1587" y="2687637"/>
                  <a:pt x="0" y="2630487"/>
                  <a:pt x="22225" y="2506662"/>
                </a:cubicBezTo>
                <a:cubicBezTo>
                  <a:pt x="44450" y="2382837"/>
                  <a:pt x="71438" y="2168524"/>
                  <a:pt x="136525" y="2001837"/>
                </a:cubicBezTo>
                <a:cubicBezTo>
                  <a:pt x="201612" y="1835150"/>
                  <a:pt x="279400" y="1662112"/>
                  <a:pt x="412750" y="1506537"/>
                </a:cubicBezTo>
                <a:cubicBezTo>
                  <a:pt x="546100" y="1350962"/>
                  <a:pt x="663575" y="1219199"/>
                  <a:pt x="936625" y="1068387"/>
                </a:cubicBezTo>
                <a:cubicBezTo>
                  <a:pt x="1209675" y="917575"/>
                  <a:pt x="1508125" y="765174"/>
                  <a:pt x="2051050" y="601662"/>
                </a:cubicBezTo>
                <a:cubicBezTo>
                  <a:pt x="2593975" y="438150"/>
                  <a:pt x="3808413" y="174624"/>
                  <a:pt x="4194175" y="87312"/>
                </a:cubicBezTo>
                <a:cubicBezTo>
                  <a:pt x="4579937" y="0"/>
                  <a:pt x="4365625" y="77787"/>
                  <a:pt x="4365625" y="77787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6" name="Группа 65"/>
          <p:cNvGrpSpPr/>
          <p:nvPr/>
        </p:nvGrpSpPr>
        <p:grpSpPr>
          <a:xfrm>
            <a:off x="5929322" y="2643182"/>
            <a:ext cx="2714644" cy="1357322"/>
            <a:chOff x="6000760" y="2214554"/>
            <a:chExt cx="2714644" cy="85725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6000760" y="2214554"/>
              <a:ext cx="2714644" cy="8572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Проверить!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2">
              <a:hlinkClick r:id="rId4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6143636" y="2304791"/>
            <a:ext cx="2393950" cy="451187"/>
          </p:xfrm>
          <a:graphic>
            <a:graphicData uri="http://schemas.openxmlformats.org/presentationml/2006/ole">
              <p:oleObj spid="_x0000_s53251" name="Формула" r:id="rId5" imgW="825480" imgH="215640" progId="Equation.3">
                <p:embed/>
              </p:oleObj>
            </a:graphicData>
          </a:graphic>
        </p:graphicFrame>
      </p:grpSp>
      <p:grpSp>
        <p:nvGrpSpPr>
          <p:cNvPr id="67" name="Группа 66"/>
          <p:cNvGrpSpPr/>
          <p:nvPr/>
        </p:nvGrpSpPr>
        <p:grpSpPr>
          <a:xfrm>
            <a:off x="5929322" y="4214818"/>
            <a:ext cx="2786082" cy="1785950"/>
            <a:chOff x="6000760" y="4014792"/>
            <a:chExt cx="2786082" cy="1071570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6000760" y="4014792"/>
              <a:ext cx="2786082" cy="107157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Проверить!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" name="Object 2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6143636" y="4100518"/>
            <a:ext cx="2466975" cy="728668"/>
          </p:xfrm>
          <a:graphic>
            <a:graphicData uri="http://schemas.openxmlformats.org/presentationml/2006/ole">
              <p:oleObj spid="_x0000_s53252" name="Формула" r:id="rId7" imgW="850680" imgH="393480" progId="Equation.3">
                <p:embed/>
              </p:oleObj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5715008" y="2000240"/>
            <a:ext cx="3062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Самостоятельно.</a:t>
            </a:r>
            <a:endParaRPr lang="ru-RU" sz="28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09826 0.1925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60" grpId="1"/>
      <p:bldP spid="63" grpId="0" animBg="1"/>
      <p:bldP spid="63" grpId="1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3592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Работа устно:</a:t>
            </a:r>
            <a:endParaRPr lang="ru-RU" sz="4000" b="1" i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9454" y="1142984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1071537" y="1397000"/>
          <a:ext cx="7072362" cy="39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3"/>
                <a:gridCol w="1571636"/>
                <a:gridCol w="1630838"/>
                <a:gridCol w="1613472"/>
                <a:gridCol w="1613473"/>
              </a:tblGrid>
              <a:tr h="460364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07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357430"/>
            <a:ext cx="838200" cy="323850"/>
          </a:xfrm>
          <a:prstGeom prst="rect">
            <a:avLst/>
          </a:prstGeom>
          <a:noFill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143248"/>
            <a:ext cx="685800" cy="342900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000504"/>
            <a:ext cx="828675" cy="457200"/>
          </a:xfrm>
          <a:prstGeom prst="rect">
            <a:avLst/>
          </a:prstGeom>
          <a:noFill/>
        </p:spPr>
      </p:pic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143248"/>
            <a:ext cx="600075" cy="304800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214554"/>
            <a:ext cx="962025" cy="600075"/>
          </a:xfrm>
          <a:prstGeom prst="rect">
            <a:avLst/>
          </a:prstGeom>
          <a:noFill/>
        </p:spPr>
      </p:pic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643446"/>
            <a:ext cx="819150" cy="628650"/>
          </a:xfrm>
          <a:prstGeom prst="rect">
            <a:avLst/>
          </a:prstGeom>
          <a:noFill/>
        </p:spPr>
      </p:pic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7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285992"/>
            <a:ext cx="685800" cy="342900"/>
          </a:xfrm>
          <a:prstGeom prst="rect">
            <a:avLst/>
          </a:prstGeom>
          <a:noFill/>
        </p:spPr>
      </p:pic>
      <p:pic>
        <p:nvPicPr>
          <p:cNvPr id="23569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357430"/>
            <a:ext cx="1190625" cy="304800"/>
          </a:xfrm>
          <a:prstGeom prst="rect">
            <a:avLst/>
          </a:prstGeom>
          <a:noFill/>
        </p:spPr>
      </p:pic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000504"/>
            <a:ext cx="885825" cy="304800"/>
          </a:xfrm>
          <a:prstGeom prst="rect">
            <a:avLst/>
          </a:prstGeom>
          <a:noFill/>
        </p:spPr>
      </p:pic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2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857760"/>
            <a:ext cx="1019175" cy="314325"/>
          </a:xfrm>
          <a:prstGeom prst="rect">
            <a:avLst/>
          </a:prstGeom>
          <a:noFill/>
        </p:spPr>
      </p:pic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929066"/>
            <a:ext cx="809625" cy="342900"/>
          </a:xfrm>
          <a:prstGeom prst="rect">
            <a:avLst/>
          </a:prstGeom>
          <a:noFill/>
        </p:spPr>
      </p:pic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6" name="Picture 2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071810"/>
            <a:ext cx="923925" cy="628650"/>
          </a:xfrm>
          <a:prstGeom prst="rect">
            <a:avLst/>
          </a:prstGeom>
          <a:noFill/>
        </p:spPr>
      </p:pic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8" name="Picture 2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143248"/>
            <a:ext cx="676275" cy="342900"/>
          </a:xfrm>
          <a:prstGeom prst="rect">
            <a:avLst/>
          </a:prstGeom>
          <a:noFill/>
        </p:spPr>
      </p:pic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80" name="Picture 28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786322"/>
            <a:ext cx="704850" cy="304800"/>
          </a:xfrm>
          <a:prstGeom prst="rect">
            <a:avLst/>
          </a:prstGeom>
          <a:noFill/>
        </p:spPr>
      </p:pic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82" name="Picture 30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000504"/>
            <a:ext cx="800100" cy="314325"/>
          </a:xfrm>
          <a:prstGeom prst="rect">
            <a:avLst/>
          </a:prstGeom>
          <a:noFill/>
        </p:spPr>
      </p:pic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84" name="Picture 32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786322"/>
            <a:ext cx="904875" cy="342900"/>
          </a:xfrm>
          <a:prstGeom prst="rect">
            <a:avLst/>
          </a:prstGeom>
          <a:noFill/>
        </p:spPr>
      </p:pic>
      <p:sp>
        <p:nvSpPr>
          <p:cNvPr id="68" name="Прямоугольник 67"/>
          <p:cNvSpPr/>
          <p:nvPr/>
        </p:nvSpPr>
        <p:spPr>
          <a:xfrm>
            <a:off x="1785918" y="2143116"/>
            <a:ext cx="1428760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1785918" y="3786190"/>
            <a:ext cx="1428760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286116" y="2928934"/>
            <a:ext cx="157163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286116" y="3786190"/>
            <a:ext cx="1571636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4929190" y="2143116"/>
            <a:ext cx="1571636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4929190" y="2928934"/>
            <a:ext cx="157163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4929190" y="4572008"/>
            <a:ext cx="157163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6572264" y="2143116"/>
            <a:ext cx="1500198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572264" y="3786190"/>
            <a:ext cx="1500198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6572264" y="4572008"/>
            <a:ext cx="1500198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2714612" y="3071810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29124" y="228599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643174" y="4714884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00760" y="3929066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572396" y="307181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785918" y="2928934"/>
            <a:ext cx="1428760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3286116" y="2143116"/>
            <a:ext cx="1571636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286116" y="4572008"/>
            <a:ext cx="157163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4929190" y="3786190"/>
            <a:ext cx="1571636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6572264" y="2928934"/>
            <a:ext cx="1500198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1785918" y="4572008"/>
            <a:ext cx="1428760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3071802" y="6143644"/>
            <a:ext cx="2214578" cy="1588"/>
          </a:xfrm>
          <a:prstGeom prst="line">
            <a:avLst/>
          </a:prstGeom>
          <a:ln w="76200">
            <a:solidFill>
              <a:srgbClr val="9D3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0.06302 0.367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0882 0.4828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13629 0.126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36893 0.3664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-0.16423 0.241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68" grpId="0" animBg="1"/>
      <p:bldP spid="70" grpId="0" animBg="1"/>
      <p:bldP spid="72" grpId="0" animBg="1"/>
      <p:bldP spid="73" grpId="0" animBg="1"/>
      <p:bldP spid="75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/>
      <p:bldP spid="84" grpId="0"/>
      <p:bldP spid="85" grpId="0"/>
      <p:bldP spid="86" grpId="0"/>
      <p:bldP spid="87" grpId="0"/>
      <p:bldP spid="69" grpId="0" animBg="1"/>
      <p:bldP spid="71" grpId="0" animBg="1"/>
      <p:bldP spid="74" grpId="0" animBg="1"/>
      <p:bldP spid="76" grpId="0" animBg="1"/>
      <p:bldP spid="80" grpId="0" animBg="1"/>
      <p:bldP spid="6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68"/>
          <p:cNvGraphicFramePr>
            <a:graphicFrameLocks noGrp="1"/>
          </p:cNvGraphicFramePr>
          <p:nvPr/>
        </p:nvGraphicFramePr>
        <p:xfrm>
          <a:off x="1714480" y="1571612"/>
          <a:ext cx="5357850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43128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rot="5400000" flipH="1" flipV="1">
            <a:off x="2000629" y="4000107"/>
            <a:ext cx="4857784" cy="7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714480" y="4000504"/>
            <a:ext cx="5429288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643702" y="4071942"/>
            <a:ext cx="428628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1571612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40005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9058" y="32861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6248" y="3500438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787108" y="3999710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86314" y="41433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5918" y="5214950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286248" y="4500570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0034" y="357166"/>
            <a:ext cx="3623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u="sng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Проверка:</a:t>
            </a:r>
            <a:endParaRPr lang="ru-RU" sz="6000" b="1" i="1" u="sng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929322" y="500042"/>
            <a:ext cx="2714644" cy="857256"/>
            <a:chOff x="6000760" y="2214554"/>
            <a:chExt cx="2714644" cy="857256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6000760" y="2214554"/>
              <a:ext cx="2714644" cy="8572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6143636" y="2357430"/>
            <a:ext cx="2393950" cy="571500"/>
          </p:xfrm>
          <a:graphic>
            <a:graphicData uri="http://schemas.openxmlformats.org/presentationml/2006/ole">
              <p:oleObj spid="_x0000_s54274" name="Формула" r:id="rId3" imgW="825480" imgH="215640" progId="Equation.3">
                <p:embed/>
              </p:oleObj>
            </a:graphicData>
          </a:graphic>
        </p:graphicFrame>
      </p:grpSp>
      <p:cxnSp>
        <p:nvCxnSpPr>
          <p:cNvPr id="25" name="Прямая соединительная линия 24"/>
          <p:cNvCxnSpPr/>
          <p:nvPr/>
        </p:nvCxnSpPr>
        <p:spPr>
          <a:xfrm rot="5400000">
            <a:off x="3715538" y="3999710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4683512" y="2921620"/>
            <a:ext cx="2364059" cy="1828800"/>
          </a:xfrm>
          <a:custGeom>
            <a:avLst/>
            <a:gdLst>
              <a:gd name="connsiteX0" fmla="*/ 0 w 2364059"/>
              <a:gd name="connsiteY0" fmla="*/ 1828800 h 1828800"/>
              <a:gd name="connsiteX1" fmla="*/ 245327 w 2364059"/>
              <a:gd name="connsiteY1" fmla="*/ 1070517 h 1828800"/>
              <a:gd name="connsiteX2" fmla="*/ 769434 w 2364059"/>
              <a:gd name="connsiteY2" fmla="*/ 591014 h 1828800"/>
              <a:gd name="connsiteX3" fmla="*/ 1929161 w 2364059"/>
              <a:gd name="connsiteY3" fmla="*/ 111512 h 1828800"/>
              <a:gd name="connsiteX4" fmla="*/ 2364059 w 2364059"/>
              <a:gd name="connsiteY4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4059" h="1828800">
                <a:moveTo>
                  <a:pt x="0" y="1828800"/>
                </a:moveTo>
                <a:cubicBezTo>
                  <a:pt x="58544" y="1552807"/>
                  <a:pt x="117088" y="1276815"/>
                  <a:pt x="245327" y="1070517"/>
                </a:cubicBezTo>
                <a:cubicBezTo>
                  <a:pt x="373566" y="864219"/>
                  <a:pt x="488795" y="750848"/>
                  <a:pt x="769434" y="591014"/>
                </a:cubicBezTo>
                <a:cubicBezTo>
                  <a:pt x="1050073" y="431180"/>
                  <a:pt x="1663390" y="210014"/>
                  <a:pt x="1929161" y="111512"/>
                </a:cubicBezTo>
                <a:cubicBezTo>
                  <a:pt x="2194932" y="13010"/>
                  <a:pt x="2279495" y="6505"/>
                  <a:pt x="2364059" y="0"/>
                </a:cubicBezTo>
              </a:path>
            </a:pathLst>
          </a:custGeom>
          <a:ln w="76200">
            <a:solidFill>
              <a:srgbClr val="5EA2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 flipH="1">
            <a:off x="1714479" y="2928934"/>
            <a:ext cx="2428893" cy="1828800"/>
          </a:xfrm>
          <a:custGeom>
            <a:avLst/>
            <a:gdLst>
              <a:gd name="connsiteX0" fmla="*/ 0 w 2364059"/>
              <a:gd name="connsiteY0" fmla="*/ 1828800 h 1828800"/>
              <a:gd name="connsiteX1" fmla="*/ 245327 w 2364059"/>
              <a:gd name="connsiteY1" fmla="*/ 1070517 h 1828800"/>
              <a:gd name="connsiteX2" fmla="*/ 769434 w 2364059"/>
              <a:gd name="connsiteY2" fmla="*/ 591014 h 1828800"/>
              <a:gd name="connsiteX3" fmla="*/ 1929161 w 2364059"/>
              <a:gd name="connsiteY3" fmla="*/ 111512 h 1828800"/>
              <a:gd name="connsiteX4" fmla="*/ 2364059 w 2364059"/>
              <a:gd name="connsiteY4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4059" h="1828800">
                <a:moveTo>
                  <a:pt x="0" y="1828800"/>
                </a:moveTo>
                <a:cubicBezTo>
                  <a:pt x="58544" y="1552807"/>
                  <a:pt x="117088" y="1276815"/>
                  <a:pt x="245327" y="1070517"/>
                </a:cubicBezTo>
                <a:cubicBezTo>
                  <a:pt x="373566" y="864219"/>
                  <a:pt x="488795" y="750848"/>
                  <a:pt x="769434" y="591014"/>
                </a:cubicBezTo>
                <a:cubicBezTo>
                  <a:pt x="1050073" y="431180"/>
                  <a:pt x="1663390" y="210014"/>
                  <a:pt x="1929161" y="111512"/>
                </a:cubicBezTo>
                <a:cubicBezTo>
                  <a:pt x="2194932" y="13010"/>
                  <a:pt x="2279495" y="6505"/>
                  <a:pt x="2364059" y="0"/>
                </a:cubicBezTo>
              </a:path>
            </a:pathLst>
          </a:custGeom>
          <a:ln w="76200">
            <a:solidFill>
              <a:srgbClr val="5EA2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4" name="Группа 91"/>
          <p:cNvGrpSpPr/>
          <p:nvPr/>
        </p:nvGrpSpPr>
        <p:grpSpPr>
          <a:xfrm>
            <a:off x="5214942" y="2285992"/>
            <a:ext cx="1785950" cy="590558"/>
            <a:chOff x="2143108" y="2500306"/>
            <a:chExt cx="1785950" cy="590558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2143108" y="2500306"/>
              <a:ext cx="1785950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36" name="Object 2"/>
            <p:cNvGraphicFramePr>
              <a:graphicFrameLocks noChangeAspect="1"/>
            </p:cNvGraphicFramePr>
            <p:nvPr/>
          </p:nvGraphicFramePr>
          <p:xfrm>
            <a:off x="2214542" y="2516189"/>
            <a:ext cx="1676400" cy="574675"/>
          </p:xfrm>
          <a:graphic>
            <a:graphicData uri="http://schemas.openxmlformats.org/presentationml/2006/ole">
              <p:oleObj spid="_x0000_s54276" name="Формула" r:id="rId4" imgW="647640" imgH="215640" progId="Equation.3">
                <p:embed/>
              </p:oleObj>
            </a:graphicData>
          </a:graphic>
        </p:graphicFrame>
      </p:grpSp>
      <p:grpSp>
        <p:nvGrpSpPr>
          <p:cNvPr id="38" name="Группа 91"/>
          <p:cNvGrpSpPr/>
          <p:nvPr/>
        </p:nvGrpSpPr>
        <p:grpSpPr>
          <a:xfrm>
            <a:off x="1785918" y="2285992"/>
            <a:ext cx="2500331" cy="574675"/>
            <a:chOff x="1923323" y="2500306"/>
            <a:chExt cx="2136776" cy="5746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923324" y="2500306"/>
              <a:ext cx="2136775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40" name="Object 2"/>
            <p:cNvGraphicFramePr>
              <a:graphicFrameLocks noChangeAspect="1"/>
            </p:cNvGraphicFramePr>
            <p:nvPr/>
          </p:nvGraphicFramePr>
          <p:xfrm>
            <a:off x="1923323" y="2500306"/>
            <a:ext cx="2136775" cy="574675"/>
          </p:xfrm>
          <a:graphic>
            <a:graphicData uri="http://schemas.openxmlformats.org/presentationml/2006/ole">
              <p:oleObj spid="_x0000_s54278" name="Формула" r:id="rId5" imgW="825480" imgH="215640" progId="Equation.3">
                <p:embed/>
              </p:oleObj>
            </a:graphicData>
          </a:graphic>
        </p:graphicFrame>
      </p:grpSp>
      <p:sp>
        <p:nvSpPr>
          <p:cNvPr id="27" name="Управляющая кнопка: далее 26">
            <a:hlinkClick r:id="" action="ppaction://hlinkshowjump?jump=previousslide" highlightClick="1"/>
          </p:cNvPr>
          <p:cNvSpPr/>
          <p:nvPr/>
        </p:nvSpPr>
        <p:spPr>
          <a:xfrm>
            <a:off x="7715272" y="5500702"/>
            <a:ext cx="785818" cy="714380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3" grpId="0"/>
      <p:bldP spid="21" grpId="0"/>
      <p:bldP spid="31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3623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u="sng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Проверка:</a:t>
            </a:r>
            <a:endParaRPr lang="ru-RU" sz="6000" b="1" i="1" u="sng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072066" y="500042"/>
            <a:ext cx="2786082" cy="1071570"/>
            <a:chOff x="6000760" y="3714752"/>
            <a:chExt cx="2786082" cy="107157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000760" y="3714752"/>
              <a:ext cx="2786082" cy="107157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5" name="Object 2"/>
            <p:cNvGraphicFramePr>
              <a:graphicFrameLocks noChangeAspect="1"/>
            </p:cNvGraphicFramePr>
            <p:nvPr/>
          </p:nvGraphicFramePr>
          <p:xfrm>
            <a:off x="6215074" y="3714752"/>
            <a:ext cx="2466975" cy="1042987"/>
          </p:xfrm>
          <a:graphic>
            <a:graphicData uri="http://schemas.openxmlformats.org/presentationml/2006/ole">
              <p:oleObj spid="_x0000_s55298" name="Формула" r:id="rId3" imgW="850680" imgH="393480" progId="Equation.3">
                <p:embed/>
              </p:oleObj>
            </a:graphicData>
          </a:graphic>
        </p:graphicFrame>
      </p:grpSp>
      <p:graphicFrame>
        <p:nvGraphicFramePr>
          <p:cNvPr id="6" name="Group 468"/>
          <p:cNvGraphicFramePr>
            <a:graphicFrameLocks noGrp="1"/>
          </p:cNvGraphicFramePr>
          <p:nvPr/>
        </p:nvGraphicFramePr>
        <p:xfrm>
          <a:off x="1714480" y="1571612"/>
          <a:ext cx="5357850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43128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 flipH="1" flipV="1">
            <a:off x="357555" y="4000107"/>
            <a:ext cx="4857784" cy="7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714480" y="4000504"/>
            <a:ext cx="5429288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43702" y="4071942"/>
            <a:ext cx="428628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8926" y="1571612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0" y="392906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8926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643174" y="2571744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215472" y="3999710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43240" y="41433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5214950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643174" y="4500570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715538" y="3999710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олилиния 18"/>
          <p:cNvSpPr/>
          <p:nvPr/>
        </p:nvSpPr>
        <p:spPr>
          <a:xfrm>
            <a:off x="3143240" y="2857496"/>
            <a:ext cx="2643206" cy="1828800"/>
          </a:xfrm>
          <a:custGeom>
            <a:avLst/>
            <a:gdLst>
              <a:gd name="connsiteX0" fmla="*/ 0 w 2364059"/>
              <a:gd name="connsiteY0" fmla="*/ 1828800 h 1828800"/>
              <a:gd name="connsiteX1" fmla="*/ 245327 w 2364059"/>
              <a:gd name="connsiteY1" fmla="*/ 1070517 h 1828800"/>
              <a:gd name="connsiteX2" fmla="*/ 769434 w 2364059"/>
              <a:gd name="connsiteY2" fmla="*/ 591014 h 1828800"/>
              <a:gd name="connsiteX3" fmla="*/ 1929161 w 2364059"/>
              <a:gd name="connsiteY3" fmla="*/ 111512 h 1828800"/>
              <a:gd name="connsiteX4" fmla="*/ 2364059 w 2364059"/>
              <a:gd name="connsiteY4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4059" h="1828800">
                <a:moveTo>
                  <a:pt x="0" y="1828800"/>
                </a:moveTo>
                <a:cubicBezTo>
                  <a:pt x="58544" y="1552807"/>
                  <a:pt x="117088" y="1276815"/>
                  <a:pt x="245327" y="1070517"/>
                </a:cubicBezTo>
                <a:cubicBezTo>
                  <a:pt x="373566" y="864219"/>
                  <a:pt x="488795" y="750848"/>
                  <a:pt x="769434" y="591014"/>
                </a:cubicBezTo>
                <a:cubicBezTo>
                  <a:pt x="1050073" y="431180"/>
                  <a:pt x="1663390" y="210014"/>
                  <a:pt x="1929161" y="111512"/>
                </a:cubicBezTo>
                <a:cubicBezTo>
                  <a:pt x="2194932" y="13010"/>
                  <a:pt x="2279495" y="6505"/>
                  <a:pt x="2364059" y="0"/>
                </a:cubicBezTo>
              </a:path>
            </a:pathLst>
          </a:custGeom>
          <a:ln w="76200">
            <a:solidFill>
              <a:srgbClr val="5EA2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91"/>
          <p:cNvGrpSpPr/>
          <p:nvPr/>
        </p:nvGrpSpPr>
        <p:grpSpPr>
          <a:xfrm>
            <a:off x="4929190" y="2071678"/>
            <a:ext cx="1785950" cy="590558"/>
            <a:chOff x="2143108" y="2500306"/>
            <a:chExt cx="1785950" cy="590558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143108" y="2500306"/>
              <a:ext cx="1785950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3" name="Object 2"/>
            <p:cNvGraphicFramePr>
              <a:graphicFrameLocks noChangeAspect="1"/>
            </p:cNvGraphicFramePr>
            <p:nvPr/>
          </p:nvGraphicFramePr>
          <p:xfrm>
            <a:off x="2214542" y="2516189"/>
            <a:ext cx="1676400" cy="574675"/>
          </p:xfrm>
          <a:graphic>
            <a:graphicData uri="http://schemas.openxmlformats.org/presentationml/2006/ole">
              <p:oleObj spid="_x0000_s55299" name="Формула" r:id="rId4" imgW="647640" imgH="215640" progId="Equation.3">
                <p:embed/>
              </p:oleObj>
            </a:graphicData>
          </a:graphic>
        </p:graphicFrame>
      </p:grpSp>
      <p:grpSp>
        <p:nvGrpSpPr>
          <p:cNvPr id="24" name="Группа 91"/>
          <p:cNvGrpSpPr/>
          <p:nvPr/>
        </p:nvGrpSpPr>
        <p:grpSpPr>
          <a:xfrm>
            <a:off x="1785918" y="5786454"/>
            <a:ext cx="2500331" cy="574675"/>
            <a:chOff x="1923323" y="2500306"/>
            <a:chExt cx="2136776" cy="574675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923324" y="2500306"/>
              <a:ext cx="2136775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6" name="Object 2"/>
            <p:cNvGraphicFramePr>
              <a:graphicFrameLocks noChangeAspect="1"/>
            </p:cNvGraphicFramePr>
            <p:nvPr/>
          </p:nvGraphicFramePr>
          <p:xfrm>
            <a:off x="1923323" y="2500306"/>
            <a:ext cx="2136775" cy="574675"/>
          </p:xfrm>
          <a:graphic>
            <a:graphicData uri="http://schemas.openxmlformats.org/presentationml/2006/ole">
              <p:oleObj spid="_x0000_s55300" name="Формула" r:id="rId5" imgW="825480" imgH="215640" progId="Equation.3">
                <p:embed/>
              </p:oleObj>
            </a:graphicData>
          </a:graphic>
        </p:graphicFrame>
      </p:grpSp>
      <p:sp>
        <p:nvSpPr>
          <p:cNvPr id="31" name="Полилиния 30"/>
          <p:cNvSpPr/>
          <p:nvPr/>
        </p:nvSpPr>
        <p:spPr>
          <a:xfrm>
            <a:off x="3071802" y="2428868"/>
            <a:ext cx="2209800" cy="3857652"/>
          </a:xfrm>
          <a:custGeom>
            <a:avLst/>
            <a:gdLst>
              <a:gd name="connsiteX0" fmla="*/ 0 w 2209800"/>
              <a:gd name="connsiteY0" fmla="*/ 0 h 3733800"/>
              <a:gd name="connsiteX1" fmla="*/ 257175 w 2209800"/>
              <a:gd name="connsiteY1" fmla="*/ 1419225 h 3733800"/>
              <a:gd name="connsiteX2" fmla="*/ 809625 w 2209800"/>
              <a:gd name="connsiteY2" fmla="*/ 2886075 h 3733800"/>
              <a:gd name="connsiteX3" fmla="*/ 2209800 w 2209800"/>
              <a:gd name="connsiteY3" fmla="*/ 3733800 h 373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9800" h="3733800">
                <a:moveTo>
                  <a:pt x="0" y="0"/>
                </a:moveTo>
                <a:cubicBezTo>
                  <a:pt x="61119" y="469106"/>
                  <a:pt x="122238" y="938213"/>
                  <a:pt x="257175" y="1419225"/>
                </a:cubicBezTo>
                <a:cubicBezTo>
                  <a:pt x="392112" y="1900237"/>
                  <a:pt x="484188" y="2500313"/>
                  <a:pt x="809625" y="2886075"/>
                </a:cubicBezTo>
                <a:cubicBezTo>
                  <a:pt x="1135063" y="3271838"/>
                  <a:pt x="1672431" y="3502819"/>
                  <a:pt x="2209800" y="3733800"/>
                </a:cubicBezTo>
              </a:path>
            </a:pathLst>
          </a:cu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4" name="Группа 33"/>
          <p:cNvGrpSpPr/>
          <p:nvPr/>
        </p:nvGrpSpPr>
        <p:grpSpPr>
          <a:xfrm>
            <a:off x="5500694" y="4214818"/>
            <a:ext cx="2786082" cy="1071570"/>
            <a:chOff x="6000760" y="3714752"/>
            <a:chExt cx="2786082" cy="1071570"/>
          </a:xfrm>
          <a:solidFill>
            <a:schemeClr val="bg1"/>
          </a:solidFill>
        </p:grpSpPr>
        <p:sp>
          <p:nvSpPr>
            <p:cNvPr id="35" name="Прямоугольник 34"/>
            <p:cNvSpPr/>
            <p:nvPr/>
          </p:nvSpPr>
          <p:spPr>
            <a:xfrm>
              <a:off x="6000760" y="3714752"/>
              <a:ext cx="2786082" cy="1071570"/>
            </a:xfrm>
            <a:prstGeom prst="rect">
              <a:avLst/>
            </a:prstGeom>
            <a:grp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36" name="Object 2"/>
            <p:cNvGraphicFramePr>
              <a:graphicFrameLocks noChangeAspect="1"/>
            </p:cNvGraphicFramePr>
            <p:nvPr/>
          </p:nvGraphicFramePr>
          <p:xfrm>
            <a:off x="6215074" y="3714752"/>
            <a:ext cx="2466975" cy="1042987"/>
          </p:xfrm>
          <a:graphic>
            <a:graphicData uri="http://schemas.openxmlformats.org/presentationml/2006/ole">
              <p:oleObj spid="_x0000_s55302" name="Формула" r:id="rId6" imgW="850680" imgH="393480" progId="Equation.3">
                <p:embed/>
              </p:oleObj>
            </a:graphicData>
          </a:graphic>
        </p:graphicFrame>
      </p:grpSp>
      <p:sp>
        <p:nvSpPr>
          <p:cNvPr id="37" name="Овал 36"/>
          <p:cNvSpPr/>
          <p:nvPr/>
        </p:nvSpPr>
        <p:spPr>
          <a:xfrm>
            <a:off x="3286116" y="3929066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786182" y="3429000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857752" y="3000372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000364" y="2500306"/>
            <a:ext cx="142876" cy="14287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286116" y="3929066"/>
            <a:ext cx="142876" cy="14287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786182" y="5357826"/>
            <a:ext cx="142876" cy="14287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286116" y="2500306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3786182" y="3929066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4857752" y="5429264"/>
            <a:ext cx="142876" cy="14287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3214678" y="2143116"/>
            <a:ext cx="3189249" cy="3714776"/>
          </a:xfrm>
          <a:custGeom>
            <a:avLst/>
            <a:gdLst>
              <a:gd name="connsiteX0" fmla="*/ 22302 w 3189249"/>
              <a:gd name="connsiteY0" fmla="*/ 0 h 3624147"/>
              <a:gd name="connsiteX1" fmla="*/ 100361 w 3189249"/>
              <a:gd name="connsiteY1" fmla="*/ 345688 h 3624147"/>
              <a:gd name="connsiteX2" fmla="*/ 624468 w 3189249"/>
              <a:gd name="connsiteY2" fmla="*/ 1828800 h 3624147"/>
              <a:gd name="connsiteX3" fmla="*/ 1672683 w 3189249"/>
              <a:gd name="connsiteY3" fmla="*/ 3256157 h 3624147"/>
              <a:gd name="connsiteX4" fmla="*/ 3189249 w 3189249"/>
              <a:gd name="connsiteY4" fmla="*/ 3624147 h 362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9249" h="3624147">
                <a:moveTo>
                  <a:pt x="22302" y="0"/>
                </a:moveTo>
                <a:cubicBezTo>
                  <a:pt x="11151" y="20444"/>
                  <a:pt x="0" y="40888"/>
                  <a:pt x="100361" y="345688"/>
                </a:cubicBezTo>
                <a:cubicBezTo>
                  <a:pt x="200722" y="650488"/>
                  <a:pt x="362414" y="1343722"/>
                  <a:pt x="624468" y="1828800"/>
                </a:cubicBezTo>
                <a:cubicBezTo>
                  <a:pt x="886522" y="2313878"/>
                  <a:pt x="1245220" y="2956933"/>
                  <a:pt x="1672683" y="3256157"/>
                </a:cubicBezTo>
                <a:cubicBezTo>
                  <a:pt x="2100146" y="3555381"/>
                  <a:pt x="2644697" y="3589764"/>
                  <a:pt x="3189249" y="3624147"/>
                </a:cubicBezTo>
              </a:path>
            </a:pathLst>
          </a:custGeom>
          <a:noFill/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3643306" y="41433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86314" y="41433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4787108" y="3999710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643174" y="5500702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214546" y="5214950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14546" y="23574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Управляющая кнопка: далее 52">
            <a:hlinkClick r:id="" action="ppaction://hlinkshowjump?jump=nextslide" highlightClick="1"/>
          </p:cNvPr>
          <p:cNvSpPr/>
          <p:nvPr/>
        </p:nvSpPr>
        <p:spPr>
          <a:xfrm>
            <a:off x="7715272" y="5572140"/>
            <a:ext cx="714380" cy="642942"/>
          </a:xfrm>
          <a:prstGeom prst="actionButtonForwardNex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Номер слайда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5" grpId="0"/>
      <p:bldP spid="16" grpId="0"/>
      <p:bldP spid="19" grpId="0" animBg="1"/>
      <p:bldP spid="31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51" grpId="0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:\Мои рисунки\картинки\картинки школа\252326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04"/>
            <a:ext cx="1500198" cy="167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101"/>
          <p:cNvGrpSpPr/>
          <p:nvPr/>
        </p:nvGrpSpPr>
        <p:grpSpPr>
          <a:xfrm>
            <a:off x="1928794" y="357166"/>
            <a:ext cx="6801005" cy="1357322"/>
            <a:chOff x="1793738" y="285728"/>
            <a:chExt cx="7173247" cy="1357322"/>
          </a:xfrm>
        </p:grpSpPr>
        <p:sp>
          <p:nvSpPr>
            <p:cNvPr id="4" name="Горизонтальный свиток 3"/>
            <p:cNvSpPr/>
            <p:nvPr/>
          </p:nvSpPr>
          <p:spPr>
            <a:xfrm>
              <a:off x="1793738" y="285728"/>
              <a:ext cx="7158064" cy="1357322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78787" y="500042"/>
              <a:ext cx="708819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Установите для предложенных</a:t>
              </a:r>
            </a:p>
            <a:p>
              <a:pPr algn="ctr"/>
              <a:r>
                <a:rPr lang="ru-RU" sz="24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 графиков значение параметра </a:t>
              </a:r>
              <a:r>
                <a:rPr lang="en-US" sz="24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4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4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a &gt;1, 0 &lt; a &lt; 1)</a:t>
              </a:r>
              <a:endParaRPr lang="ru-RU" sz="2400" b="1" i="1" dirty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28596" y="2143116"/>
            <a:ext cx="2591378" cy="2108102"/>
            <a:chOff x="571472" y="500042"/>
            <a:chExt cx="3571900" cy="2904689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571472" y="500042"/>
              <a:ext cx="3558557" cy="2904689"/>
              <a:chOff x="2409" y="164"/>
              <a:chExt cx="3148" cy="3107"/>
            </a:xfrm>
          </p:grpSpPr>
          <p:grpSp>
            <p:nvGrpSpPr>
              <p:cNvPr id="11" name="Group 8"/>
              <p:cNvGrpSpPr>
                <a:grpSpLocks/>
              </p:cNvGrpSpPr>
              <p:nvPr/>
            </p:nvGrpSpPr>
            <p:grpSpPr bwMode="auto">
              <a:xfrm>
                <a:off x="2409" y="164"/>
                <a:ext cx="3148" cy="3107"/>
                <a:chOff x="2409" y="164"/>
                <a:chExt cx="3148" cy="3107"/>
              </a:xfrm>
            </p:grpSpPr>
            <p:sp>
              <p:nvSpPr>
                <p:cNvPr id="14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3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Freeform 27"/>
                <p:cNvSpPr>
                  <a:spLocks/>
                </p:cNvSpPr>
                <p:nvPr/>
              </p:nvSpPr>
              <p:spPr bwMode="auto">
                <a:xfrm>
                  <a:off x="5545" y="26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" name="Freeform 2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" name="Freeform 2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" name="Line 12"/>
                <p:cNvSpPr>
                  <a:spLocks noChangeShapeType="1"/>
                </p:cNvSpPr>
                <p:nvPr/>
              </p:nvSpPr>
              <p:spPr bwMode="auto">
                <a:xfrm>
                  <a:off x="2409" y="3221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" name="Freeform 27"/>
                <p:cNvSpPr>
                  <a:spLocks/>
                </p:cNvSpPr>
                <p:nvPr/>
              </p:nvSpPr>
              <p:spPr bwMode="auto">
                <a:xfrm>
                  <a:off x="4238" y="164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" name="Text Box 32"/>
              <p:cNvSpPr txBox="1">
                <a:spLocks noChangeArrowheads="1"/>
              </p:cNvSpPr>
              <p:nvPr/>
            </p:nvSpPr>
            <p:spPr bwMode="auto">
              <a:xfrm>
                <a:off x="5196" y="1743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err="1"/>
                  <a:t>х</a:t>
                </a:r>
                <a:endParaRPr lang="ru-RU" sz="2400" dirty="0"/>
              </a:p>
            </p:txBody>
          </p:sp>
          <p:sp>
            <p:nvSpPr>
              <p:cNvPr id="13" name="Text Box 33"/>
              <p:cNvSpPr txBox="1">
                <a:spLocks noChangeArrowheads="1"/>
              </p:cNvSpPr>
              <p:nvPr/>
            </p:nvSpPr>
            <p:spPr bwMode="auto">
              <a:xfrm>
                <a:off x="3571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у</a:t>
                </a:r>
                <a:endParaRPr lang="ru-RU" sz="2400" dirty="0"/>
              </a:p>
            </p:txBody>
          </p:sp>
        </p:grpSp>
        <p:cxnSp>
          <p:nvCxnSpPr>
            <p:cNvPr id="9" name="Прямая со стрелкой 8"/>
            <p:cNvCxnSpPr/>
            <p:nvPr/>
          </p:nvCxnSpPr>
          <p:spPr>
            <a:xfrm>
              <a:off x="571472" y="1928802"/>
              <a:ext cx="35719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rot="5400000" flipH="1" flipV="1">
              <a:off x="360055" y="1991515"/>
              <a:ext cx="278608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Прямая соединительная линия 38"/>
          <p:cNvCxnSpPr/>
          <p:nvPr/>
        </p:nvCxnSpPr>
        <p:spPr>
          <a:xfrm rot="5400000">
            <a:off x="679423" y="3178173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47"/>
          <p:cNvSpPr/>
          <p:nvPr/>
        </p:nvSpPr>
        <p:spPr>
          <a:xfrm>
            <a:off x="1357290" y="2571744"/>
            <a:ext cx="1500198" cy="1285884"/>
          </a:xfrm>
          <a:custGeom>
            <a:avLst/>
            <a:gdLst>
              <a:gd name="connsiteX0" fmla="*/ 6350 w 1978025"/>
              <a:gd name="connsiteY0" fmla="*/ 1085850 h 1085850"/>
              <a:gd name="connsiteX1" fmla="*/ 139700 w 1978025"/>
              <a:gd name="connsiteY1" fmla="*/ 581025 h 1085850"/>
              <a:gd name="connsiteX2" fmla="*/ 844550 w 1978025"/>
              <a:gd name="connsiteY2" fmla="*/ 228600 h 1085850"/>
              <a:gd name="connsiteX3" fmla="*/ 1978025 w 197802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025" h="1085850">
                <a:moveTo>
                  <a:pt x="6350" y="1085850"/>
                </a:moveTo>
                <a:cubicBezTo>
                  <a:pt x="3175" y="904875"/>
                  <a:pt x="0" y="723900"/>
                  <a:pt x="139700" y="581025"/>
                </a:cubicBezTo>
                <a:cubicBezTo>
                  <a:pt x="279400" y="438150"/>
                  <a:pt x="538163" y="325438"/>
                  <a:pt x="844550" y="228600"/>
                </a:cubicBezTo>
                <a:cubicBezTo>
                  <a:pt x="1150938" y="131763"/>
                  <a:pt x="1978025" y="0"/>
                  <a:pt x="1978025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9" name="Группа 48"/>
          <p:cNvGrpSpPr/>
          <p:nvPr/>
        </p:nvGrpSpPr>
        <p:grpSpPr>
          <a:xfrm>
            <a:off x="3214678" y="1643050"/>
            <a:ext cx="2591378" cy="2108102"/>
            <a:chOff x="571472" y="500042"/>
            <a:chExt cx="3571900" cy="2904689"/>
          </a:xfrm>
        </p:grpSpPr>
        <p:grpSp>
          <p:nvGrpSpPr>
            <p:cNvPr id="50" name="Group 7"/>
            <p:cNvGrpSpPr>
              <a:grpSpLocks/>
            </p:cNvGrpSpPr>
            <p:nvPr/>
          </p:nvGrpSpPr>
          <p:grpSpPr bwMode="auto">
            <a:xfrm>
              <a:off x="571472" y="500042"/>
              <a:ext cx="3558557" cy="2904689"/>
              <a:chOff x="2409" y="164"/>
              <a:chExt cx="3148" cy="3107"/>
            </a:xfrm>
          </p:grpSpPr>
          <p:grpSp>
            <p:nvGrpSpPr>
              <p:cNvPr id="53" name="Group 8"/>
              <p:cNvGrpSpPr>
                <a:grpSpLocks/>
              </p:cNvGrpSpPr>
              <p:nvPr/>
            </p:nvGrpSpPr>
            <p:grpSpPr bwMode="auto">
              <a:xfrm>
                <a:off x="2409" y="164"/>
                <a:ext cx="3148" cy="3107"/>
                <a:chOff x="2409" y="164"/>
                <a:chExt cx="3148" cy="3107"/>
              </a:xfrm>
            </p:grpSpPr>
            <p:sp>
              <p:nvSpPr>
                <p:cNvPr id="56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65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0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" name="Freeform 27"/>
                <p:cNvSpPr>
                  <a:spLocks/>
                </p:cNvSpPr>
                <p:nvPr/>
              </p:nvSpPr>
              <p:spPr bwMode="auto">
                <a:xfrm>
                  <a:off x="5545" y="26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" name="Freeform 2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" name="Freeform 2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7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8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" name="Line 12"/>
                <p:cNvSpPr>
                  <a:spLocks noChangeShapeType="1"/>
                </p:cNvSpPr>
                <p:nvPr/>
              </p:nvSpPr>
              <p:spPr bwMode="auto">
                <a:xfrm>
                  <a:off x="2409" y="3221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" name="Freeform 27"/>
                <p:cNvSpPr>
                  <a:spLocks/>
                </p:cNvSpPr>
                <p:nvPr/>
              </p:nvSpPr>
              <p:spPr bwMode="auto">
                <a:xfrm>
                  <a:off x="4238" y="164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4" name="Text Box 32"/>
              <p:cNvSpPr txBox="1">
                <a:spLocks noChangeArrowheads="1"/>
              </p:cNvSpPr>
              <p:nvPr/>
            </p:nvSpPr>
            <p:spPr bwMode="auto">
              <a:xfrm>
                <a:off x="5196" y="1743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err="1"/>
                  <a:t>х</a:t>
                </a:r>
                <a:endParaRPr lang="ru-RU" sz="2400" dirty="0"/>
              </a:p>
            </p:txBody>
          </p:sp>
          <p:sp>
            <p:nvSpPr>
              <p:cNvPr id="55" name="Text Box 33"/>
              <p:cNvSpPr txBox="1">
                <a:spLocks noChangeArrowheads="1"/>
              </p:cNvSpPr>
              <p:nvPr/>
            </p:nvSpPr>
            <p:spPr bwMode="auto">
              <a:xfrm>
                <a:off x="3571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у</a:t>
                </a:r>
                <a:endParaRPr lang="ru-RU" sz="2400" dirty="0"/>
              </a:p>
            </p:txBody>
          </p:sp>
        </p:grpSp>
        <p:cxnSp>
          <p:nvCxnSpPr>
            <p:cNvPr id="51" name="Прямая со стрелкой 50"/>
            <p:cNvCxnSpPr/>
            <p:nvPr/>
          </p:nvCxnSpPr>
          <p:spPr>
            <a:xfrm>
              <a:off x="571472" y="1928802"/>
              <a:ext cx="35719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 rot="5400000" flipH="1" flipV="1">
              <a:off x="360055" y="1991515"/>
              <a:ext cx="278608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Прямая соединительная линия 80"/>
          <p:cNvCxnSpPr/>
          <p:nvPr/>
        </p:nvCxnSpPr>
        <p:spPr>
          <a:xfrm rot="5400000">
            <a:off x="3465505" y="2678107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олилиния 81"/>
          <p:cNvSpPr/>
          <p:nvPr/>
        </p:nvSpPr>
        <p:spPr>
          <a:xfrm flipV="1">
            <a:off x="4286248" y="2285992"/>
            <a:ext cx="1500198" cy="1071570"/>
          </a:xfrm>
          <a:custGeom>
            <a:avLst/>
            <a:gdLst>
              <a:gd name="connsiteX0" fmla="*/ 6350 w 1978025"/>
              <a:gd name="connsiteY0" fmla="*/ 1085850 h 1085850"/>
              <a:gd name="connsiteX1" fmla="*/ 139700 w 1978025"/>
              <a:gd name="connsiteY1" fmla="*/ 581025 h 1085850"/>
              <a:gd name="connsiteX2" fmla="*/ 844550 w 1978025"/>
              <a:gd name="connsiteY2" fmla="*/ 228600 h 1085850"/>
              <a:gd name="connsiteX3" fmla="*/ 1978025 w 197802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025" h="1085850">
                <a:moveTo>
                  <a:pt x="6350" y="1085850"/>
                </a:moveTo>
                <a:cubicBezTo>
                  <a:pt x="3175" y="904875"/>
                  <a:pt x="0" y="723900"/>
                  <a:pt x="139700" y="581025"/>
                </a:cubicBezTo>
                <a:cubicBezTo>
                  <a:pt x="279400" y="438150"/>
                  <a:pt x="538163" y="325438"/>
                  <a:pt x="844550" y="228600"/>
                </a:cubicBezTo>
                <a:cubicBezTo>
                  <a:pt x="1150938" y="131763"/>
                  <a:pt x="1978025" y="0"/>
                  <a:pt x="1978025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3" name="Группа 82"/>
          <p:cNvGrpSpPr/>
          <p:nvPr/>
        </p:nvGrpSpPr>
        <p:grpSpPr>
          <a:xfrm>
            <a:off x="5929322" y="2214554"/>
            <a:ext cx="2591378" cy="2108102"/>
            <a:chOff x="571472" y="500042"/>
            <a:chExt cx="3571899" cy="2904689"/>
          </a:xfrm>
        </p:grpSpPr>
        <p:grpSp>
          <p:nvGrpSpPr>
            <p:cNvPr id="84" name="Group 7"/>
            <p:cNvGrpSpPr>
              <a:grpSpLocks/>
            </p:cNvGrpSpPr>
            <p:nvPr/>
          </p:nvGrpSpPr>
          <p:grpSpPr bwMode="auto">
            <a:xfrm>
              <a:off x="571472" y="500042"/>
              <a:ext cx="3558557" cy="2904689"/>
              <a:chOff x="2409" y="164"/>
              <a:chExt cx="3148" cy="3107"/>
            </a:xfrm>
          </p:grpSpPr>
          <p:grpSp>
            <p:nvGrpSpPr>
              <p:cNvPr id="87" name="Group 8"/>
              <p:cNvGrpSpPr>
                <a:grpSpLocks/>
              </p:cNvGrpSpPr>
              <p:nvPr/>
            </p:nvGrpSpPr>
            <p:grpSpPr bwMode="auto">
              <a:xfrm>
                <a:off x="2409" y="164"/>
                <a:ext cx="3148" cy="3107"/>
                <a:chOff x="2409" y="164"/>
                <a:chExt cx="3148" cy="3107"/>
              </a:xfrm>
            </p:grpSpPr>
            <p:sp>
              <p:nvSpPr>
                <p:cNvPr id="90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1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8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9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0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" name="Freeform 27"/>
                <p:cNvSpPr>
                  <a:spLocks/>
                </p:cNvSpPr>
                <p:nvPr/>
              </p:nvSpPr>
              <p:spPr bwMode="auto">
                <a:xfrm>
                  <a:off x="5545" y="26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" name="Freeform 2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" name="Freeform 2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" name="Line 12"/>
                <p:cNvSpPr>
                  <a:spLocks noChangeShapeType="1"/>
                </p:cNvSpPr>
                <p:nvPr/>
              </p:nvSpPr>
              <p:spPr bwMode="auto">
                <a:xfrm>
                  <a:off x="2409" y="3221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" name="Freeform 27"/>
                <p:cNvSpPr>
                  <a:spLocks/>
                </p:cNvSpPr>
                <p:nvPr/>
              </p:nvSpPr>
              <p:spPr bwMode="auto">
                <a:xfrm>
                  <a:off x="4238" y="164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8" name="Text Box 32"/>
              <p:cNvSpPr txBox="1">
                <a:spLocks noChangeArrowheads="1"/>
              </p:cNvSpPr>
              <p:nvPr/>
            </p:nvSpPr>
            <p:spPr bwMode="auto">
              <a:xfrm>
                <a:off x="5196" y="1743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err="1"/>
                  <a:t>х</a:t>
                </a:r>
                <a:endParaRPr lang="ru-RU" sz="2400" dirty="0"/>
              </a:p>
            </p:txBody>
          </p:sp>
          <p:sp>
            <p:nvSpPr>
              <p:cNvPr id="89" name="Text Box 33"/>
              <p:cNvSpPr txBox="1">
                <a:spLocks noChangeArrowheads="1"/>
              </p:cNvSpPr>
              <p:nvPr/>
            </p:nvSpPr>
            <p:spPr bwMode="auto">
              <a:xfrm>
                <a:off x="3571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у</a:t>
                </a:r>
                <a:endParaRPr lang="ru-RU" sz="2400" dirty="0"/>
              </a:p>
            </p:txBody>
          </p:sp>
        </p:grpSp>
        <p:cxnSp>
          <p:nvCxnSpPr>
            <p:cNvPr id="85" name="Прямая со стрелкой 84"/>
            <p:cNvCxnSpPr/>
            <p:nvPr/>
          </p:nvCxnSpPr>
          <p:spPr>
            <a:xfrm>
              <a:off x="571472" y="1928802"/>
              <a:ext cx="3571899" cy="158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 стрелкой 85"/>
            <p:cNvCxnSpPr/>
            <p:nvPr/>
          </p:nvCxnSpPr>
          <p:spPr>
            <a:xfrm rot="5400000" flipH="1" flipV="1">
              <a:off x="360055" y="1991515"/>
              <a:ext cx="278608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5" name="Прямая соединительная линия 114"/>
          <p:cNvCxnSpPr/>
          <p:nvPr/>
        </p:nvCxnSpPr>
        <p:spPr>
          <a:xfrm rot="5400000">
            <a:off x="6180149" y="3249611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Полилиния 115"/>
          <p:cNvSpPr/>
          <p:nvPr/>
        </p:nvSpPr>
        <p:spPr>
          <a:xfrm rot="5213035" flipH="1">
            <a:off x="6285081" y="1989279"/>
            <a:ext cx="854466" cy="1378698"/>
          </a:xfrm>
          <a:custGeom>
            <a:avLst/>
            <a:gdLst>
              <a:gd name="connsiteX0" fmla="*/ 6350 w 1978025"/>
              <a:gd name="connsiteY0" fmla="*/ 1085850 h 1085850"/>
              <a:gd name="connsiteX1" fmla="*/ 139700 w 1978025"/>
              <a:gd name="connsiteY1" fmla="*/ 581025 h 1085850"/>
              <a:gd name="connsiteX2" fmla="*/ 844550 w 1978025"/>
              <a:gd name="connsiteY2" fmla="*/ 228600 h 1085850"/>
              <a:gd name="connsiteX3" fmla="*/ 1978025 w 197802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025" h="1085850">
                <a:moveTo>
                  <a:pt x="6350" y="1085850"/>
                </a:moveTo>
                <a:cubicBezTo>
                  <a:pt x="3175" y="904875"/>
                  <a:pt x="0" y="723900"/>
                  <a:pt x="139700" y="581025"/>
                </a:cubicBezTo>
                <a:cubicBezTo>
                  <a:pt x="279400" y="438150"/>
                  <a:pt x="538163" y="325438"/>
                  <a:pt x="844550" y="228600"/>
                </a:cubicBezTo>
                <a:cubicBezTo>
                  <a:pt x="1150938" y="131763"/>
                  <a:pt x="1978025" y="0"/>
                  <a:pt x="1978025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7" name="Группа 116"/>
          <p:cNvGrpSpPr/>
          <p:nvPr/>
        </p:nvGrpSpPr>
        <p:grpSpPr>
          <a:xfrm>
            <a:off x="3143240" y="4000504"/>
            <a:ext cx="2591378" cy="2108102"/>
            <a:chOff x="571472" y="500042"/>
            <a:chExt cx="3571900" cy="2904689"/>
          </a:xfrm>
        </p:grpSpPr>
        <p:grpSp>
          <p:nvGrpSpPr>
            <p:cNvPr id="118" name="Group 7"/>
            <p:cNvGrpSpPr>
              <a:grpSpLocks/>
            </p:cNvGrpSpPr>
            <p:nvPr/>
          </p:nvGrpSpPr>
          <p:grpSpPr bwMode="auto">
            <a:xfrm>
              <a:off x="571472" y="500042"/>
              <a:ext cx="3558557" cy="2904689"/>
              <a:chOff x="2409" y="164"/>
              <a:chExt cx="3148" cy="3107"/>
            </a:xfrm>
          </p:grpSpPr>
          <p:grpSp>
            <p:nvGrpSpPr>
              <p:cNvPr id="121" name="Group 8"/>
              <p:cNvGrpSpPr>
                <a:grpSpLocks/>
              </p:cNvGrpSpPr>
              <p:nvPr/>
            </p:nvGrpSpPr>
            <p:grpSpPr bwMode="auto">
              <a:xfrm>
                <a:off x="2409" y="164"/>
                <a:ext cx="3148" cy="3107"/>
                <a:chOff x="2409" y="164"/>
                <a:chExt cx="3148" cy="3107"/>
              </a:xfrm>
            </p:grpSpPr>
            <p:sp>
              <p:nvSpPr>
                <p:cNvPr id="124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5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6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8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0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1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2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33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4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6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7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8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9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0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2" name="Freeform 27"/>
                <p:cNvSpPr>
                  <a:spLocks/>
                </p:cNvSpPr>
                <p:nvPr/>
              </p:nvSpPr>
              <p:spPr bwMode="auto">
                <a:xfrm>
                  <a:off x="5545" y="26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" name="Freeform 2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4" name="Freeform 2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5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7" name="Line 12"/>
                <p:cNvSpPr>
                  <a:spLocks noChangeShapeType="1"/>
                </p:cNvSpPr>
                <p:nvPr/>
              </p:nvSpPr>
              <p:spPr bwMode="auto">
                <a:xfrm>
                  <a:off x="2409" y="3221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8" name="Freeform 27"/>
                <p:cNvSpPr>
                  <a:spLocks/>
                </p:cNvSpPr>
                <p:nvPr/>
              </p:nvSpPr>
              <p:spPr bwMode="auto">
                <a:xfrm>
                  <a:off x="4238" y="164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2" name="Text Box 32"/>
              <p:cNvSpPr txBox="1">
                <a:spLocks noChangeArrowheads="1"/>
              </p:cNvSpPr>
              <p:nvPr/>
            </p:nvSpPr>
            <p:spPr bwMode="auto">
              <a:xfrm>
                <a:off x="5196" y="1849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err="1"/>
                  <a:t>х</a:t>
                </a:r>
                <a:endParaRPr lang="ru-RU" sz="2400" dirty="0"/>
              </a:p>
            </p:txBody>
          </p:sp>
          <p:sp>
            <p:nvSpPr>
              <p:cNvPr id="123" name="Text Box 33"/>
              <p:cNvSpPr txBox="1">
                <a:spLocks noChangeArrowheads="1"/>
              </p:cNvSpPr>
              <p:nvPr/>
            </p:nvSpPr>
            <p:spPr bwMode="auto">
              <a:xfrm>
                <a:off x="3571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у</a:t>
                </a:r>
                <a:endParaRPr lang="ru-RU" sz="2400" dirty="0"/>
              </a:p>
            </p:txBody>
          </p:sp>
        </p:grpSp>
        <p:cxnSp>
          <p:nvCxnSpPr>
            <p:cNvPr id="119" name="Прямая со стрелкой 118"/>
            <p:cNvCxnSpPr/>
            <p:nvPr/>
          </p:nvCxnSpPr>
          <p:spPr>
            <a:xfrm>
              <a:off x="571472" y="1928802"/>
              <a:ext cx="35719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 стрелкой 119"/>
            <p:cNvCxnSpPr/>
            <p:nvPr/>
          </p:nvCxnSpPr>
          <p:spPr>
            <a:xfrm rot="5400000" flipH="1" flipV="1">
              <a:off x="360055" y="1991515"/>
              <a:ext cx="278608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9" name="Прямая соединительная линия 148"/>
          <p:cNvCxnSpPr/>
          <p:nvPr/>
        </p:nvCxnSpPr>
        <p:spPr>
          <a:xfrm rot="5400000">
            <a:off x="3465505" y="5035561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Полилиния 149"/>
          <p:cNvSpPr/>
          <p:nvPr/>
        </p:nvSpPr>
        <p:spPr>
          <a:xfrm>
            <a:off x="3714744" y="4572008"/>
            <a:ext cx="1500198" cy="857256"/>
          </a:xfrm>
          <a:custGeom>
            <a:avLst/>
            <a:gdLst>
              <a:gd name="connsiteX0" fmla="*/ 6350 w 1978025"/>
              <a:gd name="connsiteY0" fmla="*/ 1085850 h 1085850"/>
              <a:gd name="connsiteX1" fmla="*/ 139700 w 1978025"/>
              <a:gd name="connsiteY1" fmla="*/ 581025 h 1085850"/>
              <a:gd name="connsiteX2" fmla="*/ 844550 w 1978025"/>
              <a:gd name="connsiteY2" fmla="*/ 228600 h 1085850"/>
              <a:gd name="connsiteX3" fmla="*/ 1978025 w 197802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8025" h="1085850">
                <a:moveTo>
                  <a:pt x="6350" y="1085850"/>
                </a:moveTo>
                <a:cubicBezTo>
                  <a:pt x="3175" y="904875"/>
                  <a:pt x="0" y="723900"/>
                  <a:pt x="139700" y="581025"/>
                </a:cubicBezTo>
                <a:cubicBezTo>
                  <a:pt x="279400" y="438150"/>
                  <a:pt x="538163" y="325438"/>
                  <a:pt x="844550" y="228600"/>
                </a:cubicBezTo>
                <a:cubicBezTo>
                  <a:pt x="1150938" y="131763"/>
                  <a:pt x="1978025" y="0"/>
                  <a:pt x="1978025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1" name="Группа 91"/>
          <p:cNvGrpSpPr/>
          <p:nvPr/>
        </p:nvGrpSpPr>
        <p:grpSpPr>
          <a:xfrm>
            <a:off x="4143372" y="5214950"/>
            <a:ext cx="1071570" cy="571504"/>
            <a:chOff x="2143108" y="2500306"/>
            <a:chExt cx="1214446" cy="571504"/>
          </a:xfrm>
        </p:grpSpPr>
        <p:sp>
          <p:nvSpPr>
            <p:cNvPr id="152" name="Прямоугольник 151"/>
            <p:cNvSpPr/>
            <p:nvPr/>
          </p:nvSpPr>
          <p:spPr>
            <a:xfrm>
              <a:off x="2143108" y="2500306"/>
              <a:ext cx="1214446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53" name="Object 2"/>
            <p:cNvGraphicFramePr>
              <a:graphicFrameLocks noChangeAspect="1"/>
            </p:cNvGraphicFramePr>
            <p:nvPr/>
          </p:nvGraphicFramePr>
          <p:xfrm>
            <a:off x="2305034" y="2500306"/>
            <a:ext cx="855662" cy="473075"/>
          </p:xfrm>
          <a:graphic>
            <a:graphicData uri="http://schemas.openxmlformats.org/presentationml/2006/ole">
              <p:oleObj spid="_x0000_s48131" name="Формула" r:id="rId4" imgW="330120" imgH="177480" progId="Equation.3">
                <p:embed/>
              </p:oleObj>
            </a:graphicData>
          </a:graphic>
        </p:graphicFrame>
      </p:grpSp>
      <p:grpSp>
        <p:nvGrpSpPr>
          <p:cNvPr id="154" name="Группа 91"/>
          <p:cNvGrpSpPr/>
          <p:nvPr/>
        </p:nvGrpSpPr>
        <p:grpSpPr>
          <a:xfrm>
            <a:off x="1643042" y="3500438"/>
            <a:ext cx="1071570" cy="571504"/>
            <a:chOff x="2143108" y="2500306"/>
            <a:chExt cx="1214446" cy="571504"/>
          </a:xfrm>
        </p:grpSpPr>
        <p:sp>
          <p:nvSpPr>
            <p:cNvPr id="155" name="Прямоугольник 154"/>
            <p:cNvSpPr/>
            <p:nvPr/>
          </p:nvSpPr>
          <p:spPr>
            <a:xfrm>
              <a:off x="2143108" y="2500306"/>
              <a:ext cx="1214446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56" name="Object 2"/>
            <p:cNvGraphicFramePr>
              <a:graphicFrameLocks noChangeAspect="1"/>
            </p:cNvGraphicFramePr>
            <p:nvPr/>
          </p:nvGraphicFramePr>
          <p:xfrm>
            <a:off x="2305034" y="2500306"/>
            <a:ext cx="855662" cy="473075"/>
          </p:xfrm>
          <a:graphic>
            <a:graphicData uri="http://schemas.openxmlformats.org/presentationml/2006/ole">
              <p:oleObj spid="_x0000_s48132" name="Формула" r:id="rId5" imgW="330120" imgH="177480" progId="Equation.3">
                <p:embed/>
              </p:oleObj>
            </a:graphicData>
          </a:graphic>
        </p:graphicFrame>
      </p:grpSp>
      <p:grpSp>
        <p:nvGrpSpPr>
          <p:cNvPr id="157" name="Группа 91"/>
          <p:cNvGrpSpPr/>
          <p:nvPr/>
        </p:nvGrpSpPr>
        <p:grpSpPr>
          <a:xfrm>
            <a:off x="3286116" y="3143248"/>
            <a:ext cx="1428760" cy="571504"/>
            <a:chOff x="2143108" y="2500306"/>
            <a:chExt cx="1619261" cy="571504"/>
          </a:xfrm>
        </p:grpSpPr>
        <p:sp>
          <p:nvSpPr>
            <p:cNvPr id="158" name="Прямоугольник 157"/>
            <p:cNvSpPr/>
            <p:nvPr/>
          </p:nvSpPr>
          <p:spPr>
            <a:xfrm>
              <a:off x="2143108" y="2500306"/>
              <a:ext cx="1619261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59" name="Object 2"/>
            <p:cNvGraphicFramePr>
              <a:graphicFrameLocks noChangeAspect="1"/>
            </p:cNvGraphicFramePr>
            <p:nvPr/>
          </p:nvGraphicFramePr>
          <p:xfrm>
            <a:off x="2224071" y="2500306"/>
            <a:ext cx="1417743" cy="473075"/>
          </p:xfrm>
          <a:graphic>
            <a:graphicData uri="http://schemas.openxmlformats.org/presentationml/2006/ole">
              <p:oleObj spid="_x0000_s48133" name="Формула" r:id="rId6" imgW="545760" imgH="177480" progId="Equation.3">
                <p:embed/>
              </p:oleObj>
            </a:graphicData>
          </a:graphic>
        </p:graphicFrame>
      </p:grpSp>
      <p:sp>
        <p:nvSpPr>
          <p:cNvPr id="161" name="Прямоугольник 160"/>
          <p:cNvSpPr/>
          <p:nvPr/>
        </p:nvSpPr>
        <p:spPr>
          <a:xfrm>
            <a:off x="5857884" y="4357694"/>
            <a:ext cx="2928957" cy="1571636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является графиком логарифмической функции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Номер слайда 1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82" grpId="0" animBg="1"/>
      <p:bldP spid="116" grpId="0" animBg="1"/>
      <p:bldP spid="150" grpId="0" animBg="1"/>
      <p:bldP spid="1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:\Мои рисунки\картинки\картинки школа\252326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1500198" cy="167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101"/>
          <p:cNvGrpSpPr/>
          <p:nvPr/>
        </p:nvGrpSpPr>
        <p:grpSpPr>
          <a:xfrm>
            <a:off x="2143108" y="357166"/>
            <a:ext cx="6429420" cy="1500198"/>
            <a:chOff x="1643042" y="285728"/>
            <a:chExt cx="7072363" cy="1500198"/>
          </a:xfrm>
        </p:grpSpPr>
        <p:sp>
          <p:nvSpPr>
            <p:cNvPr id="6" name="Горизонтальный свиток 5"/>
            <p:cNvSpPr/>
            <p:nvPr/>
          </p:nvSpPr>
          <p:spPr>
            <a:xfrm>
              <a:off x="1643042" y="285728"/>
              <a:ext cx="7072363" cy="1500198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93115" y="571480"/>
              <a:ext cx="620069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Блиц - опрос. </a:t>
              </a:r>
            </a:p>
            <a:p>
              <a:r>
                <a:rPr lang="ru-RU" sz="28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Отвечать только «да» или «нет»</a:t>
              </a:r>
              <a:endParaRPr lang="ru-RU" sz="2800" b="1" i="1" dirty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00034" y="1928802"/>
            <a:ext cx="7641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Ось у является вертикальной асимптотой графика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логарифмической функции.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2786058"/>
            <a:ext cx="7756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Графики показательной и логарифмической функций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симметричны относительно прямой у = х.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3571876"/>
            <a:ext cx="78629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Область определения логарифмической функции – вся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числовая прямая, а область значений этой функции –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промежуток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(0, +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∞)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4714884"/>
            <a:ext cx="7993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Монотонность логарифмической функции зависит от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основания логарифма.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572140"/>
            <a:ext cx="8204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каждый график логарифмической функции проходит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через точку с координатами (1;0).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:\Мои рисунки\картинки\картинки школа\252326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1500198" cy="167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101"/>
          <p:cNvGrpSpPr/>
          <p:nvPr/>
        </p:nvGrpSpPr>
        <p:grpSpPr>
          <a:xfrm>
            <a:off x="2143108" y="357166"/>
            <a:ext cx="6429420" cy="1500198"/>
            <a:chOff x="1643042" y="285728"/>
            <a:chExt cx="7072363" cy="1500198"/>
          </a:xfrm>
        </p:grpSpPr>
        <p:sp>
          <p:nvSpPr>
            <p:cNvPr id="4" name="Горизонтальный свиток 3"/>
            <p:cNvSpPr/>
            <p:nvPr/>
          </p:nvSpPr>
          <p:spPr>
            <a:xfrm>
              <a:off x="1643042" y="285728"/>
              <a:ext cx="7072363" cy="1500198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93115" y="571480"/>
              <a:ext cx="620069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Блиц - опрос. </a:t>
              </a:r>
            </a:p>
            <a:p>
              <a:r>
                <a:rPr lang="ru-RU" sz="2800" b="1" i="1" dirty="0" smtClean="0">
                  <a:solidFill>
                    <a:srgbClr val="9D3113"/>
                  </a:solidFill>
                  <a:latin typeface="Times New Roman" pitchFamily="18" charset="0"/>
                  <a:cs typeface="Times New Roman" pitchFamily="18" charset="0"/>
                </a:rPr>
                <a:t>Отвечать только «да» или «нет»</a:t>
              </a:r>
              <a:endParaRPr lang="ru-RU" sz="2800" b="1" i="1" dirty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00034" y="2071678"/>
            <a:ext cx="82502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Логарифмическая кривая это та же экспонента, только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- другому расположенная в координатной плоскости.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928934"/>
            <a:ext cx="8021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Выпуклость логарифмической функции не зависит от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основания логарифма.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3786190"/>
            <a:ext cx="78901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Логарифмическая функция не является ни чётной, ни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нечётной.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4643446"/>
            <a:ext cx="8082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Логарифмическая функция имеет наибольшее значение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не имеет наименьшего значения при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&gt;1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наоборот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&lt; a &lt; 1.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5786454"/>
            <a:ext cx="2019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Проверка:</a:t>
            </a:r>
            <a:endParaRPr lang="ru-RU" sz="32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5857892"/>
            <a:ext cx="6028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Да, да, нет, да, нет, да, нет, да, нет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240px-John_Napi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85860"/>
            <a:ext cx="3929090" cy="48577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43438" y="428604"/>
            <a:ext cx="40005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Дата рождения:	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1550 год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рождения: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замок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Мерчистон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те годы предместье Эдинбурга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Дата смерти: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апреля 1617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смерти:	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Эдинбург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Научная сфера: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Альма-матер:	</a:t>
            </a:r>
          </a:p>
          <a:p>
            <a:pPr algn="ctr"/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Сент-Эндрюсский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университет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Известен как: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изобретатель логарифмов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57166"/>
            <a:ext cx="3357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Джон Непер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John Napier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70399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Прочитайте и назовите график функции, </a:t>
            </a:r>
          </a:p>
          <a:p>
            <a:pPr algn="ctr"/>
            <a:r>
              <a:rPr lang="ru-RU" sz="2800" b="1" i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 изображённый на рисунке.</a:t>
            </a:r>
            <a:endParaRPr lang="ru-RU" sz="2800" b="1" i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roup 468"/>
          <p:cNvGraphicFramePr>
            <a:graphicFrameLocks noGrp="1"/>
          </p:cNvGraphicFramePr>
          <p:nvPr/>
        </p:nvGraphicFramePr>
        <p:xfrm>
          <a:off x="500034" y="1500174"/>
          <a:ext cx="5383224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308185"/>
                <a:gridCol w="228819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500034" y="4929198"/>
            <a:ext cx="5429288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785786" y="3929066"/>
            <a:ext cx="4857784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00694" y="500063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1500174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6050" y="500063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71868" y="500063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86050" y="407194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3143240" y="4429132"/>
            <a:ext cx="21431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лилиния 36"/>
          <p:cNvSpPr/>
          <p:nvPr/>
        </p:nvSpPr>
        <p:spPr>
          <a:xfrm>
            <a:off x="2000232" y="1643050"/>
            <a:ext cx="2214578" cy="3143272"/>
          </a:xfrm>
          <a:custGeom>
            <a:avLst/>
            <a:gdLst>
              <a:gd name="connsiteX0" fmla="*/ 0 w 1628078"/>
              <a:gd name="connsiteY0" fmla="*/ 3278459 h 3278459"/>
              <a:gd name="connsiteX1" fmla="*/ 936702 w 1628078"/>
              <a:gd name="connsiteY1" fmla="*/ 2877015 h 3278459"/>
              <a:gd name="connsiteX2" fmla="*/ 1427356 w 1628078"/>
              <a:gd name="connsiteY2" fmla="*/ 1416205 h 3278459"/>
              <a:gd name="connsiteX3" fmla="*/ 1628078 w 1628078"/>
              <a:gd name="connsiteY3" fmla="*/ 0 h 3278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8078" h="3278459">
                <a:moveTo>
                  <a:pt x="0" y="3278459"/>
                </a:moveTo>
                <a:cubicBezTo>
                  <a:pt x="349404" y="3232925"/>
                  <a:pt x="698809" y="3187391"/>
                  <a:pt x="936702" y="2877015"/>
                </a:cubicBezTo>
                <a:cubicBezTo>
                  <a:pt x="1174595" y="2566639"/>
                  <a:pt x="1312127" y="1895707"/>
                  <a:pt x="1427356" y="1416205"/>
                </a:cubicBezTo>
                <a:cubicBezTo>
                  <a:pt x="1542585" y="936703"/>
                  <a:pt x="1585331" y="468351"/>
                  <a:pt x="1628078" y="0"/>
                </a:cubicBezTo>
              </a:path>
            </a:pathLst>
          </a:custGeom>
          <a:ln w="76200">
            <a:solidFill>
              <a:srgbClr val="5EA2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3573456" y="4927610"/>
            <a:ext cx="28416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Управляющая кнопка: настраиваемая 43">
            <a:hlinkClick r:id="" action="ppaction://hlinkshowjump?jump=nextslide" highlightClick="1"/>
          </p:cNvPr>
          <p:cNvSpPr/>
          <p:nvPr/>
        </p:nvSpPr>
        <p:spPr>
          <a:xfrm>
            <a:off x="6500826" y="2500306"/>
            <a:ext cx="2000264" cy="500066"/>
          </a:xfrm>
          <a:prstGeom prst="actionButtonBlank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Управляющая кнопка: далее 44">
            <a:hlinkClick r:id="rId3" action="ppaction://hlinksldjump" highlightClick="1"/>
          </p:cNvPr>
          <p:cNvSpPr/>
          <p:nvPr/>
        </p:nvSpPr>
        <p:spPr>
          <a:xfrm>
            <a:off x="7572396" y="5500702"/>
            <a:ext cx="1000132" cy="756664"/>
          </a:xfrm>
          <a:prstGeom prst="actionButtonForwardNex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6" name="Группа 45"/>
          <p:cNvGrpSpPr/>
          <p:nvPr/>
        </p:nvGrpSpPr>
        <p:grpSpPr>
          <a:xfrm>
            <a:off x="4429124" y="1571612"/>
            <a:ext cx="2714644" cy="757238"/>
            <a:chOff x="3786182" y="500054"/>
            <a:chExt cx="2714644" cy="757238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3786182" y="642918"/>
              <a:ext cx="2714644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48" name="Объект 47"/>
            <p:cNvGraphicFramePr>
              <a:graphicFrameLocks noChangeAspect="1"/>
            </p:cNvGraphicFramePr>
            <p:nvPr/>
          </p:nvGraphicFramePr>
          <p:xfrm>
            <a:off x="3827458" y="500054"/>
            <a:ext cx="2568575" cy="757238"/>
          </p:xfrm>
          <a:graphic>
            <a:graphicData uri="http://schemas.openxmlformats.org/presentationml/2006/ole">
              <p:oleObj spid="_x0000_s23553" name="Формула" r:id="rId4" imgW="774360" imgH="228600" progId="Equation.3">
                <p:embed/>
              </p:oleObj>
            </a:graphicData>
          </a:graphic>
        </p:graphicFrame>
      </p:grpSp>
      <p:sp>
        <p:nvSpPr>
          <p:cNvPr id="49" name="TextBox 48"/>
          <p:cNvSpPr txBox="1"/>
          <p:nvPr/>
        </p:nvSpPr>
        <p:spPr>
          <a:xfrm>
            <a:off x="5929322" y="3071810"/>
            <a:ext cx="29773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Какими свойствами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обладает эта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функция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0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&lt; a &lt; 1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20" name="Полилиния 19"/>
          <p:cNvSpPr/>
          <p:nvPr/>
        </p:nvSpPr>
        <p:spPr>
          <a:xfrm flipH="1">
            <a:off x="2143108" y="1643050"/>
            <a:ext cx="2214578" cy="3143272"/>
          </a:xfrm>
          <a:custGeom>
            <a:avLst/>
            <a:gdLst>
              <a:gd name="connsiteX0" fmla="*/ 0 w 1628078"/>
              <a:gd name="connsiteY0" fmla="*/ 3278459 h 3278459"/>
              <a:gd name="connsiteX1" fmla="*/ 936702 w 1628078"/>
              <a:gd name="connsiteY1" fmla="*/ 2877015 h 3278459"/>
              <a:gd name="connsiteX2" fmla="*/ 1427356 w 1628078"/>
              <a:gd name="connsiteY2" fmla="*/ 1416205 h 3278459"/>
              <a:gd name="connsiteX3" fmla="*/ 1628078 w 1628078"/>
              <a:gd name="connsiteY3" fmla="*/ 0 h 3278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8078" h="3278459">
                <a:moveTo>
                  <a:pt x="0" y="3278459"/>
                </a:moveTo>
                <a:cubicBezTo>
                  <a:pt x="349404" y="3232925"/>
                  <a:pt x="698809" y="3187391"/>
                  <a:pt x="936702" y="2877015"/>
                </a:cubicBezTo>
                <a:cubicBezTo>
                  <a:pt x="1174595" y="2566639"/>
                  <a:pt x="1312127" y="1895707"/>
                  <a:pt x="1427356" y="1416205"/>
                </a:cubicBezTo>
                <a:cubicBezTo>
                  <a:pt x="1542585" y="936703"/>
                  <a:pt x="1585331" y="468351"/>
                  <a:pt x="1628078" y="0"/>
                </a:cubicBezTo>
              </a:path>
            </a:pathLst>
          </a:custGeom>
          <a:ln w="76200">
            <a:solidFill>
              <a:srgbClr val="3977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3500430" y="4786322"/>
            <a:ext cx="3243262" cy="757237"/>
            <a:chOff x="3786182" y="500054"/>
            <a:chExt cx="3243262" cy="757237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3786182" y="642918"/>
              <a:ext cx="3214710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3" name="Объект 22"/>
            <p:cNvGraphicFramePr>
              <a:graphicFrameLocks noChangeAspect="1"/>
            </p:cNvGraphicFramePr>
            <p:nvPr/>
          </p:nvGraphicFramePr>
          <p:xfrm>
            <a:off x="3786182" y="500054"/>
            <a:ext cx="3243262" cy="757237"/>
          </p:xfrm>
          <a:graphic>
            <a:graphicData uri="http://schemas.openxmlformats.org/presentationml/2006/ole">
              <p:oleObj spid="_x0000_s23554" name="Формула" r:id="rId5" imgW="977760" imgH="228600" progId="Equation.3">
                <p:embed/>
              </p:oleObj>
            </a:graphicData>
          </a:graphic>
        </p:graphicFrame>
      </p:grp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38" grpId="0"/>
      <p:bldP spid="39" grpId="0"/>
      <p:bldP spid="37" grpId="0" animBg="1"/>
      <p:bldP spid="49" grpId="0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1500174"/>
            <a:ext cx="6502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D(f) –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область определения функции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071678"/>
            <a:ext cx="6565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Чётность или нечётность функции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071810"/>
            <a:ext cx="4832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Ограниченность функции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571876"/>
            <a:ext cx="7883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Наибольшие, наименьшие значения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143380"/>
            <a:ext cx="4686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 Непрерывность функции.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4643446"/>
            <a:ext cx="5966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E(f) –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область значений функции.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596" y="2571744"/>
            <a:ext cx="8143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Промежутки возрастания, убывания функции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643834" y="5429264"/>
            <a:ext cx="928694" cy="756664"/>
          </a:xfrm>
          <a:prstGeom prst="actionButtonBackPreviou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8596" y="5214950"/>
            <a:ext cx="4143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Выпуклость функции.</a:t>
            </a:r>
          </a:p>
        </p:txBody>
      </p:sp>
      <p:pic>
        <p:nvPicPr>
          <p:cNvPr id="13" name="Picture 4" descr="E:\Мои рисунки\картинки\картинки школа\252326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1492382" cy="167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Группа 13"/>
          <p:cNvGrpSpPr/>
          <p:nvPr/>
        </p:nvGrpSpPr>
        <p:grpSpPr>
          <a:xfrm>
            <a:off x="2071670" y="357166"/>
            <a:ext cx="6500858" cy="928694"/>
            <a:chOff x="2143108" y="285728"/>
            <a:chExt cx="6500858" cy="928694"/>
          </a:xfrm>
        </p:grpSpPr>
        <p:sp>
          <p:nvSpPr>
            <p:cNvPr id="15" name="Горизонтальный свиток 14"/>
            <p:cNvSpPr/>
            <p:nvPr/>
          </p:nvSpPr>
          <p:spPr>
            <a:xfrm>
              <a:off x="2143108" y="285728"/>
              <a:ext cx="6500858" cy="928694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14546" y="428604"/>
              <a:ext cx="184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3200" b="1" i="1" dirty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857488" y="500042"/>
            <a:ext cx="4980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9D3113"/>
                </a:solidFill>
                <a:latin typeface="Times New Roman" pitchFamily="18" charset="0"/>
                <a:cs typeface="Times New Roman" pitchFamily="18" charset="0"/>
              </a:rPr>
              <a:t>План прочтения графика:</a:t>
            </a:r>
            <a:endParaRPr lang="ru-RU" sz="3200" b="1" i="1" dirty="0">
              <a:solidFill>
                <a:srgbClr val="9D31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Admin\Рабочий стол\219px-Leonhard_Euler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60"/>
            <a:ext cx="3429024" cy="40719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357166"/>
            <a:ext cx="36147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Леонард Эйлер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нем.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Leonhard Euler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92867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Дата рождения:	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(15) апреля 1707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рождения:	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Базель, Швейцария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Дата смерти: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(18) сентября 1783 (76 лет)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смерти: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Санкт-Петербург, Российская империя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Научная сфера: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Математика, механика, физика, астрономия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35782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Современное определение показательной,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логарифмической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тригонометрических функций —  заслуга Леонарда Эйлера, так же как и их символика.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68"/>
          <p:cNvGraphicFramePr>
            <a:graphicFrameLocks noGrp="1"/>
          </p:cNvGraphicFramePr>
          <p:nvPr/>
        </p:nvGraphicFramePr>
        <p:xfrm>
          <a:off x="428596" y="1500174"/>
          <a:ext cx="5383224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 flipH="1" flipV="1">
            <a:off x="-1214081" y="3928669"/>
            <a:ext cx="4857784" cy="7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8596" y="5643578"/>
            <a:ext cx="5429288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57818" y="564357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7290" y="1357298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4414" y="557214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4286256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250030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214414" y="3000372"/>
            <a:ext cx="1071570" cy="1588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71670" y="5643578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14744" y="564357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214414" y="4643446"/>
            <a:ext cx="2714644" cy="1588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964381" y="4321975"/>
            <a:ext cx="2643206" cy="1588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428992" y="5143512"/>
            <a:ext cx="1000132" cy="1588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2214546" y="2928934"/>
            <a:ext cx="214314" cy="21431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786182" y="4572008"/>
            <a:ext cx="214314" cy="21431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500034" y="2928934"/>
            <a:ext cx="3929090" cy="3286148"/>
          </a:xfrm>
          <a:prstGeom prst="line">
            <a:avLst/>
          </a:prstGeom>
          <a:ln w="76200">
            <a:solidFill>
              <a:srgbClr val="39774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19323585">
            <a:off x="2726026" y="2955738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596" y="428604"/>
            <a:ext cx="4112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Показательная функция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7158" y="928670"/>
            <a:ext cx="449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Логарифмическая функция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500562" y="357166"/>
            <a:ext cx="1388277" cy="757242"/>
            <a:chOff x="3714744" y="571480"/>
            <a:chExt cx="1388277" cy="757242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3786182" y="642918"/>
              <a:ext cx="1285884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31" name="Объект 30"/>
            <p:cNvGraphicFramePr>
              <a:graphicFrameLocks noChangeAspect="1"/>
            </p:cNvGraphicFramePr>
            <p:nvPr/>
          </p:nvGraphicFramePr>
          <p:xfrm>
            <a:off x="3714744" y="571480"/>
            <a:ext cx="1388277" cy="757242"/>
          </p:xfrm>
          <a:graphic>
            <a:graphicData uri="http://schemas.openxmlformats.org/presentationml/2006/ole">
              <p:oleObj spid="_x0000_s40962" name="Формула" r:id="rId3" imgW="419040" imgH="228600" progId="Equation.3">
                <p:embed/>
              </p:oleObj>
            </a:graphicData>
          </a:graphic>
        </p:graphicFrame>
      </p:grpSp>
      <p:grpSp>
        <p:nvGrpSpPr>
          <p:cNvPr id="33" name="Группа 32"/>
          <p:cNvGrpSpPr/>
          <p:nvPr/>
        </p:nvGrpSpPr>
        <p:grpSpPr>
          <a:xfrm>
            <a:off x="5929322" y="714356"/>
            <a:ext cx="2357454" cy="714381"/>
            <a:chOff x="2000232" y="3857628"/>
            <a:chExt cx="2357454" cy="694238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2000232" y="3857628"/>
              <a:ext cx="2357454" cy="6942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36" name="Объект 35"/>
            <p:cNvGraphicFramePr>
              <a:graphicFrameLocks noChangeAspect="1"/>
            </p:cNvGraphicFramePr>
            <p:nvPr/>
          </p:nvGraphicFramePr>
          <p:xfrm>
            <a:off x="2395509" y="3928611"/>
            <a:ext cx="1676425" cy="590869"/>
          </p:xfrm>
          <a:graphic>
            <a:graphicData uri="http://schemas.openxmlformats.org/presentationml/2006/ole">
              <p:oleObj spid="_x0000_s40963" name="Формула" r:id="rId4" imgW="647640" imgH="228600" progId="Equation.3">
                <p:embed/>
              </p:oleObj>
            </a:graphicData>
          </a:graphic>
        </p:graphicFrame>
      </p:grpSp>
      <p:sp>
        <p:nvSpPr>
          <p:cNvPr id="37" name="TextBox 36"/>
          <p:cNvSpPr txBox="1"/>
          <p:nvPr/>
        </p:nvSpPr>
        <p:spPr>
          <a:xfrm>
            <a:off x="2285984" y="2357430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; b)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6429388" y="2928934"/>
          <a:ext cx="1500198" cy="560390"/>
        </p:xfrm>
        <a:graphic>
          <a:graphicData uri="http://schemas.openxmlformats.org/presentationml/2006/ole">
            <p:oleObj spid="_x0000_s40965" name="Формула" r:id="rId5" imgW="406080" imgH="203040" progId="Equation.3">
              <p:embed/>
            </p:oleObj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6286512" y="4214818"/>
          <a:ext cx="1928825" cy="630238"/>
        </p:xfrm>
        <a:graphic>
          <a:graphicData uri="http://schemas.openxmlformats.org/presentationml/2006/ole">
            <p:oleObj spid="_x0000_s40966" name="Формула" r:id="rId6" imgW="622080" imgH="228600" progId="Equation.3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5929322" y="1428736"/>
            <a:ext cx="26832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Если  точка (с;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принадлежит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показательной</a:t>
            </a:r>
            <a:endParaRPr lang="en-US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функции, то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00760" y="3429000"/>
            <a:ext cx="2392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Или,  на «языке</a:t>
            </a:r>
            <a:endParaRPr lang="en-US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логарифмов»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8" y="4786322"/>
            <a:ext cx="31035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Что можно сказать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 точке (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)?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00496" y="4214818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; c)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43636" y="5715016"/>
            <a:ext cx="1461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32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21" grpId="0"/>
      <p:bldP spid="22" grpId="0"/>
      <p:bldP spid="18" grpId="0" animBg="1"/>
      <p:bldP spid="18" grpId="1" animBg="1"/>
      <p:bldP spid="32" grpId="1" animBg="1"/>
      <p:bldP spid="32" grpId="2" animBg="1"/>
      <p:bldP spid="41" grpId="0"/>
      <p:bldP spid="23" grpId="0"/>
      <p:bldP spid="26" grpId="0"/>
      <p:bldP spid="37" grpId="0"/>
      <p:bldP spid="42" grpId="1"/>
      <p:bldP spid="43" grpId="1"/>
      <p:bldP spid="44" grpId="1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68"/>
          <p:cNvGraphicFramePr>
            <a:graphicFrameLocks noGrp="1"/>
          </p:cNvGraphicFramePr>
          <p:nvPr/>
        </p:nvGraphicFramePr>
        <p:xfrm>
          <a:off x="1785918" y="1500174"/>
          <a:ext cx="5383224" cy="4876800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rot="5400000" flipH="1" flipV="1">
            <a:off x="143241" y="3928669"/>
            <a:ext cx="4857784" cy="7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785918" y="5643578"/>
            <a:ext cx="5429288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643702" y="564357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1357298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557214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371475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550070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1857356" y="2928934"/>
            <a:ext cx="3929090" cy="3286148"/>
          </a:xfrm>
          <a:prstGeom prst="line">
            <a:avLst/>
          </a:prstGeom>
          <a:ln w="76200">
            <a:solidFill>
              <a:srgbClr val="39774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323585">
            <a:off x="4083348" y="2955738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28794" y="485776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8926" y="564357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428860" y="5143512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3001158" y="5642784"/>
            <a:ext cx="28416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олилиния 40"/>
          <p:cNvSpPr/>
          <p:nvPr/>
        </p:nvSpPr>
        <p:spPr>
          <a:xfrm>
            <a:off x="1804997" y="1714488"/>
            <a:ext cx="2124061" cy="3790962"/>
          </a:xfrm>
          <a:custGeom>
            <a:avLst/>
            <a:gdLst>
              <a:gd name="connsiteX0" fmla="*/ 0 w 2095500"/>
              <a:gd name="connsiteY0" fmla="*/ 3895725 h 3895725"/>
              <a:gd name="connsiteX1" fmla="*/ 276225 w 2095500"/>
              <a:gd name="connsiteY1" fmla="*/ 3800475 h 3895725"/>
              <a:gd name="connsiteX2" fmla="*/ 781050 w 2095500"/>
              <a:gd name="connsiteY2" fmla="*/ 3552825 h 3895725"/>
              <a:gd name="connsiteX3" fmla="*/ 1323975 w 2095500"/>
              <a:gd name="connsiteY3" fmla="*/ 3067050 h 3895725"/>
              <a:gd name="connsiteX4" fmla="*/ 1857375 w 2095500"/>
              <a:gd name="connsiteY4" fmla="*/ 2105025 h 3895725"/>
              <a:gd name="connsiteX5" fmla="*/ 2095500 w 2095500"/>
              <a:gd name="connsiteY5" fmla="*/ 0 h 38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500" h="3895725">
                <a:moveTo>
                  <a:pt x="0" y="3895725"/>
                </a:moveTo>
                <a:cubicBezTo>
                  <a:pt x="73025" y="3876675"/>
                  <a:pt x="146050" y="3857625"/>
                  <a:pt x="276225" y="3800475"/>
                </a:cubicBezTo>
                <a:cubicBezTo>
                  <a:pt x="406400" y="3743325"/>
                  <a:pt x="606425" y="3675062"/>
                  <a:pt x="781050" y="3552825"/>
                </a:cubicBezTo>
                <a:cubicBezTo>
                  <a:pt x="955675" y="3430588"/>
                  <a:pt x="1144588" y="3308350"/>
                  <a:pt x="1323975" y="3067050"/>
                </a:cubicBezTo>
                <a:cubicBezTo>
                  <a:pt x="1503362" y="2825750"/>
                  <a:pt x="1728788" y="2616200"/>
                  <a:pt x="1857375" y="2105025"/>
                </a:cubicBezTo>
                <a:cubicBezTo>
                  <a:pt x="1985962" y="1593850"/>
                  <a:pt x="2040731" y="796925"/>
                  <a:pt x="2095500" y="0"/>
                </a:cubicBezTo>
              </a:path>
            </a:pathLst>
          </a:custGeom>
          <a:ln w="762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 rot="5249521" flipH="1">
            <a:off x="4022314" y="3249511"/>
            <a:ext cx="1720420" cy="4264626"/>
          </a:xfrm>
          <a:custGeom>
            <a:avLst/>
            <a:gdLst>
              <a:gd name="connsiteX0" fmla="*/ 0 w 2095500"/>
              <a:gd name="connsiteY0" fmla="*/ 3895725 h 3895725"/>
              <a:gd name="connsiteX1" fmla="*/ 276225 w 2095500"/>
              <a:gd name="connsiteY1" fmla="*/ 3800475 h 3895725"/>
              <a:gd name="connsiteX2" fmla="*/ 781050 w 2095500"/>
              <a:gd name="connsiteY2" fmla="*/ 3552825 h 3895725"/>
              <a:gd name="connsiteX3" fmla="*/ 1323975 w 2095500"/>
              <a:gd name="connsiteY3" fmla="*/ 3067050 h 3895725"/>
              <a:gd name="connsiteX4" fmla="*/ 1857375 w 2095500"/>
              <a:gd name="connsiteY4" fmla="*/ 2105025 h 3895725"/>
              <a:gd name="connsiteX5" fmla="*/ 2095500 w 2095500"/>
              <a:gd name="connsiteY5" fmla="*/ 0 h 38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500" h="3895725">
                <a:moveTo>
                  <a:pt x="0" y="3895725"/>
                </a:moveTo>
                <a:cubicBezTo>
                  <a:pt x="73025" y="3876675"/>
                  <a:pt x="146050" y="3857625"/>
                  <a:pt x="276225" y="3800475"/>
                </a:cubicBezTo>
                <a:cubicBezTo>
                  <a:pt x="406400" y="3743325"/>
                  <a:pt x="606425" y="3675062"/>
                  <a:pt x="781050" y="3552825"/>
                </a:cubicBezTo>
                <a:cubicBezTo>
                  <a:pt x="955675" y="3430588"/>
                  <a:pt x="1144588" y="3308350"/>
                  <a:pt x="1323975" y="3067050"/>
                </a:cubicBezTo>
                <a:cubicBezTo>
                  <a:pt x="1503362" y="2825750"/>
                  <a:pt x="1728788" y="2616200"/>
                  <a:pt x="1857375" y="2105025"/>
                </a:cubicBezTo>
                <a:cubicBezTo>
                  <a:pt x="1985962" y="1593850"/>
                  <a:pt x="2040731" y="796925"/>
                  <a:pt x="2095500" y="0"/>
                </a:cubicBezTo>
              </a:path>
            </a:pathLst>
          </a:custGeom>
          <a:ln w="762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428860" y="4214818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4073522" y="5641990"/>
            <a:ext cx="28416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49"/>
          <p:cNvGrpSpPr/>
          <p:nvPr/>
        </p:nvGrpSpPr>
        <p:grpSpPr>
          <a:xfrm>
            <a:off x="4071934" y="1643050"/>
            <a:ext cx="2928958" cy="785805"/>
            <a:chOff x="2841631" y="500054"/>
            <a:chExt cx="2928958" cy="785805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2841631" y="642918"/>
              <a:ext cx="2928958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48" name="Объект 47"/>
            <p:cNvGraphicFramePr>
              <a:graphicFrameLocks noChangeAspect="1"/>
            </p:cNvGraphicFramePr>
            <p:nvPr/>
          </p:nvGraphicFramePr>
          <p:xfrm>
            <a:off x="2984507" y="500054"/>
            <a:ext cx="2660532" cy="785805"/>
          </p:xfrm>
          <a:graphic>
            <a:graphicData uri="http://schemas.openxmlformats.org/presentationml/2006/ole">
              <p:oleObj spid="_x0000_s1026" name="Формула" r:id="rId3" imgW="774360" imgH="228600" progId="Equation.3">
                <p:embed/>
              </p:oleObj>
            </a:graphicData>
          </a:graphic>
        </p:graphicFrame>
      </p:grpSp>
      <p:grpSp>
        <p:nvGrpSpPr>
          <p:cNvPr id="58" name="Группа 57"/>
          <p:cNvGrpSpPr/>
          <p:nvPr/>
        </p:nvGrpSpPr>
        <p:grpSpPr>
          <a:xfrm>
            <a:off x="4500562" y="4857760"/>
            <a:ext cx="2643206" cy="714381"/>
            <a:chOff x="1857356" y="3996475"/>
            <a:chExt cx="2643206" cy="694238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1857356" y="3996475"/>
              <a:ext cx="2643206" cy="6942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60" name="Объект 59"/>
            <p:cNvGraphicFramePr>
              <a:graphicFrameLocks noChangeAspect="1"/>
            </p:cNvGraphicFramePr>
            <p:nvPr/>
          </p:nvGraphicFramePr>
          <p:xfrm>
            <a:off x="1857356" y="4065898"/>
            <a:ext cx="2571768" cy="590550"/>
          </p:xfrm>
          <a:graphic>
            <a:graphicData uri="http://schemas.openxmlformats.org/presentationml/2006/ole">
              <p:oleObj spid="_x0000_s1029" name="Формула" r:id="rId4" imgW="990360" imgH="228600" progId="Equation.3">
                <p:embed/>
              </p:oleObj>
            </a:graphicData>
          </a:graphic>
        </p:graphicFrame>
      </p:grpSp>
      <p:sp>
        <p:nvSpPr>
          <p:cNvPr id="31" name="TextBox 30"/>
          <p:cNvSpPr txBox="1"/>
          <p:nvPr/>
        </p:nvSpPr>
        <p:spPr>
          <a:xfrm>
            <a:off x="214282" y="357166"/>
            <a:ext cx="84321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функции                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симметричен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графику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функции                 относительно прямой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x.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3214678" y="357166"/>
          <a:ext cx="1635125" cy="608012"/>
        </p:xfrm>
        <a:graphic>
          <a:graphicData uri="http://schemas.openxmlformats.org/presentationml/2006/ole">
            <p:oleObj spid="_x0000_s1030" name="Формула" r:id="rId5" imgW="647640" imgH="228600" progId="Equation.3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2285984" y="714356"/>
          <a:ext cx="1388277" cy="642942"/>
        </p:xfrm>
        <a:graphic>
          <a:graphicData uri="http://schemas.openxmlformats.org/presentationml/2006/ole">
            <p:oleObj spid="_x0000_s1031" name="Формула" r:id="rId6" imgW="419040" imgH="228600" progId="Equation.3">
              <p:embed/>
            </p:oleObj>
          </a:graphicData>
        </a:graphic>
      </p:graphicFrame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9" grpId="0"/>
      <p:bldP spid="20" grpId="0"/>
      <p:bldP spid="21" grpId="0"/>
      <p:bldP spid="41" grpId="0" animBg="1"/>
      <p:bldP spid="42" grpId="0" animBg="1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68"/>
          <p:cNvGraphicFramePr>
            <a:graphicFrameLocks noGrp="1"/>
          </p:cNvGraphicFramePr>
          <p:nvPr/>
        </p:nvGraphicFramePr>
        <p:xfrm>
          <a:off x="1714480" y="1500174"/>
          <a:ext cx="5383224" cy="4884432"/>
        </p:xfrm>
        <a:graphic>
          <a:graphicData uri="http://schemas.openxmlformats.org/drawingml/2006/table">
            <a:tbl>
              <a:tblPr/>
              <a:tblGrid>
                <a:gridCol w="268502"/>
                <a:gridCol w="269700"/>
                <a:gridCol w="268502"/>
                <a:gridCol w="269701"/>
                <a:gridCol w="269700"/>
                <a:gridCol w="269701"/>
                <a:gridCol w="268502"/>
                <a:gridCol w="269700"/>
                <a:gridCol w="268502"/>
                <a:gridCol w="269701"/>
                <a:gridCol w="268502"/>
                <a:gridCol w="268502"/>
                <a:gridCol w="269700"/>
                <a:gridCol w="252920"/>
                <a:gridCol w="272098"/>
                <a:gridCol w="282886"/>
                <a:gridCol w="269701"/>
                <a:gridCol w="268502"/>
                <a:gridCol w="269700"/>
                <a:gridCol w="268502"/>
              </a:tblGrid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rot="5400000" flipH="1" flipV="1">
            <a:off x="929059" y="3928669"/>
            <a:ext cx="4857784" cy="7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714480" y="4929198"/>
            <a:ext cx="5429288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572264" y="492919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1357298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323585">
            <a:off x="5018202" y="2156688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4612" y="407194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492919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214678" y="4429132"/>
            <a:ext cx="28575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716332" y="4927610"/>
            <a:ext cx="28416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 flipH="1">
            <a:off x="2143108" y="1785926"/>
            <a:ext cx="2286017" cy="3071834"/>
          </a:xfrm>
          <a:custGeom>
            <a:avLst/>
            <a:gdLst>
              <a:gd name="connsiteX0" fmla="*/ 0 w 2095500"/>
              <a:gd name="connsiteY0" fmla="*/ 3895725 h 3895725"/>
              <a:gd name="connsiteX1" fmla="*/ 276225 w 2095500"/>
              <a:gd name="connsiteY1" fmla="*/ 3800475 h 3895725"/>
              <a:gd name="connsiteX2" fmla="*/ 781050 w 2095500"/>
              <a:gd name="connsiteY2" fmla="*/ 3552825 h 3895725"/>
              <a:gd name="connsiteX3" fmla="*/ 1323975 w 2095500"/>
              <a:gd name="connsiteY3" fmla="*/ 3067050 h 3895725"/>
              <a:gd name="connsiteX4" fmla="*/ 1857375 w 2095500"/>
              <a:gd name="connsiteY4" fmla="*/ 2105025 h 3895725"/>
              <a:gd name="connsiteX5" fmla="*/ 2095500 w 2095500"/>
              <a:gd name="connsiteY5" fmla="*/ 0 h 38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500" h="3895725">
                <a:moveTo>
                  <a:pt x="0" y="3895725"/>
                </a:moveTo>
                <a:cubicBezTo>
                  <a:pt x="73025" y="3876675"/>
                  <a:pt x="146050" y="3857625"/>
                  <a:pt x="276225" y="3800475"/>
                </a:cubicBezTo>
                <a:cubicBezTo>
                  <a:pt x="406400" y="3743325"/>
                  <a:pt x="606425" y="3675062"/>
                  <a:pt x="781050" y="3552825"/>
                </a:cubicBezTo>
                <a:cubicBezTo>
                  <a:pt x="955675" y="3430588"/>
                  <a:pt x="1144588" y="3308350"/>
                  <a:pt x="1323975" y="3067050"/>
                </a:cubicBezTo>
                <a:cubicBezTo>
                  <a:pt x="1503362" y="2825750"/>
                  <a:pt x="1728788" y="2616200"/>
                  <a:pt x="1857375" y="2105025"/>
                </a:cubicBezTo>
                <a:cubicBezTo>
                  <a:pt x="1985962" y="1593850"/>
                  <a:pt x="2040731" y="796925"/>
                  <a:pt x="2095500" y="0"/>
                </a:cubicBezTo>
              </a:path>
            </a:pathLst>
          </a:custGeom>
          <a:ln w="762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 rot="5249521">
            <a:off x="4299736" y="3319101"/>
            <a:ext cx="1997460" cy="3512033"/>
          </a:xfrm>
          <a:custGeom>
            <a:avLst/>
            <a:gdLst>
              <a:gd name="connsiteX0" fmla="*/ 0 w 2095500"/>
              <a:gd name="connsiteY0" fmla="*/ 3895725 h 3895725"/>
              <a:gd name="connsiteX1" fmla="*/ 276225 w 2095500"/>
              <a:gd name="connsiteY1" fmla="*/ 3800475 h 3895725"/>
              <a:gd name="connsiteX2" fmla="*/ 781050 w 2095500"/>
              <a:gd name="connsiteY2" fmla="*/ 3552825 h 3895725"/>
              <a:gd name="connsiteX3" fmla="*/ 1323975 w 2095500"/>
              <a:gd name="connsiteY3" fmla="*/ 3067050 h 3895725"/>
              <a:gd name="connsiteX4" fmla="*/ 1857375 w 2095500"/>
              <a:gd name="connsiteY4" fmla="*/ 2105025 h 3895725"/>
              <a:gd name="connsiteX5" fmla="*/ 2095500 w 2095500"/>
              <a:gd name="connsiteY5" fmla="*/ 0 h 38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500" h="3895725">
                <a:moveTo>
                  <a:pt x="0" y="3895725"/>
                </a:moveTo>
                <a:cubicBezTo>
                  <a:pt x="73025" y="3876675"/>
                  <a:pt x="146050" y="3857625"/>
                  <a:pt x="276225" y="3800475"/>
                </a:cubicBezTo>
                <a:cubicBezTo>
                  <a:pt x="406400" y="3743325"/>
                  <a:pt x="606425" y="3675062"/>
                  <a:pt x="781050" y="3552825"/>
                </a:cubicBezTo>
                <a:cubicBezTo>
                  <a:pt x="955675" y="3430588"/>
                  <a:pt x="1144588" y="3308350"/>
                  <a:pt x="1323975" y="3067050"/>
                </a:cubicBezTo>
                <a:cubicBezTo>
                  <a:pt x="1503362" y="2825750"/>
                  <a:pt x="1728788" y="2616200"/>
                  <a:pt x="1857375" y="2105025"/>
                </a:cubicBezTo>
                <a:cubicBezTo>
                  <a:pt x="1985962" y="1593850"/>
                  <a:pt x="2040731" y="796925"/>
                  <a:pt x="2095500" y="0"/>
                </a:cubicBezTo>
              </a:path>
            </a:pathLst>
          </a:custGeom>
          <a:ln w="762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2428860" y="1928802"/>
            <a:ext cx="2857521" cy="714380"/>
            <a:chOff x="3752682" y="500042"/>
            <a:chExt cx="3236914" cy="75723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3786182" y="642918"/>
              <a:ext cx="3203414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4" name="Объект 23"/>
            <p:cNvGraphicFramePr>
              <a:graphicFrameLocks noChangeAspect="1"/>
            </p:cNvGraphicFramePr>
            <p:nvPr/>
          </p:nvGraphicFramePr>
          <p:xfrm>
            <a:off x="3752682" y="500042"/>
            <a:ext cx="3236913" cy="757238"/>
          </p:xfrm>
          <a:graphic>
            <a:graphicData uri="http://schemas.openxmlformats.org/presentationml/2006/ole">
              <p:oleObj spid="_x0000_s2050" name="Формула" r:id="rId3" imgW="977760" imgH="228600" progId="Equation.3">
                <p:embed/>
              </p:oleObj>
            </a:graphicData>
          </a:graphic>
        </p:graphicFrame>
      </p:grpSp>
      <p:grpSp>
        <p:nvGrpSpPr>
          <p:cNvPr id="25" name="Группа 24"/>
          <p:cNvGrpSpPr/>
          <p:nvPr/>
        </p:nvGrpSpPr>
        <p:grpSpPr>
          <a:xfrm>
            <a:off x="4714876" y="4572008"/>
            <a:ext cx="1785952" cy="1000131"/>
            <a:chOff x="1529022" y="3542065"/>
            <a:chExt cx="1591573" cy="831599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529023" y="3542065"/>
              <a:ext cx="1591572" cy="831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7" name="Объект 26"/>
            <p:cNvGraphicFramePr>
              <a:graphicFrameLocks noChangeAspect="1"/>
            </p:cNvGraphicFramePr>
            <p:nvPr/>
          </p:nvGraphicFramePr>
          <p:xfrm>
            <a:off x="1529022" y="3542065"/>
            <a:ext cx="1583072" cy="796620"/>
          </p:xfrm>
          <a:graphic>
            <a:graphicData uri="http://schemas.openxmlformats.org/presentationml/2006/ole">
              <p:oleObj spid="_x0000_s2051" name="Формула" r:id="rId4" imgW="685800" imgH="406080" progId="Equation.3">
                <p:embed/>
              </p:oleObj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2857488" y="478632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714612" y="2214554"/>
            <a:ext cx="3929090" cy="3286148"/>
          </a:xfrm>
          <a:prstGeom prst="line">
            <a:avLst/>
          </a:prstGeom>
          <a:ln w="76200">
            <a:solidFill>
              <a:srgbClr val="39774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4282" y="357166"/>
            <a:ext cx="84321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функции                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симметричен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графику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функции                 относительно прямой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x.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214688" y="357188"/>
          <a:ext cx="1635125" cy="608012"/>
        </p:xfrm>
        <a:graphic>
          <a:graphicData uri="http://schemas.openxmlformats.org/presentationml/2006/ole">
            <p:oleObj spid="_x0000_s2052" name="Формула" r:id="rId5" imgW="647640" imgH="2286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285984" y="714356"/>
          <a:ext cx="1387475" cy="642938"/>
        </p:xfrm>
        <a:graphic>
          <a:graphicData uri="http://schemas.openxmlformats.org/presentationml/2006/ole">
            <p:oleObj spid="_x0000_s2053" name="Формула" r:id="rId6" imgW="419040" imgH="228600" progId="Equation.3">
              <p:embed/>
            </p:oleObj>
          </a:graphicData>
        </a:graphic>
      </p:graphicFrame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DB3FD-396E-4ED9-BDB3-DCF467DBEF8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3" grpId="0"/>
      <p:bldP spid="16" grpId="0" animBg="1"/>
      <p:bldP spid="17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1952</TotalTime>
  <Words>1045</Words>
  <Application>Microsoft Office PowerPoint</Application>
  <PresentationFormat>Экран (4:3)</PresentationFormat>
  <Paragraphs>365</Paragraphs>
  <Slides>24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Аспект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Customer</cp:lastModifiedBy>
  <cp:revision>199</cp:revision>
  <dcterms:created xsi:type="dcterms:W3CDTF">2011-08-14T12:17:48Z</dcterms:created>
  <dcterms:modified xsi:type="dcterms:W3CDTF">2013-12-22T09:50:36Z</dcterms:modified>
</cp:coreProperties>
</file>