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4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AF48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3BD5-72D8-48B9-9976-BFB22576EEE3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209A-36E3-4E9E-A2FF-B8D91906C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876"/>
            <a:ext cx="7772400" cy="1470025"/>
          </a:xfrm>
        </p:spPr>
        <p:txBody>
          <a:bodyPr/>
          <a:lstStyle/>
          <a:p>
            <a:r>
              <a:rPr lang="ru-RU" dirty="0" smtClean="0"/>
              <a:t>На урок алгебры.</a:t>
            </a:r>
            <a:endParaRPr lang="ru-RU" dirty="0"/>
          </a:p>
        </p:txBody>
      </p:sp>
      <p:pic>
        <p:nvPicPr>
          <p:cNvPr id="9218" name="Picture 2" descr="C:\Users\сергей\Desktop\7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857232"/>
            <a:ext cx="591510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решения биквадратных уравнений: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dirty="0" smtClean="0"/>
              <a:t>1. Произвести замену переменной                   </a:t>
            </a:r>
          </a:p>
          <a:p>
            <a:r>
              <a:rPr lang="ru-RU" dirty="0" smtClean="0"/>
              <a:t>2. Составить квадратное уравнение относительно новой переменной и решить  его.</a:t>
            </a:r>
          </a:p>
          <a:p>
            <a:r>
              <a:rPr lang="ru-RU" dirty="0" smtClean="0"/>
              <a:t>3. Вернуть к замене переменной.</a:t>
            </a:r>
          </a:p>
          <a:p>
            <a:r>
              <a:rPr lang="ru-RU" dirty="0" smtClean="0"/>
              <a:t>4. Решить получившиеся квадратные уравнения.</a:t>
            </a:r>
          </a:p>
          <a:p>
            <a:r>
              <a:rPr lang="ru-RU" dirty="0" smtClean="0"/>
              <a:t>5. Записать ответ.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858016" y="1142984"/>
          <a:ext cx="1562100" cy="806450"/>
        </p:xfrm>
        <a:graphic>
          <a:graphicData uri="http://schemas.openxmlformats.org/presentationml/2006/ole">
            <p:oleObj spid="_x0000_s8194" name="Формула" r:id="rId3" imgW="393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1. П: 5.2;  № 278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2. Провести исследование: может ли биквадратное уравнение иметь три корня? Один корень?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Desktop\2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7143800" cy="53510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5643578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</a:t>
            </a: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Викторовна!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</a:t>
            </a:r>
            <a:endParaRPr lang="ru-RU" sz="8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1571612"/>
          <a:ext cx="1800236" cy="900118"/>
        </p:xfrm>
        <a:graphic>
          <a:graphicData uri="http://schemas.openxmlformats.org/presentationml/2006/ole">
            <p:oleObj spid="_x0000_s23554" name="Формула" r:id="rId3" imgW="4572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14678" y="1643050"/>
          <a:ext cx="1887549" cy="828680"/>
        </p:xfrm>
        <a:graphic>
          <a:graphicData uri="http://schemas.openxmlformats.org/presentationml/2006/ole">
            <p:oleObj spid="_x0000_s23555" name="Формула" r:id="rId4" imgW="5205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49925" y="1643063"/>
          <a:ext cx="2270125" cy="785812"/>
        </p:xfrm>
        <a:graphic>
          <a:graphicData uri="http://schemas.openxmlformats.org/presentationml/2006/ole">
            <p:oleObj spid="_x0000_s23556" name="Формула" r:id="rId5" imgW="66024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472" y="2928934"/>
          <a:ext cx="1785950" cy="788623"/>
        </p:xfrm>
        <a:graphic>
          <a:graphicData uri="http://schemas.openxmlformats.org/presentationml/2006/ole">
            <p:oleObj spid="_x0000_s23557" name="Формула" r:id="rId6" imgW="74916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357554" y="2857496"/>
          <a:ext cx="1746263" cy="785818"/>
        </p:xfrm>
        <a:graphic>
          <a:graphicData uri="http://schemas.openxmlformats.org/presentationml/2006/ole">
            <p:oleObj spid="_x0000_s23559" name="Формула" r:id="rId7" imgW="50796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857884" y="2714620"/>
          <a:ext cx="1935174" cy="757242"/>
        </p:xfrm>
        <a:graphic>
          <a:graphicData uri="http://schemas.openxmlformats.org/presentationml/2006/ole">
            <p:oleObj spid="_x0000_s23560" name="Формула" r:id="rId8" imgW="58392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90525" y="4143375"/>
          <a:ext cx="2357438" cy="785813"/>
        </p:xfrm>
        <a:graphic>
          <a:graphicData uri="http://schemas.openxmlformats.org/presentationml/2006/ole">
            <p:oleObj spid="_x0000_s23561" name="Формула" r:id="rId9" imgW="68580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357554" y="4071942"/>
          <a:ext cx="1857375" cy="815975"/>
        </p:xfrm>
        <a:graphic>
          <a:graphicData uri="http://schemas.openxmlformats.org/presentationml/2006/ole">
            <p:oleObj spid="_x0000_s23562" name="Формула" r:id="rId10" imgW="52056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5008" y="4214818"/>
          <a:ext cx="2330665" cy="642942"/>
        </p:xfrm>
        <a:graphic>
          <a:graphicData uri="http://schemas.openxmlformats.org/presentationml/2006/ole">
            <p:oleObj spid="_x0000_s23563" name="Формула" r:id="rId11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Распределите уравнения по группам: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71604" y="1214422"/>
          <a:ext cx="5643602" cy="5072098"/>
        </p:xfrm>
        <a:graphic>
          <a:graphicData uri="http://schemas.openxmlformats.org/presentationml/2006/ole">
            <p:oleObj spid="_x0000_s1026" name="Формула" r:id="rId3" imgW="1447560" imgH="220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Ответьте на 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2800" dirty="0" smtClean="0"/>
              <a:t>. Какие уравнения называются квадратными?</a:t>
            </a:r>
          </a:p>
          <a:p>
            <a:r>
              <a:rPr lang="ru-RU" sz="2800" dirty="0" smtClean="0"/>
              <a:t>2. На какой из коэффициентов квадратного уравнения накладываются ограничения? Почему?</a:t>
            </a:r>
          </a:p>
          <a:p>
            <a:r>
              <a:rPr lang="ru-RU" sz="2800" dirty="0" smtClean="0"/>
              <a:t>3. Всегда ли имеет корни квадратное уравнение? От чего это зависит?</a:t>
            </a:r>
          </a:p>
          <a:p>
            <a:r>
              <a:rPr lang="ru-RU" sz="2800" dirty="0" smtClean="0"/>
              <a:t>4. Сколько корней может иметь квадратное уравнение? Как это определить не решая его? </a:t>
            </a:r>
          </a:p>
          <a:p>
            <a:r>
              <a:rPr lang="ru-RU" sz="2800" dirty="0" smtClean="0"/>
              <a:t>5. Какие виды квадратных уравнений вы знаете?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Desktop\tolstoy_l_n_19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785926"/>
            <a:ext cx="3243268" cy="43997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V="1">
            <a:off x="500034" y="569220"/>
            <a:ext cx="4572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«Ум человеческий только тогда понимает обобщение, когда он сам его сделал или проверил»</a:t>
            </a:r>
          </a:p>
          <a:p>
            <a:pPr algn="r"/>
            <a:r>
              <a:rPr lang="ru-RU" sz="3600" dirty="0" smtClean="0"/>
              <a:t>Л.Н. Толстой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</a:t>
            </a:r>
            <a:r>
              <a:rPr lang="ru-RU" sz="2400" b="1" dirty="0" smtClean="0"/>
              <a:t>. Третья степень числа.</a:t>
            </a:r>
          </a:p>
          <a:p>
            <a:r>
              <a:rPr lang="ru-RU" sz="2400" b="1" dirty="0" smtClean="0"/>
              <a:t>2. Подкоренное выражение в формуле корней кв. уравнения.</a:t>
            </a:r>
          </a:p>
          <a:p>
            <a:r>
              <a:rPr lang="ru-RU" sz="2400" b="1" dirty="0" smtClean="0"/>
              <a:t>3. Значение переменной, образующее уравнение в верное числовое равенство.</a:t>
            </a:r>
          </a:p>
          <a:p>
            <a:r>
              <a:rPr lang="ru-RU" sz="2400" b="1" dirty="0" smtClean="0"/>
              <a:t>4. Уравнения, имеющие одинаковые корни.</a:t>
            </a:r>
          </a:p>
          <a:p>
            <a:r>
              <a:rPr lang="ru-RU" sz="2400" b="1" dirty="0" smtClean="0"/>
              <a:t>5. Равенство с переменной.</a:t>
            </a:r>
          </a:p>
          <a:p>
            <a:r>
              <a:rPr lang="ru-RU" sz="2400" b="1" dirty="0" smtClean="0"/>
              <a:t>6. Уравнение в кот</a:t>
            </a:r>
            <a:r>
              <a:rPr lang="ru-RU" sz="2400" b="1" dirty="0"/>
              <a:t>о</a:t>
            </a:r>
            <a:r>
              <a:rPr lang="ru-RU" sz="2400" b="1" dirty="0" smtClean="0"/>
              <a:t>ром первый коэффициент равен 1.</a:t>
            </a:r>
          </a:p>
          <a:p>
            <a:r>
              <a:rPr lang="ru-RU" sz="2400" b="1" dirty="0" smtClean="0"/>
              <a:t>7. Многочлен в правой части квадратного уравнения.</a:t>
            </a:r>
          </a:p>
          <a:p>
            <a:r>
              <a:rPr lang="ru-RU" sz="2400" b="1" dirty="0" smtClean="0"/>
              <a:t>8. Равенство содержащее числа и буквы.</a:t>
            </a:r>
          </a:p>
          <a:p>
            <a:r>
              <a:rPr lang="ru-RU" sz="2400" b="1" dirty="0" smtClean="0"/>
              <a:t>9. Французский математик.</a:t>
            </a:r>
          </a:p>
          <a:p>
            <a:r>
              <a:rPr lang="ru-RU" sz="2400" b="1" dirty="0" smtClean="0"/>
              <a:t>10. Числовой множитель в произведении чисел и букв.</a:t>
            </a:r>
          </a:p>
          <a:p>
            <a:r>
              <a:rPr lang="ru-RU" sz="2400" b="1" dirty="0" smtClean="0"/>
              <a:t>11. Один из видов квадратного уравнения.</a:t>
            </a:r>
          </a:p>
          <a:p>
            <a:r>
              <a:rPr lang="ru-RU" sz="2400" b="1" dirty="0" smtClean="0"/>
              <a:t>12. Найти корни уравнения, это значит его …</a:t>
            </a:r>
            <a:endParaRPr lang="ru-RU" sz="2400" b="1" dirty="0"/>
          </a:p>
        </p:txBody>
      </p:sp>
      <p:pic>
        <p:nvPicPr>
          <p:cNvPr id="4" name="Picture 2" descr="C:\Users\сергей\Desktop\6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714356"/>
            <a:ext cx="207719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85926"/>
            <a:ext cx="4148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Множество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214686"/>
            <a:ext cx="2882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2857496"/>
            <a:ext cx="3861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Уравнение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4714884"/>
            <a:ext cx="2717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Понятие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2286016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 «</a:t>
            </a:r>
            <a:r>
              <a:rPr lang="ru-RU" smtClean="0"/>
              <a:t>Биквадратные уравнения»</a:t>
            </a:r>
            <a:endParaRPr lang="ru-RU" dirty="0"/>
          </a:p>
        </p:txBody>
      </p:sp>
      <p:pic>
        <p:nvPicPr>
          <p:cNvPr id="5122" name="Picture 2" descr="C:\Users\сергей\Desktop\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496"/>
            <a:ext cx="1859769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r>
              <a:rPr lang="ru-RU" dirty="0" smtClean="0"/>
              <a:t>1. Ввести понятие биквадратного уравнения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2428868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r>
              <a:rPr lang="ru-RU" dirty="0" smtClean="0"/>
              <a:t>. </a:t>
            </a:r>
            <a:r>
              <a:rPr lang="ru-RU" sz="3200" dirty="0" smtClean="0"/>
              <a:t>Вывести алгоритм решения таких уравнений.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На урок алгебры.</vt:lpstr>
      <vt:lpstr>Разминка</vt:lpstr>
      <vt:lpstr>Распределите уравнения по группам:</vt:lpstr>
      <vt:lpstr>Ответьте на вопросы: </vt:lpstr>
      <vt:lpstr>Слайд 5</vt:lpstr>
      <vt:lpstr>Кроссворд</vt:lpstr>
      <vt:lpstr>Слайд 7</vt:lpstr>
      <vt:lpstr>Тема урока: «Биквадратные уравнения»</vt:lpstr>
      <vt:lpstr>Цель урока:</vt:lpstr>
      <vt:lpstr>Алгоритм решения биквадратных уравнений: </vt:lpstr>
      <vt:lpstr>Домашнее задание: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алгебры.</dc:title>
  <dc:creator>сергей</dc:creator>
  <cp:lastModifiedBy>Nobody</cp:lastModifiedBy>
  <cp:revision>36</cp:revision>
  <dcterms:created xsi:type="dcterms:W3CDTF">2013-12-23T15:40:03Z</dcterms:created>
  <dcterms:modified xsi:type="dcterms:W3CDTF">2013-12-26T02:20:57Z</dcterms:modified>
</cp:coreProperties>
</file>