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32AF0-63DD-46D2-80DD-C8D306C1C71D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9ED6E-B9CB-4682-A4B0-5CF4BA321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0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9ED6E-B9CB-4682-A4B0-5CF4BA321D5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0098A-DEA9-45F8-8890-FCDB571950F8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F88CC4-73F3-458F-819F-EF18EA955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015884">
            <a:off x="2064940" y="1515744"/>
            <a:ext cx="7286644" cy="200024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Урок математики. </a:t>
            </a:r>
            <a:r>
              <a:rPr lang="ru-RU" sz="5400" dirty="0" smtClean="0">
                <a:solidFill>
                  <a:srgbClr val="0070C0"/>
                </a:solidFill>
                <a:latin typeface="Mistral" pitchFamily="66" charset="0"/>
              </a:rPr>
              <a:t>«Математический КВН»</a:t>
            </a:r>
            <a:endParaRPr lang="ru-RU" sz="5400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Юзыч</a:t>
            </a:r>
            <a:r>
              <a:rPr lang="ru-RU" dirty="0" smtClean="0"/>
              <a:t> Л.И.</a:t>
            </a:r>
          </a:p>
          <a:p>
            <a:r>
              <a:rPr lang="ru-RU" dirty="0" smtClean="0"/>
              <a:t>Денисова Т.А.</a:t>
            </a:r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РАУНД.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«Конкурс капитанов» 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freelancejob.ru/upload/303/263459097128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4464496" cy="44048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3" name="Picture 3" descr="C:\Users\999\Downloads\Новая папка\609405696857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556792"/>
            <a:ext cx="2978640" cy="3825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РАУНД.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«Знаете ли вы?»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dirty="0" smtClean="0"/>
              <a:t>Что </a:t>
            </a:r>
            <a:r>
              <a:rPr lang="ru-RU" b="1" dirty="0" smtClean="0"/>
              <a:t>миллион</a:t>
            </a:r>
            <a:r>
              <a:rPr lang="ru-RU" dirty="0" smtClean="0"/>
              <a:t> по сравнению с </a:t>
            </a:r>
            <a:r>
              <a:rPr lang="ru-RU" b="1" dirty="0" smtClean="0"/>
              <a:t>миллиардом</a:t>
            </a:r>
            <a:r>
              <a:rPr lang="ru-RU" dirty="0" smtClean="0"/>
              <a:t> – карлик.</a:t>
            </a:r>
          </a:p>
          <a:p>
            <a:pPr marL="457200" indent="-457200">
              <a:buAutoNum type="arabicParenR"/>
            </a:pPr>
            <a:r>
              <a:rPr lang="ru-RU" dirty="0" smtClean="0"/>
              <a:t>Если начать считать в </a:t>
            </a:r>
            <a:r>
              <a:rPr lang="ru-RU" b="1" dirty="0" smtClean="0"/>
              <a:t>10</a:t>
            </a:r>
            <a:r>
              <a:rPr lang="ru-RU" dirty="0" smtClean="0"/>
              <a:t> лет по </a:t>
            </a:r>
            <a:r>
              <a:rPr lang="ru-RU" b="1" dirty="0" smtClean="0"/>
              <a:t>6</a:t>
            </a:r>
            <a:r>
              <a:rPr lang="ru-RU" dirty="0" smtClean="0"/>
              <a:t> часов в сутки от одного до миллиарда, то считать закончите </a:t>
            </a:r>
            <a:r>
              <a:rPr lang="ru-RU" b="1" dirty="0" smtClean="0"/>
              <a:t>100-летним старцем.</a:t>
            </a:r>
          </a:p>
          <a:p>
            <a:pPr marL="457200" indent="-457200">
              <a:buAutoNum type="arabicParenR"/>
            </a:pPr>
            <a:r>
              <a:rPr lang="ru-RU" dirty="0" smtClean="0"/>
              <a:t>1 миллиард минут – это </a:t>
            </a:r>
            <a:r>
              <a:rPr lang="ru-RU" b="1" dirty="0" smtClean="0"/>
              <a:t>19</a:t>
            </a:r>
            <a:r>
              <a:rPr lang="ru-RU" dirty="0" smtClean="0"/>
              <a:t> </a:t>
            </a:r>
            <a:r>
              <a:rPr lang="ru-RU" b="1" dirty="0" smtClean="0"/>
              <a:t>столетий</a:t>
            </a:r>
            <a:r>
              <a:rPr lang="ru-RU" dirty="0" smtClean="0"/>
              <a:t>, </a:t>
            </a:r>
            <a:r>
              <a:rPr lang="ru-RU" b="1" dirty="0" smtClean="0"/>
              <a:t>1</a:t>
            </a:r>
            <a:r>
              <a:rPr lang="ru-RU" dirty="0" smtClean="0"/>
              <a:t> миллиард секунд – </a:t>
            </a:r>
            <a:r>
              <a:rPr lang="ru-RU" b="1" dirty="0" smtClean="0"/>
              <a:t>32 года.</a:t>
            </a:r>
          </a:p>
          <a:p>
            <a:pPr marL="457200" indent="-457200">
              <a:buAutoNum type="arabicParenR"/>
            </a:pPr>
            <a:r>
              <a:rPr lang="ru-RU" dirty="0" smtClean="0"/>
              <a:t>Если </a:t>
            </a:r>
            <a:r>
              <a:rPr lang="ru-RU" b="1" dirty="0" smtClean="0"/>
              <a:t>1 миллиард</a:t>
            </a:r>
            <a:r>
              <a:rPr lang="ru-RU" dirty="0" smtClean="0"/>
              <a:t> книг поставить на одну полку, то полка будет длиной </a:t>
            </a:r>
            <a:r>
              <a:rPr lang="ru-RU" b="1" dirty="0" smtClean="0"/>
              <a:t>100км.</a:t>
            </a:r>
            <a:r>
              <a:rPr lang="ru-RU" dirty="0" smtClean="0"/>
              <a:t> и </a:t>
            </a:r>
            <a:r>
              <a:rPr lang="ru-RU" b="1" dirty="0" smtClean="0"/>
              <a:t>1,5 часа</a:t>
            </a:r>
            <a:r>
              <a:rPr lang="ru-RU" dirty="0" smtClean="0"/>
              <a:t> надо ехать на электричке от первой книги до последней.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РАУНД.</a:t>
            </a:r>
            <a:r>
              <a:rPr lang="ru-RU" dirty="0" smtClean="0"/>
              <a:t>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«Не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собьюсь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! Я считать умею!»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Досчитать до 30, называя числа, кратные трем (крикнуть «бом-бом» и подпрыгнуть)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раунд.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«Каждой руке – свое дело.»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242592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 каждую руку по кусочку мела. Левой рукой написать цифру «9»,  а правой – «6».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раунд.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«конкурс стихоплетов»  (Д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/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з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)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01122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   Остаток   -   недостаток  </a:t>
            </a:r>
          </a:p>
          <a:p>
            <a:pPr algn="ctr">
              <a:buNone/>
            </a:pPr>
            <a:r>
              <a:rPr lang="ru-RU" b="1" dirty="0" smtClean="0"/>
              <a:t>Частное   -   опасное </a:t>
            </a:r>
          </a:p>
          <a:p>
            <a:pPr algn="ctr">
              <a:buNone/>
            </a:pPr>
            <a:r>
              <a:rPr lang="ru-RU" b="1" dirty="0" smtClean="0"/>
              <a:t>   Свойство - устройство</a:t>
            </a:r>
          </a:p>
          <a:p>
            <a:pPr algn="ctr">
              <a:buNone/>
            </a:pPr>
            <a:r>
              <a:rPr lang="ru-RU" b="1" dirty="0" smtClean="0"/>
              <a:t>Куб - дуб</a:t>
            </a:r>
          </a:p>
          <a:p>
            <a:pPr algn="ctr">
              <a:buNone/>
            </a:pPr>
            <a:r>
              <a:rPr lang="ru-RU" b="1" dirty="0" smtClean="0"/>
              <a:t>   Скобка - коробка </a:t>
            </a:r>
          </a:p>
          <a:p>
            <a:pPr algn="ctr">
              <a:buNone/>
            </a:pPr>
            <a:r>
              <a:rPr lang="ru-RU" b="1" dirty="0" smtClean="0"/>
              <a:t>    Закон - дракон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225668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раунд.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Знаете ли вы, кто такая Ковалевская Софья??»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357430"/>
            <a:ext cx="7686700" cy="11875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Используя буквы из фамилии «Ковалевская» составить как можно больше слов.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раунд.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«Музыкальный конкурс» 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71612"/>
            <a:ext cx="8286808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Поем песни, в которых встречаются числительные.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28639">
            <a:off x="-245576" y="376977"/>
            <a:ext cx="8954664" cy="4143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Молодцы!!! Теперь подведем итоги!</a:t>
            </a:r>
            <a:endParaRPr lang="ru-RU" sz="8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86454"/>
            <a:ext cx="1471594" cy="68749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В рамках «Недели математики » в 9 «б» и 9 «в» классах   подготовлен  и  проведён  данный урок  учителями  математики  Денисовой Т.А. и  </a:t>
            </a:r>
            <a:r>
              <a:rPr lang="ru-RU" dirty="0" err="1" smtClean="0"/>
              <a:t>Юзыч</a:t>
            </a:r>
            <a:r>
              <a:rPr lang="ru-RU" dirty="0" smtClean="0"/>
              <a:t> Л.И.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01122" cy="1785950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раунд.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«Представление  команд»</a:t>
            </a:r>
            <a: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2714612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i="1" dirty="0" smtClean="0"/>
              <a:t>     </a:t>
            </a:r>
            <a:r>
              <a:rPr lang="en-US" sz="1800" i="1" dirty="0" smtClean="0"/>
              <a:t>В </a:t>
            </a:r>
            <a:r>
              <a:rPr lang="en-US" sz="1800" i="1" dirty="0" err="1" smtClean="0"/>
              <a:t>течение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двух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минут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участники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должны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представить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свою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команду</a:t>
            </a:r>
            <a:r>
              <a:rPr lang="en-US" sz="1800" i="1" dirty="0" smtClean="0"/>
              <a:t>. </a:t>
            </a:r>
            <a:r>
              <a:rPr lang="ru-RU" sz="1800" i="1" dirty="0" smtClean="0"/>
              <a:t> </a:t>
            </a:r>
            <a:r>
              <a:rPr lang="en-US" sz="1800" dirty="0" smtClean="0"/>
              <a:t> </a:t>
            </a:r>
            <a:r>
              <a:rPr lang="en-US" sz="1800" i="1" dirty="0" err="1" smtClean="0"/>
              <a:t>Раунд</a:t>
            </a:r>
            <a:r>
              <a:rPr lang="ru-RU" sz="1800" i="1" dirty="0" smtClean="0"/>
              <a:t> </a:t>
            </a:r>
            <a:r>
              <a:rPr lang="en-US" sz="1800" i="1" dirty="0" err="1" smtClean="0"/>
              <a:t>оценивается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по</a:t>
            </a:r>
            <a:r>
              <a:rPr lang="en-US" sz="1800" i="1" dirty="0" smtClean="0"/>
              <a:t> 5 </a:t>
            </a:r>
            <a:r>
              <a:rPr lang="en-US" sz="1800" i="1" dirty="0" err="1" smtClean="0"/>
              <a:t>бальной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системе</a:t>
            </a:r>
            <a:r>
              <a:rPr lang="en-US" sz="1800" i="1" dirty="0" smtClean="0"/>
              <a:t>.</a:t>
            </a:r>
            <a:endParaRPr lang="ru-RU" sz="1800" dirty="0" smtClean="0"/>
          </a:p>
          <a:p>
            <a:pPr>
              <a:buNone/>
            </a:pP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29576" cy="1000108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РАУНД.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«Разминка»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2339752" cy="4873752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ru-RU" sz="1600" i="1" dirty="0" smtClean="0"/>
              <a:t>     </a:t>
            </a:r>
            <a:r>
              <a:rPr lang="en-US" sz="1600" i="1" dirty="0" err="1" smtClean="0"/>
              <a:t>Разыгрываетс</a:t>
            </a:r>
            <a:r>
              <a:rPr lang="ru-RU" sz="1600" i="1" dirty="0" smtClean="0"/>
              <a:t>я </a:t>
            </a:r>
            <a:r>
              <a:rPr lang="en-US" sz="1600" i="1" dirty="0" err="1" smtClean="0"/>
              <a:t>право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первого</a:t>
            </a:r>
            <a:r>
              <a:rPr lang="en-US" sz="1600" i="1" dirty="0" smtClean="0"/>
              <a:t>                                                                                                             </a:t>
            </a:r>
            <a:r>
              <a:rPr lang="en-US" sz="1600" i="1" dirty="0" err="1" smtClean="0"/>
              <a:t>ответа</a:t>
            </a:r>
            <a:r>
              <a:rPr lang="en-US" sz="1600" i="1" dirty="0" smtClean="0"/>
              <a:t>. </a:t>
            </a:r>
            <a:r>
              <a:rPr lang="en-US" sz="1600" i="1" dirty="0" err="1" smtClean="0"/>
              <a:t>Командам</a:t>
            </a:r>
            <a:r>
              <a:rPr lang="en-US" sz="1600" i="1" dirty="0" smtClean="0"/>
              <a:t>                                                                                 </a:t>
            </a:r>
            <a:r>
              <a:rPr lang="en-US" sz="1400" i="1" dirty="0" err="1" smtClean="0"/>
              <a:t>предлагается</a:t>
            </a:r>
            <a:r>
              <a:rPr lang="ru-RU" sz="1600" i="1" dirty="0" smtClean="0"/>
              <a:t> </a:t>
            </a:r>
            <a:r>
              <a:rPr lang="en-US" sz="1600" i="1" dirty="0" err="1" smtClean="0"/>
              <a:t>назвать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по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одному</a:t>
            </a:r>
            <a:r>
              <a:rPr lang="en-US" sz="1600" i="1" dirty="0" smtClean="0"/>
              <a:t>                                                                                       </a:t>
            </a:r>
            <a:r>
              <a:rPr lang="en-US" sz="1600" i="1" dirty="0" err="1" smtClean="0"/>
              <a:t>числу</a:t>
            </a:r>
            <a:r>
              <a:rPr lang="en-US" sz="1600" i="1" dirty="0" smtClean="0"/>
              <a:t>. </a:t>
            </a:r>
            <a:r>
              <a:rPr lang="en-US" sz="1600" i="1" dirty="0" err="1" smtClean="0"/>
              <a:t>Первой</a:t>
            </a:r>
            <a:r>
              <a:rPr lang="en-US" sz="1600" i="1" dirty="0" smtClean="0"/>
              <a:t>                                                                                                                 </a:t>
            </a:r>
            <a:r>
              <a:rPr lang="en-US" sz="1600" i="1" dirty="0" err="1" smtClean="0"/>
              <a:t>отвечает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команда</a:t>
            </a:r>
            <a:r>
              <a:rPr lang="ru-RU" sz="1600" i="1" dirty="0" smtClean="0"/>
              <a:t> </a:t>
            </a:r>
            <a:r>
              <a:rPr lang="en-US" sz="1600" i="1" dirty="0" err="1" smtClean="0"/>
              <a:t>назвавшая</a:t>
            </a:r>
            <a:r>
              <a:rPr lang="en-US" sz="1600" i="1" dirty="0" smtClean="0"/>
              <a:t>                                                                                                     </a:t>
            </a:r>
            <a:r>
              <a:rPr lang="en-US" sz="1600" i="1" dirty="0" err="1" smtClean="0"/>
              <a:t>меньшее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число</a:t>
            </a:r>
            <a:r>
              <a:rPr lang="ru-RU" sz="1600" i="1" dirty="0" smtClean="0"/>
              <a:t>. </a:t>
            </a:r>
            <a:r>
              <a:rPr lang="en-US" sz="1600" i="1" dirty="0" err="1" smtClean="0"/>
              <a:t>Время</a:t>
            </a:r>
            <a:r>
              <a:rPr lang="en-US" sz="1600" i="1" dirty="0" smtClean="0"/>
              <a:t>                                                                                                                </a:t>
            </a:r>
            <a:r>
              <a:rPr lang="en-US" sz="1600" i="1" dirty="0" err="1" smtClean="0"/>
              <a:t>обдумывания</a:t>
            </a:r>
            <a:r>
              <a:rPr lang="ru-RU" sz="1600" i="1" dirty="0" smtClean="0"/>
              <a:t> </a:t>
            </a:r>
            <a:r>
              <a:rPr lang="en-US" sz="1600" i="1" dirty="0" err="1" smtClean="0"/>
              <a:t>ответа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не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более</a:t>
            </a:r>
            <a:r>
              <a:rPr lang="en-US" sz="1600" i="1" dirty="0" smtClean="0"/>
              <a:t> 1                                                                                       </a:t>
            </a:r>
            <a:r>
              <a:rPr lang="en-US" sz="1600" i="1" dirty="0" err="1" smtClean="0"/>
              <a:t>минуты</a:t>
            </a:r>
            <a:r>
              <a:rPr lang="en-US" sz="1600" i="1" dirty="0" smtClean="0"/>
              <a:t>.                </a:t>
            </a:r>
            <a:r>
              <a:rPr lang="en-US" sz="1800" i="1" dirty="0" smtClean="0"/>
              <a:t>                                                                             </a:t>
            </a:r>
            <a:endParaRPr lang="ru-RU" sz="1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87824" y="1052736"/>
          <a:ext cx="5472608" cy="1188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озере росли лилии.</a:t>
                      </a:r>
                      <a:r>
                        <a:rPr lang="ru-RU" baseline="0" dirty="0" smtClean="0"/>
                        <a:t> Каждый день их число удваивалось. На 20-й день озеро заросло полностью. На какой день заросла половина озера?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87824" y="2420888"/>
          <a:ext cx="5472608" cy="4428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72608"/>
              </a:tblGrid>
              <a:tr h="442848"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Сколько существует 3-х </a:t>
                      </a:r>
                      <a:r>
                        <a:rPr lang="ru-RU" dirty="0" err="1" smtClean="0"/>
                        <a:t>значных</a:t>
                      </a:r>
                      <a:r>
                        <a:rPr lang="ru-RU" dirty="0" smtClean="0"/>
                        <a:t> чисел?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87824" y="3068960"/>
          <a:ext cx="5472608" cy="64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Шоколадка</a:t>
                      </a:r>
                      <a:r>
                        <a:rPr lang="ru-RU" baseline="0" dirty="0" smtClean="0"/>
                        <a:t> стоит 1 рубль и еще пол шоколадки. Сколько стоит шоколадка?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987824" y="3861048"/>
          <a:ext cx="5472608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Сколько диагоналей в 7-ми угольнике?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15176" y="4421553"/>
          <a:ext cx="5445256" cy="64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452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</a:t>
                      </a:r>
                      <a:r>
                        <a:rPr lang="ru-RU" baseline="0" dirty="0" smtClean="0"/>
                        <a:t> у четырехугольника отрезать один угол, то сколько углов у него останется?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59832" y="5229200"/>
          <a:ext cx="5412432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124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Авторы</a:t>
                      </a:r>
                      <a:r>
                        <a:rPr lang="ru-RU" baseline="0" dirty="0" smtClean="0"/>
                        <a:t> учебника «Алгебра 9 класс».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РАУНД.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«Один в поле не воин»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2571768" cy="51149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Вопросы задаются каждому участнику команды. Время обдумывания вопроса не более 1 мин. При неправильном ответе или его отсутствии право ответа передается другой команде.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РАУНД.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«Найди ошибку»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Пример 1:                            Пример 2:      </a:t>
            </a:r>
          </a:p>
          <a:p>
            <a:pPr>
              <a:buNone/>
            </a:pPr>
            <a:r>
              <a:rPr lang="en-US" dirty="0" smtClean="0"/>
              <a:t>x(x+3)&gt;2x</a:t>
            </a:r>
            <a:r>
              <a:rPr lang="ru-RU" dirty="0" smtClean="0"/>
              <a:t>      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x+3&gt;2</a:t>
            </a:r>
            <a:r>
              <a:rPr lang="ru-RU" dirty="0" smtClean="0"/>
              <a:t>   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x&gt;-1</a:t>
            </a:r>
            <a:r>
              <a:rPr lang="ru-RU" dirty="0" smtClean="0"/>
              <a:t>                                       </a:t>
            </a:r>
            <a:r>
              <a:rPr lang="en-US" i="1" dirty="0" smtClean="0"/>
              <a:t>x²+x-1&gt;4x-3</a:t>
            </a:r>
            <a:r>
              <a:rPr lang="ru-RU" dirty="0" smtClean="0"/>
              <a:t>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</a:t>
            </a:r>
            <a:r>
              <a:rPr lang="en-US" i="1" dirty="0" smtClean="0"/>
              <a:t>x²-9x+2&gt;0</a:t>
            </a:r>
          </a:p>
          <a:p>
            <a:pPr>
              <a:buNone/>
            </a:pPr>
            <a:r>
              <a:rPr lang="en-US" dirty="0" smtClean="0"/>
              <a:t>             -1</a:t>
            </a:r>
            <a:r>
              <a:rPr lang="ru-RU" dirty="0" smtClean="0"/>
              <a:t>                              </a:t>
            </a:r>
            <a:r>
              <a:rPr lang="en-US" i="1" dirty="0" smtClean="0"/>
              <a:t>x</a:t>
            </a:r>
            <a:r>
              <a:rPr lang="en-US" i="1" dirty="0" smtClean="0">
                <a:latin typeface="Constantia"/>
              </a:rPr>
              <a:t>₁=1        x₂= -2</a:t>
            </a:r>
            <a:r>
              <a:rPr lang="ru-RU" i="1" dirty="0" smtClean="0"/>
              <a:t>                         </a:t>
            </a:r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smtClean="0"/>
              <a:t>     (-1; +      )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-2          1 </a:t>
            </a:r>
          </a:p>
          <a:p>
            <a:pPr>
              <a:buNone/>
            </a:pPr>
            <a:r>
              <a:rPr lang="en-US" i="1" dirty="0" smtClean="0"/>
              <a:t>                                             x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85786" y="3786190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714480" y="3714752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857356" y="378619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6"/>
          </p:cNvCxnSpPr>
          <p:nvPr/>
        </p:nvCxnSpPr>
        <p:spPr>
          <a:xfrm flipV="1">
            <a:off x="1857356" y="3714752"/>
            <a:ext cx="71438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000232" y="3714752"/>
            <a:ext cx="71438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214546" y="3714752"/>
            <a:ext cx="71438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285984" y="3714752"/>
            <a:ext cx="71438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571736" y="3714752"/>
            <a:ext cx="71438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714612" y="3714752"/>
            <a:ext cx="71438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123728" y="3717032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411760" y="3717032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" name="Рисунок 17" descr="0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437112"/>
            <a:ext cx="198022" cy="216024"/>
          </a:xfrm>
          <a:prstGeom prst="rect">
            <a:avLst/>
          </a:prstGeom>
        </p:spPr>
      </p:pic>
      <p:pic>
        <p:nvPicPr>
          <p:cNvPr id="22" name="Рисунок 21" descr="0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 flipV="1">
            <a:off x="1907704" y="4365104"/>
            <a:ext cx="388844" cy="216024"/>
          </a:xfrm>
          <a:prstGeom prst="rect">
            <a:avLst/>
          </a:prstGeom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060848"/>
            <a:ext cx="2910639" cy="864096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355976" y="458112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788024" y="4509120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868144" y="4509120"/>
            <a:ext cx="144016" cy="1440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26" idx="6"/>
            <a:endCxn id="27" idx="2"/>
          </p:cNvCxnSpPr>
          <p:nvPr/>
        </p:nvCxnSpPr>
        <p:spPr>
          <a:xfrm>
            <a:off x="4932040" y="4581128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6" idx="6"/>
          </p:cNvCxnSpPr>
          <p:nvPr/>
        </p:nvCxnSpPr>
        <p:spPr>
          <a:xfrm flipV="1">
            <a:off x="4932040" y="4509120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076056" y="4509120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20072" y="4509120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364088" y="4509120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5508104" y="4509120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652120" y="4509120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5796136" y="4509120"/>
            <a:ext cx="72008" cy="7200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4294" y="5255666"/>
            <a:ext cx="1023850" cy="455044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" name="Рисунок 47" descr="0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5301208"/>
            <a:ext cx="198022" cy="21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РАУНД.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«Кто быстрее?»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568952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ru-RU" dirty="0" smtClean="0"/>
              <a:t> Сколько целых чисел входит в промежуток               ?</a:t>
            </a:r>
          </a:p>
          <a:p>
            <a:pPr>
              <a:buNone/>
            </a:pPr>
            <a:r>
              <a:rPr lang="ru-RU" dirty="0" smtClean="0"/>
              <a:t>А. 6             Б. 7                В. 5              Г. 4</a:t>
            </a:r>
          </a:p>
          <a:p>
            <a:pPr marL="457200" indent="-457200"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ru-RU" dirty="0" smtClean="0"/>
              <a:t> Какой из приведённых ниже промежутков является решением неравенства                       ?</a:t>
            </a:r>
          </a:p>
          <a:p>
            <a:pPr marL="457200" indent="-457200">
              <a:buNone/>
            </a:pPr>
            <a:r>
              <a:rPr lang="ru-RU" dirty="0" smtClean="0"/>
              <a:t>А. (-4;0)   (2;+     )     Б. (0;2)</a:t>
            </a:r>
          </a:p>
          <a:p>
            <a:pPr>
              <a:buNone/>
            </a:pPr>
            <a:r>
              <a:rPr lang="ru-RU" dirty="0" smtClean="0"/>
              <a:t>В. (-      ; -4)               Г. (-      ; -4)   (0; 2)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dirty="0" smtClean="0"/>
              <a:t>Если </a:t>
            </a:r>
            <a:r>
              <a:rPr lang="en-US" b="1" i="1" dirty="0" smtClean="0"/>
              <a:t>a&lt;b</a:t>
            </a:r>
            <a:r>
              <a:rPr lang="ru-RU" dirty="0" smtClean="0"/>
              <a:t>, то для любых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верно неравенство:</a:t>
            </a:r>
          </a:p>
          <a:p>
            <a:pPr>
              <a:buNone/>
            </a:pPr>
            <a:r>
              <a:rPr lang="ru-RU" dirty="0" smtClean="0"/>
              <a:t>А. </a:t>
            </a:r>
            <a:r>
              <a:rPr lang="ru-RU" b="1" i="1" dirty="0" smtClean="0"/>
              <a:t>-5</a:t>
            </a:r>
            <a:r>
              <a:rPr lang="en-US" b="1" i="1" dirty="0" smtClean="0"/>
              <a:t>b &gt; -5a    </a:t>
            </a:r>
            <a:r>
              <a:rPr lang="ru-RU" dirty="0" smtClean="0"/>
              <a:t>Б. </a:t>
            </a:r>
            <a:r>
              <a:rPr lang="en-US" b="1" i="1" dirty="0" smtClean="0"/>
              <a:t>a² &lt; b²     </a:t>
            </a:r>
            <a:r>
              <a:rPr lang="ru-RU" dirty="0" smtClean="0"/>
              <a:t>В. </a:t>
            </a:r>
            <a:r>
              <a:rPr lang="en-US" b="1" i="1" dirty="0" smtClean="0"/>
              <a:t>2-a &lt; 2-b     </a:t>
            </a:r>
            <a:r>
              <a:rPr lang="ru-RU" dirty="0" smtClean="0"/>
              <a:t>Г. </a:t>
            </a:r>
            <a:r>
              <a:rPr lang="en-US" b="1" i="1" dirty="0" smtClean="0"/>
              <a:t>a+4 &lt; b+4</a:t>
            </a:r>
            <a:endParaRPr lang="ru-RU" b="1" i="1" dirty="0" smtClean="0"/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dirty="0" smtClean="0"/>
              <a:t>Решить неравенство: </a:t>
            </a:r>
            <a:r>
              <a:rPr lang="ru-RU" b="1" i="1" dirty="0" smtClean="0"/>
              <a:t>3</a:t>
            </a:r>
            <a:r>
              <a:rPr lang="en-US" b="1" i="1" dirty="0" smtClean="0"/>
              <a:t>x²+x-2&lt;0  </a:t>
            </a:r>
          </a:p>
          <a:p>
            <a:pPr>
              <a:buNone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ru-RU" dirty="0" smtClean="0"/>
              <a:t>Для любых </a:t>
            </a:r>
            <a:r>
              <a:rPr lang="en-US" b="1" i="1" dirty="0" smtClean="0"/>
              <a:t>x </a:t>
            </a:r>
            <a:r>
              <a:rPr lang="ru-RU" dirty="0" smtClean="0"/>
              <a:t>верно неравенство: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2800" dirty="0" smtClean="0"/>
              <a:t>А. </a:t>
            </a:r>
            <a:r>
              <a:rPr lang="ru-RU" sz="2800" b="1" i="1" dirty="0" smtClean="0"/>
              <a:t>(</a:t>
            </a:r>
            <a:r>
              <a:rPr lang="en-US" sz="2800" b="1" i="1" dirty="0" smtClean="0"/>
              <a:t>x-2)²&lt;0</a:t>
            </a:r>
            <a:r>
              <a:rPr lang="en-US" sz="2800" dirty="0" smtClean="0"/>
              <a:t>     </a:t>
            </a:r>
            <a:r>
              <a:rPr lang="ru-RU" sz="2800" dirty="0" smtClean="0"/>
              <a:t>Б. </a:t>
            </a:r>
            <a:r>
              <a:rPr lang="en-US" sz="2800" b="1" i="1" dirty="0" smtClean="0"/>
              <a:t>x²-10x+25</a:t>
            </a:r>
            <a:r>
              <a:rPr lang="en-US" sz="2800" b="1" i="1" dirty="0" smtClean="0">
                <a:latin typeface="Constantia"/>
              </a:rPr>
              <a:t>≥</a:t>
            </a:r>
            <a:r>
              <a:rPr lang="en-US" sz="2800" b="1" i="1" dirty="0" smtClean="0"/>
              <a:t>0</a:t>
            </a:r>
            <a:endParaRPr lang="en-US" sz="2800" b="1" i="1" dirty="0" smtClean="0">
              <a:latin typeface="Constantia"/>
            </a:endParaRPr>
          </a:p>
          <a:p>
            <a:pPr>
              <a:buNone/>
            </a:pPr>
            <a:r>
              <a:rPr lang="ru-RU" sz="2800" dirty="0" smtClean="0"/>
              <a:t>В. </a:t>
            </a:r>
            <a:r>
              <a:rPr lang="en-US" sz="2800" b="1" i="1" dirty="0" smtClean="0"/>
              <a:t>x²&lt;2           </a:t>
            </a:r>
            <a:r>
              <a:rPr lang="ru-RU" sz="2800" dirty="0" smtClean="0"/>
              <a:t>Г. </a:t>
            </a:r>
            <a:r>
              <a:rPr lang="en-US" sz="2800" dirty="0" smtClean="0"/>
              <a:t>(</a:t>
            </a:r>
            <a:r>
              <a:rPr lang="en-US" sz="2800" b="1" i="1" dirty="0" smtClean="0"/>
              <a:t>x+3)²&gt;0</a:t>
            </a:r>
            <a:r>
              <a:rPr lang="en-US" sz="2800" dirty="0" smtClean="0"/>
              <a:t>  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i="1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124744"/>
            <a:ext cx="1008112" cy="44805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492896"/>
            <a:ext cx="1476164" cy="648072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924944"/>
            <a:ext cx="342900" cy="31432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09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 flipV="1">
            <a:off x="2195736" y="2924944"/>
            <a:ext cx="388844" cy="216024"/>
          </a:xfrm>
          <a:prstGeom prst="rect">
            <a:avLst/>
          </a:prstGeom>
        </p:spPr>
      </p:pic>
      <p:pic>
        <p:nvPicPr>
          <p:cNvPr id="14" name="Рисунок 13" descr="09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 flipV="1">
            <a:off x="899592" y="3356992"/>
            <a:ext cx="388844" cy="216024"/>
          </a:xfrm>
          <a:prstGeom prst="rect">
            <a:avLst/>
          </a:prstGeom>
        </p:spPr>
      </p:pic>
      <p:pic>
        <p:nvPicPr>
          <p:cNvPr id="15" name="Рисунок 14" descr="09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 flipV="1">
            <a:off x="3779912" y="3429000"/>
            <a:ext cx="388844" cy="216024"/>
          </a:xfrm>
          <a:prstGeom prst="rect">
            <a:avLst/>
          </a:prstGeom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356992"/>
            <a:ext cx="342900" cy="31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ru-RU" dirty="0" smtClean="0"/>
              <a:t>Решите неравенство: </a:t>
            </a:r>
            <a:r>
              <a:rPr lang="en-US" b="1" i="1" dirty="0" smtClean="0"/>
              <a:t>(x/2) - (x/3) &lt; 4</a:t>
            </a: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ru-RU" dirty="0" smtClean="0"/>
              <a:t>При каких значениях переменных смысл выражения:              ?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</a:t>
            </a:r>
            <a:r>
              <a:rPr lang="ru-RU" dirty="0" smtClean="0"/>
              <a:t>Решите систему неравенств: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</a:t>
            </a:r>
            <a:r>
              <a:rPr lang="ru-RU" dirty="0" smtClean="0"/>
              <a:t>Найдите область допустимых значений выражения: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</a:t>
            </a:r>
            <a:r>
              <a:rPr lang="ru-RU" dirty="0" smtClean="0"/>
              <a:t> Решите неравенство:  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500306"/>
            <a:ext cx="1028707" cy="42862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857496"/>
            <a:ext cx="1071570" cy="50006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714752"/>
            <a:ext cx="868872" cy="57150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572008"/>
            <a:ext cx="1717291" cy="533401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РАУНД.</a:t>
            </a:r>
            <a:r>
              <a:rPr lang="ru-RU" dirty="0" smtClean="0"/>
              <a:t>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«Кто больше?»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42908" y="1571612"/>
            <a:ext cx="2786082" cy="487375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Игроки должны    назвать пословицы, поговорки, крылатые выражения, содержащие числительные.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57554" y="1428736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 бед – один ответ.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57554" y="1785926"/>
          <a:ext cx="4857784" cy="4286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Семеро одного не ждут.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357554" y="221455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в поле не воин.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57554" y="2571744"/>
          <a:ext cx="488155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815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 раз отмерь, один раз отрежь.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7554" y="292893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 семи нянек дитя без глаз.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57554" y="328612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Бог любит троицу.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57554" y="364331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Семеро</a:t>
                      </a:r>
                      <a:r>
                        <a:rPr lang="ru-RU" baseline="0" dirty="0" smtClean="0"/>
                        <a:t> с сошкой, один с ложкой.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357554" y="400050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Семеро по лавкам.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357554" y="435769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Чертова</a:t>
                      </a:r>
                      <a:r>
                        <a:rPr lang="ru-RU" baseline="0" dirty="0" smtClean="0"/>
                        <a:t> дюжина.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357554" y="471488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40 верст киселя хлебать.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357554" y="5072074"/>
          <a:ext cx="485778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Седьмая</a:t>
                      </a:r>
                      <a:r>
                        <a:rPr lang="ru-RU" baseline="0" dirty="0" smtClean="0"/>
                        <a:t> вода на киселе.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357554" y="5429264"/>
          <a:ext cx="4857784" cy="64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7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 нос, на семерых рос, одному достался.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357554" y="6072206"/>
          <a:ext cx="4881554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815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 пятниц</a:t>
                      </a:r>
                      <a:r>
                        <a:rPr lang="ru-RU" baseline="0" dirty="0" smtClean="0"/>
                        <a:t> на неделе.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РАУНД.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«Допиши, как можешь»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429684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Допиши последовательности чисел:</a:t>
            </a:r>
          </a:p>
          <a:p>
            <a:pPr>
              <a:buNone/>
            </a:pPr>
            <a:r>
              <a:rPr lang="ru-RU" dirty="0" smtClean="0"/>
              <a:t>1 команда:                               2 команда:</a:t>
            </a:r>
          </a:p>
          <a:p>
            <a:pPr>
              <a:buNone/>
            </a:pPr>
            <a:r>
              <a:rPr lang="ru-RU" dirty="0" smtClean="0"/>
              <a:t>2; 3; 4; 5; 6; 7;…                       10; 9; 8; 7; 6; 5;…         </a:t>
            </a:r>
          </a:p>
          <a:p>
            <a:pPr>
              <a:buNone/>
            </a:pPr>
            <a:r>
              <a:rPr lang="ru-RU" dirty="0" smtClean="0"/>
              <a:t>5; 10; 15; 20; 25; 30;…             9; 12; 15; 18; 21; 24;…                   </a:t>
            </a:r>
          </a:p>
          <a:p>
            <a:pPr>
              <a:buNone/>
            </a:pPr>
            <a:r>
              <a:rPr lang="ru-RU" dirty="0" smtClean="0"/>
              <a:t>8; 8; 6; 6; 4; 4;…                       3; 7; 11; 15; 19; 23;…                 </a:t>
            </a:r>
          </a:p>
          <a:p>
            <a:pPr>
              <a:buNone/>
            </a:pPr>
            <a:r>
              <a:rPr lang="ru-RU" dirty="0" smtClean="0"/>
              <a:t>9; 1; 7; 1; 5; 1;…                       4; 5; 8; 9; 12; 13;…           </a:t>
            </a:r>
          </a:p>
          <a:p>
            <a:pPr>
              <a:buNone/>
            </a:pPr>
            <a:r>
              <a:rPr lang="ru-RU" dirty="0" smtClean="0"/>
              <a:t>25; 25; 21; 21; 17; 17;…           1; 2; 4; 8; 16; 32;… 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526</TotalTime>
  <Words>914</Words>
  <Application>Microsoft Office PowerPoint</Application>
  <PresentationFormat>Экран (4:3)</PresentationFormat>
  <Paragraphs>98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Урок математики. «Математический КВН»</vt:lpstr>
      <vt:lpstr>1 раунд. «Представление  команд» </vt:lpstr>
      <vt:lpstr>2 РАУНД. «Разминка» </vt:lpstr>
      <vt:lpstr>3 РАУНД. «Один в поле не воин»</vt:lpstr>
      <vt:lpstr>4 РАУНД. «Найди ошибку»</vt:lpstr>
      <vt:lpstr>5 РАУНД. «Кто быстрее?»</vt:lpstr>
      <vt:lpstr>Презентация PowerPoint</vt:lpstr>
      <vt:lpstr>6 РАУНД. «Кто больше?»</vt:lpstr>
      <vt:lpstr>7 РАУНД. «Допиши, как можешь»</vt:lpstr>
      <vt:lpstr>8 РАУНД. «Конкурс капитанов» </vt:lpstr>
      <vt:lpstr>9 РАУНД. «Знаете ли вы?»</vt:lpstr>
      <vt:lpstr>10 РАУНД. «Не собьюсь! Я считать умею!»</vt:lpstr>
      <vt:lpstr>11 раунд. «Каждой руке – свое дело.»</vt:lpstr>
      <vt:lpstr>12 раунд. «конкурс стихоплетов»  (Д/з)</vt:lpstr>
      <vt:lpstr>13 раунд. «Знаете ли вы, кто такая Ковалевская Софья??» </vt:lpstr>
      <vt:lpstr>14 раунд. «Музыкальный конкурс» </vt:lpstr>
      <vt:lpstr>Молодцы!!! Теперь подведем итоги!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математики. «Математический КВН»</dc:title>
  <dc:creator>1</dc:creator>
  <cp:lastModifiedBy>Гость</cp:lastModifiedBy>
  <cp:revision>83</cp:revision>
  <dcterms:created xsi:type="dcterms:W3CDTF">2013-11-22T05:50:38Z</dcterms:created>
  <dcterms:modified xsi:type="dcterms:W3CDTF">2013-12-05T13:15:38Z</dcterms:modified>
</cp:coreProperties>
</file>