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8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A0A0A"/>
    <a:srgbClr val="33CCFF"/>
    <a:srgbClr val="0D0D0D"/>
    <a:srgbClr val="003366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63" autoAdjust="0"/>
    <p:restoredTop sz="94660"/>
  </p:normalViewPr>
  <p:slideViewPr>
    <p:cSldViewPr>
      <p:cViewPr varScale="1">
        <p:scale>
          <a:sx n="79" d="100"/>
          <a:sy n="79" d="100"/>
        </p:scale>
        <p:origin x="-149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44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0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B8AB6E95-259A-497D-8F1F-BDA8C5ADB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B4AFA97E-55C8-4891-AABF-6EC4C4F162BF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98894B3-1E19-4E50-B540-E7D8DBA019CA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19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0080625" cy="755967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72003" y="76893"/>
            <a:ext cx="9936617" cy="737691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088" y="3527848"/>
            <a:ext cx="7056438" cy="1763924"/>
          </a:xfrm>
        </p:spPr>
        <p:txBody>
          <a:bodyPr/>
          <a:lstStyle>
            <a:lvl1pPr marL="0" indent="0" algn="ctr">
              <a:buNone/>
              <a:defRPr sz="2900"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5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412ED4-9DC4-450E-9258-F69E972B18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9378" y="1597589"/>
            <a:ext cx="9945618" cy="168361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9378" y="1539625"/>
            <a:ext cx="9945618" cy="13291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9378" y="3281204"/>
            <a:ext cx="9945618" cy="121841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04031" y="1660010"/>
            <a:ext cx="9072563" cy="1620430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CD844-1F78-4636-9BC3-A0D7E609CA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3" y="302741"/>
            <a:ext cx="2217738" cy="645022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08063" y="302740"/>
            <a:ext cx="6132380" cy="645022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E708D-7EBB-49E7-8B8A-5193E795DF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B04D6-8A47-4F81-8A21-A1A4637737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1008063" y="1595932"/>
            <a:ext cx="8568531" cy="5039783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0080625" cy="755967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72003" y="76893"/>
            <a:ext cx="9936617" cy="737691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1049956"/>
            <a:ext cx="8568531" cy="1501435"/>
          </a:xfrm>
        </p:spPr>
        <p:txBody>
          <a:bodyPr anchor="b" anchorCtr="0"/>
          <a:lstStyle>
            <a:lvl1pPr algn="l">
              <a:buNone/>
              <a:defRPr sz="44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2808630"/>
            <a:ext cx="8568531" cy="1475186"/>
          </a:xfrm>
        </p:spPr>
        <p:txBody>
          <a:bodyPr anchor="t" anchorCtr="0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82055" y="6803708"/>
            <a:ext cx="4410273" cy="50397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76523" y="2620015"/>
            <a:ext cx="9936774" cy="10079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29" y="2581043"/>
            <a:ext cx="9937068" cy="5039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75303" y="2721483"/>
            <a:ext cx="9937994" cy="5039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61290" y="6844026"/>
            <a:ext cx="504031" cy="503978"/>
          </a:xfrm>
        </p:spPr>
        <p:txBody>
          <a:bodyPr/>
          <a:lstStyle/>
          <a:p>
            <a:pPr>
              <a:defRPr/>
            </a:pPr>
            <a:fld id="{D4DAE22E-0F2B-4A68-8A9F-56015465B0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09E95-F126-44B3-B2A3-801C454363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008063" y="1595932"/>
            <a:ext cx="4133056" cy="5039783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439337" y="1595932"/>
            <a:ext cx="4133056" cy="5039783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063" y="300987"/>
            <a:ext cx="8568531" cy="1259946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8063" y="1595931"/>
            <a:ext cx="4116255" cy="839964"/>
          </a:xfrm>
          <a:noFill/>
          <a:ln w="12700" cap="sq" cmpd="sng" algn="ctr">
            <a:noFill/>
            <a:prstDash val="solid"/>
          </a:ln>
        </p:spPr>
        <p:txBody>
          <a:bodyPr lIns="100794" anchor="b" anchorCtr="0">
            <a:noAutofit/>
          </a:bodyPr>
          <a:lstStyle>
            <a:lvl1pPr marL="0" indent="0">
              <a:buNone/>
              <a:defRPr sz="2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60339" y="1595931"/>
            <a:ext cx="4116255" cy="839964"/>
          </a:xfrm>
          <a:noFill/>
          <a:ln w="12700" cap="sq" cmpd="sng" algn="ctr">
            <a:noFill/>
            <a:prstDash val="solid"/>
          </a:ln>
        </p:spPr>
        <p:txBody>
          <a:bodyPr lIns="100794" anchor="b" anchorCtr="0">
            <a:noAutofit/>
          </a:bodyPr>
          <a:lstStyle>
            <a:lvl1pPr marL="0" indent="0">
              <a:buNone/>
              <a:defRPr sz="2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E85CF-087C-4BFC-B1E3-8B7BD6B11C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1008063" y="2477893"/>
            <a:ext cx="4116255" cy="4283816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5460339" y="2477893"/>
            <a:ext cx="4116255" cy="4283816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2DF1F-36D2-4C01-BB0C-ADE158BC1D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D5439-DAA5-45C3-8C18-59ADFC5DE6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0080625" cy="7559675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70564" y="76892"/>
            <a:ext cx="9936617" cy="737824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063" y="300987"/>
            <a:ext cx="8568531" cy="1259946"/>
          </a:xfrm>
        </p:spPr>
        <p:txBody>
          <a:bodyPr anchor="b" anchorCtr="0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08063" y="1763924"/>
            <a:ext cx="2100130" cy="4955787"/>
          </a:xfrm>
        </p:spPr>
        <p:txBody>
          <a:bodyPr/>
          <a:lstStyle>
            <a:lvl1pPr marL="0" indent="0"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26AEE-40E3-4E04-B8F5-7A30136FCB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3276203" y="1763924"/>
            <a:ext cx="6300391" cy="4955787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063" y="5401949"/>
            <a:ext cx="8064500" cy="575726"/>
          </a:xfrm>
        </p:spPr>
        <p:txBody>
          <a:bodyPr anchor="ctr">
            <a:noAutofit/>
          </a:bodyPr>
          <a:lstStyle>
            <a:lvl1pPr algn="l">
              <a:buNone/>
              <a:defRPr sz="31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8063" y="6003013"/>
            <a:ext cx="8064500" cy="755968"/>
          </a:xfrm>
        </p:spPr>
        <p:txBody>
          <a:bodyPr/>
          <a:lstStyle>
            <a:lvl1pPr marL="0" indent="0">
              <a:buFontTx/>
              <a:buNone/>
              <a:defRPr sz="18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008062" y="6803708"/>
            <a:ext cx="4284266" cy="50397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61290" y="6844026"/>
            <a:ext cx="504031" cy="503978"/>
          </a:xfrm>
        </p:spPr>
        <p:txBody>
          <a:bodyPr/>
          <a:lstStyle/>
          <a:p>
            <a:pPr>
              <a:defRPr/>
            </a:pPr>
            <a:fld id="{FCE9D81E-6978-4223-8534-D771BADC05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75304" y="5162752"/>
            <a:ext cx="9929416" cy="10079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526" y="5126287"/>
            <a:ext cx="9929194" cy="5039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75528" y="5261596"/>
            <a:ext cx="9929192" cy="53801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5305" y="73497"/>
            <a:ext cx="9923940" cy="5050283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0080625" cy="755967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70564" y="76892"/>
            <a:ext cx="9936617" cy="737824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008063" y="302737"/>
            <a:ext cx="8568531" cy="1259946"/>
          </a:xfrm>
          <a:prstGeom prst="rect">
            <a:avLst/>
          </a:prstGeom>
        </p:spPr>
        <p:txBody>
          <a:bodyPr lIns="100794" tIns="50397" rIns="100794" bIns="100794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008063" y="1595932"/>
            <a:ext cx="8568531" cy="5039783"/>
          </a:xfrm>
          <a:prstGeom prst="rect">
            <a:avLst/>
          </a:prstGeom>
        </p:spPr>
        <p:txBody>
          <a:bodyPr lIns="100794" tIns="50397" rIns="100794" bIns="50397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804422" y="6824707"/>
            <a:ext cx="2730169" cy="524977"/>
          </a:xfrm>
          <a:prstGeom prst="rect">
            <a:avLst/>
          </a:prstGeom>
        </p:spPr>
        <p:txBody>
          <a:bodyPr lIns="100794" tIns="50397" rIns="100794" bIns="50397" anchor="ctr" anchorCtr="0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008062" y="6803708"/>
            <a:ext cx="4368271" cy="503978"/>
          </a:xfrm>
          <a:prstGeom prst="rect">
            <a:avLst/>
          </a:prstGeom>
        </p:spPr>
        <p:txBody>
          <a:bodyPr lIns="100794" tIns="50397" rIns="100794" bIns="50397" anchor="ctr" anchorCtr="0"/>
          <a:lstStyle>
            <a:lvl1pPr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61290" y="6845706"/>
            <a:ext cx="504031" cy="503978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5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B5556D3-0F54-4A5C-A907-83F10962FB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ts val="639"/>
        </a:spcBef>
        <a:buClr>
          <a:schemeClr val="accent1"/>
        </a:buClr>
        <a:buSzPct val="8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04766" indent="-251986" algn="l" rtl="0" eaLnBrk="1" latinLnBrk="0" hangingPunct="1">
        <a:spcBef>
          <a:spcPts val="408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07149" indent="-251986" algn="l" rtl="0" eaLnBrk="1" latinLnBrk="0" hangingPunct="1">
        <a:spcBef>
          <a:spcPts val="408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9532" indent="-251986" algn="l" rtl="0" eaLnBrk="1" latinLnBrk="0" hangingPunct="1">
        <a:spcBef>
          <a:spcPts val="408"/>
        </a:spcBef>
        <a:buClr>
          <a:schemeClr val="accent3"/>
        </a:buClr>
        <a:buSzPct val="80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15" indent="-251986" algn="l" rtl="0" eaLnBrk="1" latinLnBrk="0" hangingPunct="1">
        <a:spcBef>
          <a:spcPts val="408"/>
        </a:spcBef>
        <a:buClr>
          <a:schemeClr val="accent3"/>
        </a:buClr>
        <a:buFontTx/>
        <a:buChar char="o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298" indent="-251986" algn="l" rtl="0" eaLnBrk="1" latinLnBrk="0" hangingPunct="1">
        <a:spcBef>
          <a:spcPts val="408"/>
        </a:spcBef>
        <a:buClr>
          <a:schemeClr val="accent3"/>
        </a:buClr>
        <a:buChar char="•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51986" algn="l" rtl="0" eaLnBrk="1" latinLnBrk="0" hangingPunct="1">
        <a:spcBef>
          <a:spcPts val="408"/>
        </a:spcBef>
        <a:buClr>
          <a:schemeClr val="accent2"/>
        </a:buClr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19063" indent="-251986" algn="l" rtl="0" eaLnBrk="1" latinLnBrk="0" hangingPunct="1">
        <a:spcBef>
          <a:spcPts val="408"/>
        </a:spcBef>
        <a:buClr>
          <a:schemeClr val="accent1">
            <a:tint val="60000"/>
          </a:schemeClr>
        </a:buClr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446" indent="-251986" algn="l" rtl="0" eaLnBrk="1" latinLnBrk="0" hangingPunct="1">
        <a:spcBef>
          <a:spcPts val="408"/>
        </a:spcBef>
        <a:buClr>
          <a:schemeClr val="accent2">
            <a:tint val="60000"/>
          </a:schemeClr>
        </a:buClr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slide" Target="slide21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slide" Target="slide17.x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slide" Target="slide13.x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oleObject" Target="../embeddings/oleObject40.bin"/><Relationship Id="rId7" Type="http://schemas.openxmlformats.org/officeDocument/2006/relationships/image" Target="../media/image4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5.png"/><Relationship Id="rId5" Type="http://schemas.openxmlformats.org/officeDocument/2006/relationships/slide" Target="slide12.xml"/><Relationship Id="rId4" Type="http://schemas.openxmlformats.org/officeDocument/2006/relationships/oleObject" Target="../embeddings/oleObject4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slide" Target="slide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6908" y="493689"/>
            <a:ext cx="8286808" cy="26684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6000" b="1" i="1" kern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Геометрический смысл производной в заданиях уровня В.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 стрелкой 30"/>
          <p:cNvCxnSpPr/>
          <p:nvPr/>
        </p:nvCxnSpPr>
        <p:spPr>
          <a:xfrm>
            <a:off x="325438" y="3565525"/>
            <a:ext cx="9372600" cy="1588"/>
          </a:xfrm>
          <a:prstGeom prst="straightConnector1">
            <a:avLst/>
          </a:prstGeom>
          <a:ln w="571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 flipV="1">
            <a:off x="2922588" y="3683000"/>
            <a:ext cx="4094162" cy="1588"/>
          </a:xfrm>
          <a:prstGeom prst="straightConnector1">
            <a:avLst/>
          </a:prstGeom>
          <a:ln w="571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олилиния 35"/>
          <p:cNvSpPr/>
          <p:nvPr/>
        </p:nvSpPr>
        <p:spPr>
          <a:xfrm>
            <a:off x="1254125" y="1851025"/>
            <a:ext cx="7286625" cy="3859213"/>
          </a:xfrm>
          <a:custGeom>
            <a:avLst/>
            <a:gdLst>
              <a:gd name="connsiteX0" fmla="*/ 0 w 5754030"/>
              <a:gd name="connsiteY0" fmla="*/ 159834 h 2016512"/>
              <a:gd name="connsiteX1" fmla="*/ 669074 w 5754030"/>
              <a:gd name="connsiteY1" fmla="*/ 1051932 h 2016512"/>
              <a:gd name="connsiteX2" fmla="*/ 1984918 w 5754030"/>
              <a:gd name="connsiteY2" fmla="*/ 460917 h 2016512"/>
              <a:gd name="connsiteX3" fmla="*/ 3958683 w 5754030"/>
              <a:gd name="connsiteY3" fmla="*/ 1977483 h 2016512"/>
              <a:gd name="connsiteX4" fmla="*/ 5018049 w 5754030"/>
              <a:gd name="connsiteY4" fmla="*/ 226741 h 2016512"/>
              <a:gd name="connsiteX5" fmla="*/ 5754030 w 5754030"/>
              <a:gd name="connsiteY5" fmla="*/ 617034 h 2016512"/>
              <a:gd name="connsiteX6" fmla="*/ 5754030 w 5754030"/>
              <a:gd name="connsiteY6" fmla="*/ 617034 h 2016512"/>
              <a:gd name="connsiteX7" fmla="*/ 5754030 w 5754030"/>
              <a:gd name="connsiteY7" fmla="*/ 617034 h 2016512"/>
              <a:gd name="connsiteX8" fmla="*/ 5731727 w 5754030"/>
              <a:gd name="connsiteY8" fmla="*/ 639337 h 201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54030" h="2016512">
                <a:moveTo>
                  <a:pt x="0" y="159834"/>
                </a:moveTo>
                <a:cubicBezTo>
                  <a:pt x="169127" y="580793"/>
                  <a:pt x="338254" y="1001752"/>
                  <a:pt x="669074" y="1051932"/>
                </a:cubicBezTo>
                <a:cubicBezTo>
                  <a:pt x="999894" y="1102112"/>
                  <a:pt x="1436650" y="306659"/>
                  <a:pt x="1984918" y="460917"/>
                </a:cubicBezTo>
                <a:cubicBezTo>
                  <a:pt x="2533186" y="615175"/>
                  <a:pt x="3453161" y="2016512"/>
                  <a:pt x="3958683" y="1977483"/>
                </a:cubicBezTo>
                <a:cubicBezTo>
                  <a:pt x="4464205" y="1938454"/>
                  <a:pt x="4718825" y="453482"/>
                  <a:pt x="5018049" y="226741"/>
                </a:cubicBezTo>
                <a:cubicBezTo>
                  <a:pt x="5317273" y="0"/>
                  <a:pt x="5754030" y="617034"/>
                  <a:pt x="5754030" y="617034"/>
                </a:cubicBezTo>
                <a:lnTo>
                  <a:pt x="5754030" y="617034"/>
                </a:lnTo>
                <a:lnTo>
                  <a:pt x="5754030" y="617034"/>
                </a:lnTo>
                <a:lnTo>
                  <a:pt x="5731727" y="639337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54000" y="1636713"/>
          <a:ext cx="2319338" cy="771525"/>
        </p:xfrm>
        <a:graphic>
          <a:graphicData uri="http://schemas.openxmlformats.org/presentationml/2006/ole">
            <p:oleObj spid="_x0000_s7170" name="Формула" r:id="rId3" imgW="609480" imgH="203040" progId="Equation.3">
              <p:embed/>
            </p:oleObj>
          </a:graphicData>
        </a:graphic>
      </p:graphicFrame>
      <p:sp>
        <p:nvSpPr>
          <p:cNvPr id="7175" name="TextBox 37"/>
          <p:cNvSpPr txBox="1">
            <a:spLocks noChangeArrowheads="1"/>
          </p:cNvSpPr>
          <p:nvPr/>
        </p:nvSpPr>
        <p:spPr bwMode="auto">
          <a:xfrm>
            <a:off x="254000" y="0"/>
            <a:ext cx="93726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рисунке изображён график </a:t>
            </a:r>
            <a:r>
              <a:rPr lang="ru-RU" sz="26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производной</a:t>
            </a:r>
            <a:r>
              <a:rPr lang="ru-RU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функции </a:t>
            </a:r>
            <a:r>
              <a:rPr lang="en-US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определённой на интервале (-</a:t>
            </a:r>
            <a:r>
              <a:rPr lang="en-US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ru-RU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Найдите количество точек, в которых касательная к графику функции </a:t>
            </a:r>
            <a:r>
              <a:rPr lang="en-US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f(x) </a:t>
            </a:r>
            <a:r>
              <a:rPr lang="ru-RU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параллельна прямой у = 2х – </a:t>
            </a:r>
            <a:r>
              <a:rPr lang="en-US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или совпадает с ней.</a:t>
            </a:r>
            <a:endParaRPr lang="en-US" sz="26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/>
          </a:p>
        </p:txBody>
      </p:sp>
      <p:sp>
        <p:nvSpPr>
          <p:cNvPr id="39" name="Блок-схема: процесс 38">
            <a:hlinkClick r:id="rId4" action="ppaction://hlinksldjump"/>
          </p:cNvPr>
          <p:cNvSpPr/>
          <p:nvPr/>
        </p:nvSpPr>
        <p:spPr>
          <a:xfrm>
            <a:off x="7969270" y="5565787"/>
            <a:ext cx="1857388" cy="4730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2600" b="1" dirty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6" charset="0"/>
                <a:cs typeface="Times New Roman" pitchFamily="16" charset="0"/>
                <a:hlinkClick r:id="rId5" action="ppaction://hlinksldjump"/>
              </a:rPr>
              <a:t>справка</a:t>
            </a:r>
            <a:endParaRPr lang="ru-RU" sz="2600" b="1" dirty="0">
              <a:ln w="18000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6" charset="0"/>
              <a:cs typeface="Times New Roman" pitchFamily="16" charset="0"/>
            </a:endParaRP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468438" y="3994150"/>
          <a:ext cx="2270125" cy="771525"/>
        </p:xfrm>
        <a:graphic>
          <a:graphicData uri="http://schemas.openxmlformats.org/presentationml/2006/ole">
            <p:oleObj spid="_x0000_s7171" name="Формула" r:id="rId6" imgW="596880" imgH="203040" progId="Equation.3">
              <p:embed/>
            </p:oleObj>
          </a:graphicData>
        </a:graphic>
      </p:graphicFrame>
      <p:cxnSp>
        <p:nvCxnSpPr>
          <p:cNvPr id="44" name="Прямая соединительная линия 43"/>
          <p:cNvCxnSpPr/>
          <p:nvPr/>
        </p:nvCxnSpPr>
        <p:spPr>
          <a:xfrm>
            <a:off x="1182688" y="2994025"/>
            <a:ext cx="803275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7112000" y="2922588"/>
            <a:ext cx="236538" cy="2365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3968750" y="2922588"/>
            <a:ext cx="236538" cy="2365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968625" y="2922588"/>
            <a:ext cx="236538" cy="2365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1397000" y="2851150"/>
            <a:ext cx="236538" cy="2365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8397875" y="2851150"/>
            <a:ext cx="236538" cy="2365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7183" name="TextBox 53"/>
          <p:cNvSpPr txBox="1">
            <a:spLocks noChangeArrowheads="1"/>
          </p:cNvSpPr>
          <p:nvPr/>
        </p:nvSpPr>
        <p:spPr bwMode="auto">
          <a:xfrm>
            <a:off x="4883150" y="4960938"/>
            <a:ext cx="33178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/>
              <a:t>0</a:t>
            </a:r>
          </a:p>
        </p:txBody>
      </p:sp>
      <p:sp>
        <p:nvSpPr>
          <p:cNvPr id="7184" name="TextBox 49"/>
          <p:cNvSpPr txBox="1">
            <a:spLocks noChangeArrowheads="1"/>
          </p:cNvSpPr>
          <p:nvPr/>
        </p:nvSpPr>
        <p:spPr bwMode="auto">
          <a:xfrm>
            <a:off x="0" y="5922963"/>
            <a:ext cx="257175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60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</a:p>
        </p:txBody>
      </p:sp>
      <p:sp>
        <p:nvSpPr>
          <p:cNvPr id="7185" name="TextBox 41"/>
          <p:cNvSpPr txBox="1">
            <a:spLocks noChangeArrowheads="1"/>
          </p:cNvSpPr>
          <p:nvPr/>
        </p:nvSpPr>
        <p:spPr bwMode="auto">
          <a:xfrm>
            <a:off x="4540250" y="2779713"/>
            <a:ext cx="3698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6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" name="Таблица 51"/>
          <p:cNvGraphicFramePr>
            <a:graphicFrameLocks noGrp="1"/>
          </p:cNvGraphicFramePr>
          <p:nvPr/>
        </p:nvGraphicFramePr>
        <p:xfrm>
          <a:off x="2754296" y="6137291"/>
          <a:ext cx="4960600" cy="72377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51855"/>
                <a:gridCol w="805416"/>
                <a:gridCol w="723028"/>
                <a:gridCol w="826767"/>
                <a:gridCol w="826767"/>
                <a:gridCol w="826767"/>
              </a:tblGrid>
              <a:tr h="723771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8</a:t>
                      </a:r>
                      <a:endParaRPr lang="ru-RU" sz="4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187" name="TextBox 23"/>
          <p:cNvSpPr txBox="1">
            <a:spLocks noChangeArrowheads="1"/>
          </p:cNvSpPr>
          <p:nvPr/>
        </p:nvSpPr>
        <p:spPr bwMode="auto">
          <a:xfrm>
            <a:off x="5183188" y="1636713"/>
            <a:ext cx="3635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7188" name="TextBox 22"/>
          <p:cNvSpPr txBox="1">
            <a:spLocks noChangeArrowheads="1"/>
          </p:cNvSpPr>
          <p:nvPr/>
        </p:nvSpPr>
        <p:spPr bwMode="auto">
          <a:xfrm>
            <a:off x="9326563" y="2994025"/>
            <a:ext cx="3571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 стрелкой 30"/>
          <p:cNvCxnSpPr/>
          <p:nvPr/>
        </p:nvCxnSpPr>
        <p:spPr>
          <a:xfrm>
            <a:off x="468313" y="3565525"/>
            <a:ext cx="5827712" cy="1588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 flipV="1">
            <a:off x="688976" y="3559175"/>
            <a:ext cx="5275262" cy="1587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олилиния 35"/>
          <p:cNvSpPr/>
          <p:nvPr/>
        </p:nvSpPr>
        <p:spPr>
          <a:xfrm>
            <a:off x="984250" y="1892300"/>
            <a:ext cx="4413250" cy="2606675"/>
          </a:xfrm>
          <a:custGeom>
            <a:avLst/>
            <a:gdLst>
              <a:gd name="connsiteX0" fmla="*/ 0 w 4348975"/>
              <a:gd name="connsiteY0" fmla="*/ 0 h 2364058"/>
              <a:gd name="connsiteX1" fmla="*/ 1293541 w 4348975"/>
              <a:gd name="connsiteY1" fmla="*/ 412595 h 2364058"/>
              <a:gd name="connsiteX2" fmla="*/ 2531326 w 4348975"/>
              <a:gd name="connsiteY2" fmla="*/ 2364058 h 2364058"/>
              <a:gd name="connsiteX3" fmla="*/ 3746809 w 4348975"/>
              <a:gd name="connsiteY3" fmla="*/ 412595 h 2364058"/>
              <a:gd name="connsiteX4" fmla="*/ 4348975 w 4348975"/>
              <a:gd name="connsiteY4" fmla="*/ 0 h 236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8975" h="2364058">
                <a:moveTo>
                  <a:pt x="0" y="0"/>
                </a:moveTo>
                <a:cubicBezTo>
                  <a:pt x="435826" y="9292"/>
                  <a:pt x="871653" y="18585"/>
                  <a:pt x="1293541" y="412595"/>
                </a:cubicBezTo>
                <a:cubicBezTo>
                  <a:pt x="1715429" y="806605"/>
                  <a:pt x="2122448" y="2364058"/>
                  <a:pt x="2531326" y="2364058"/>
                </a:cubicBezTo>
                <a:cubicBezTo>
                  <a:pt x="2940204" y="2364058"/>
                  <a:pt x="3443868" y="806605"/>
                  <a:pt x="3746809" y="412595"/>
                </a:cubicBezTo>
                <a:cubicBezTo>
                  <a:pt x="4049751" y="18585"/>
                  <a:pt x="4199363" y="9292"/>
                  <a:pt x="4348975" y="0"/>
                </a:cubicBezTo>
              </a:path>
            </a:pathLst>
          </a:cu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39750" y="993775"/>
          <a:ext cx="2319338" cy="658813"/>
        </p:xfrm>
        <a:graphic>
          <a:graphicData uri="http://schemas.openxmlformats.org/presentationml/2006/ole">
            <p:oleObj spid="_x0000_s8194" name="Формула" r:id="rId3" imgW="609480" imgH="203040" progId="Equation.3">
              <p:embed/>
            </p:oleObj>
          </a:graphicData>
        </a:graphic>
      </p:graphicFrame>
      <p:sp>
        <p:nvSpPr>
          <p:cNvPr id="8201" name="TextBox 37"/>
          <p:cNvSpPr txBox="1">
            <a:spLocks noChangeArrowheads="1"/>
          </p:cNvSpPr>
          <p:nvPr/>
        </p:nvSpPr>
        <p:spPr bwMode="auto">
          <a:xfrm>
            <a:off x="3308350" y="2992438"/>
            <a:ext cx="33178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8202" name="TextBox 38"/>
          <p:cNvSpPr txBox="1">
            <a:spLocks noChangeArrowheads="1"/>
          </p:cNvSpPr>
          <p:nvPr/>
        </p:nvSpPr>
        <p:spPr bwMode="auto">
          <a:xfrm>
            <a:off x="3397250" y="3565525"/>
            <a:ext cx="33178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8203" name="TextBox 39"/>
          <p:cNvSpPr txBox="1">
            <a:spLocks noChangeArrowheads="1"/>
          </p:cNvSpPr>
          <p:nvPr/>
        </p:nvSpPr>
        <p:spPr bwMode="auto">
          <a:xfrm>
            <a:off x="3897313" y="3636963"/>
            <a:ext cx="3317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540375" y="279400"/>
            <a:ext cx="4102100" cy="28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24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К графику функции </a:t>
            </a:r>
            <a:r>
              <a:rPr lang="en-US" sz="24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</a:p>
          <a:p>
            <a:r>
              <a:rPr lang="ru-RU" sz="24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проведена касательная в </a:t>
            </a:r>
          </a:p>
          <a:p>
            <a:r>
              <a:rPr lang="ru-RU" sz="24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точке с абсциссой х₀ = 3.</a:t>
            </a:r>
          </a:p>
          <a:p>
            <a:r>
              <a:rPr lang="ru-RU" sz="24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Определите градусную меру </a:t>
            </a:r>
          </a:p>
          <a:p>
            <a:r>
              <a:rPr lang="ru-RU" sz="24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угла наклона касательной,</a:t>
            </a:r>
          </a:p>
          <a:p>
            <a:r>
              <a:rPr lang="ru-RU" sz="24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если на рисунке изображён</a:t>
            </a:r>
          </a:p>
          <a:p>
            <a:r>
              <a:rPr lang="ru-RU" sz="2400" b="1" i="1">
                <a:solidFill>
                  <a:srgbClr val="16165D"/>
                </a:solidFill>
                <a:latin typeface="Times New Roman" pitchFamily="18" charset="0"/>
                <a:cs typeface="Times New Roman" pitchFamily="18" charset="0"/>
              </a:rPr>
              <a:t>график </a:t>
            </a:r>
            <a:r>
              <a:rPr lang="ru-RU" sz="24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производной </a:t>
            </a:r>
            <a:r>
              <a:rPr lang="ru-RU" sz="24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этой </a:t>
            </a:r>
          </a:p>
          <a:p>
            <a:r>
              <a:rPr lang="ru-RU" sz="24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функции.</a:t>
            </a:r>
          </a:p>
        </p:txBody>
      </p:sp>
      <p:sp>
        <p:nvSpPr>
          <p:cNvPr id="42" name="Овал 41"/>
          <p:cNvSpPr/>
          <p:nvPr/>
        </p:nvSpPr>
        <p:spPr>
          <a:xfrm>
            <a:off x="4254500" y="3136900"/>
            <a:ext cx="236538" cy="23653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cxnSp>
        <p:nvCxnSpPr>
          <p:cNvPr id="44" name="Прямая соединительная линия 43"/>
          <p:cNvCxnSpPr>
            <a:stCxn id="42" idx="2"/>
          </p:cNvCxnSpPr>
          <p:nvPr/>
        </p:nvCxnSpPr>
        <p:spPr>
          <a:xfrm rot="10800000">
            <a:off x="3325813" y="3208338"/>
            <a:ext cx="928687" cy="4603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6888163" y="3417888"/>
          <a:ext cx="2417762" cy="868362"/>
        </p:xfrm>
        <a:graphic>
          <a:graphicData uri="http://schemas.openxmlformats.org/presentationml/2006/ole">
            <p:oleObj spid="_x0000_s8195" name="Формула" r:id="rId4" imgW="634680" imgH="22860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7165975" y="4252913"/>
          <a:ext cx="1789113" cy="771525"/>
        </p:xfrm>
        <a:graphic>
          <a:graphicData uri="http://schemas.openxmlformats.org/presentationml/2006/ole">
            <p:oleObj spid="_x0000_s8196" name="Формула" r:id="rId5" imgW="469800" imgH="20304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7118350" y="5118100"/>
          <a:ext cx="1885950" cy="771525"/>
        </p:xfrm>
        <a:graphic>
          <a:graphicData uri="http://schemas.openxmlformats.org/presentationml/2006/ole">
            <p:oleObj spid="_x0000_s8197" name="Формула" r:id="rId6" imgW="495000" imgH="203040" progId="Equation.3">
              <p:embed/>
            </p:oleObj>
          </a:graphicData>
        </a:graphic>
      </p:graphicFrame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3111486" y="6351605"/>
          <a:ext cx="5941663" cy="86621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48809"/>
                <a:gridCol w="848809"/>
                <a:gridCol w="848809"/>
                <a:gridCol w="848809"/>
                <a:gridCol w="848809"/>
                <a:gridCol w="848809"/>
                <a:gridCol w="848809"/>
              </a:tblGrid>
              <a:tr h="866219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В8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8208" name="TextBox 33"/>
          <p:cNvSpPr txBox="1">
            <a:spLocks noChangeArrowheads="1"/>
          </p:cNvSpPr>
          <p:nvPr/>
        </p:nvSpPr>
        <p:spPr bwMode="auto">
          <a:xfrm>
            <a:off x="2968625" y="3565525"/>
            <a:ext cx="33178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/>
              <a:t>0</a:t>
            </a:r>
          </a:p>
        </p:txBody>
      </p:sp>
      <p:sp>
        <p:nvSpPr>
          <p:cNvPr id="8209" name="TextBox 23"/>
          <p:cNvSpPr txBox="1">
            <a:spLocks noChangeArrowheads="1"/>
          </p:cNvSpPr>
          <p:nvPr/>
        </p:nvSpPr>
        <p:spPr bwMode="auto">
          <a:xfrm>
            <a:off x="3540125" y="850900"/>
            <a:ext cx="3635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8210" name="TextBox 22"/>
          <p:cNvSpPr txBox="1">
            <a:spLocks noChangeArrowheads="1"/>
          </p:cNvSpPr>
          <p:nvPr/>
        </p:nvSpPr>
        <p:spPr bwMode="auto">
          <a:xfrm>
            <a:off x="5611813" y="3708400"/>
            <a:ext cx="3571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8211" name="Прямоугольник 19"/>
          <p:cNvSpPr>
            <a:spLocks noChangeArrowheads="1"/>
          </p:cNvSpPr>
          <p:nvPr/>
        </p:nvSpPr>
        <p:spPr bwMode="auto">
          <a:xfrm>
            <a:off x="896938" y="6423025"/>
            <a:ext cx="208597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44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3"/>
          <p:cNvPicPr>
            <a:picLocks noChangeAspect="1" noChangeArrowheads="1"/>
          </p:cNvPicPr>
          <p:nvPr/>
        </p:nvPicPr>
        <p:blipFill>
          <a:blip r:embed="rId2"/>
          <a:srcRect l="2609" t="1514" r="6956" b="4642"/>
          <a:stretch>
            <a:fillRect/>
          </a:stretch>
        </p:blipFill>
        <p:spPr bwMode="auto">
          <a:xfrm>
            <a:off x="866775" y="1338263"/>
            <a:ext cx="8189913" cy="543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19463" name="Заголовок 1"/>
          <p:cNvSpPr txBox="1">
            <a:spLocks/>
          </p:cNvSpPr>
          <p:nvPr/>
        </p:nvSpPr>
        <p:spPr bwMode="auto">
          <a:xfrm>
            <a:off x="254000" y="207963"/>
            <a:ext cx="9529763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397" tIns="50397" rIns="50397" bIns="50397" anchor="ctr"/>
          <a:lstStyle/>
          <a:p>
            <a:pPr defTabSz="1006475" hangingPunct="1">
              <a:lnSpc>
                <a:spcPct val="100000"/>
              </a:lnSpc>
              <a:buClrTx/>
              <a:buSzTx/>
            </a:pP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На рисунке </a:t>
            </a:r>
            <a:r>
              <a:rPr lang="ru-RU" sz="2600" b="1" i="1">
                <a:solidFill>
                  <a:srgbClr val="16165D"/>
                </a:solidFill>
                <a:latin typeface="Times New Roman" pitchFamily="18" charset="0"/>
                <a:cs typeface="Times New Roman" pitchFamily="18" charset="0"/>
              </a:rPr>
              <a:t>изображен график </a:t>
            </a:r>
            <a:r>
              <a:rPr lang="ru-RU" sz="26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en-US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y=f(x)</a:t>
            </a: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, определенной на интервале ( - 8; 3). </a:t>
            </a:r>
            <a:r>
              <a:rPr lang="en-US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Определить количество целых точек, в которых производная функции отрицательна</a:t>
            </a:r>
            <a:r>
              <a:rPr lang="ru-RU" sz="2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6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>
            <a:hlinkClick r:id="rId3" action="ppaction://hlinksldjump"/>
          </p:cNvPr>
          <p:cNvSpPr/>
          <p:nvPr/>
        </p:nvSpPr>
        <p:spPr>
          <a:xfrm>
            <a:off x="7754938" y="6494463"/>
            <a:ext cx="1571625" cy="708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/>
            <a:r>
              <a:rPr lang="ru-RU" sz="2200" b="1">
                <a:solidFill>
                  <a:srgbClr val="0D0D0D"/>
                </a:solidFill>
              </a:rPr>
              <a:t>справка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1811338" y="2362200"/>
            <a:ext cx="1674812" cy="4013200"/>
          </a:xfrm>
          <a:custGeom>
            <a:avLst/>
            <a:gdLst>
              <a:gd name="connsiteX0" fmla="*/ 0 w 1519084"/>
              <a:gd name="connsiteY0" fmla="*/ 0 h 3640394"/>
              <a:gd name="connsiteX1" fmla="*/ 250722 w 1519084"/>
              <a:gd name="connsiteY1" fmla="*/ 781665 h 3640394"/>
              <a:gd name="connsiteX2" fmla="*/ 516193 w 1519084"/>
              <a:gd name="connsiteY2" fmla="*/ 1873046 h 3640394"/>
              <a:gd name="connsiteX3" fmla="*/ 1076632 w 1519084"/>
              <a:gd name="connsiteY3" fmla="*/ 3170904 h 3640394"/>
              <a:gd name="connsiteX4" fmla="*/ 1460090 w 1519084"/>
              <a:gd name="connsiteY4" fmla="*/ 3569110 h 3640394"/>
              <a:gd name="connsiteX5" fmla="*/ 1430593 w 1519084"/>
              <a:gd name="connsiteY5" fmla="*/ 3598607 h 3640394"/>
              <a:gd name="connsiteX6" fmla="*/ 1445342 w 1519084"/>
              <a:gd name="connsiteY6" fmla="*/ 3539613 h 364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9084" h="3640394">
                <a:moveTo>
                  <a:pt x="0" y="0"/>
                </a:moveTo>
                <a:cubicBezTo>
                  <a:pt x="82345" y="234745"/>
                  <a:pt x="164690" y="469491"/>
                  <a:pt x="250722" y="781665"/>
                </a:cubicBezTo>
                <a:cubicBezTo>
                  <a:pt x="336754" y="1093839"/>
                  <a:pt x="378541" y="1474839"/>
                  <a:pt x="516193" y="1873046"/>
                </a:cubicBezTo>
                <a:cubicBezTo>
                  <a:pt x="653845" y="2271253"/>
                  <a:pt x="919316" y="2888227"/>
                  <a:pt x="1076632" y="3170904"/>
                </a:cubicBezTo>
                <a:cubicBezTo>
                  <a:pt x="1233948" y="3453581"/>
                  <a:pt x="1401097" y="3497826"/>
                  <a:pt x="1460090" y="3569110"/>
                </a:cubicBezTo>
                <a:cubicBezTo>
                  <a:pt x="1519084" y="3640394"/>
                  <a:pt x="1433051" y="3603523"/>
                  <a:pt x="1430593" y="3598607"/>
                </a:cubicBezTo>
                <a:cubicBezTo>
                  <a:pt x="1428135" y="3593691"/>
                  <a:pt x="1436738" y="3566652"/>
                  <a:pt x="1445342" y="3539613"/>
                </a:cubicBezTo>
              </a:path>
            </a:pathLst>
          </a:custGeom>
          <a:solidFill>
            <a:srgbClr val="FF0000"/>
          </a:solidFill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567238" y="2047875"/>
            <a:ext cx="1673225" cy="4075113"/>
          </a:xfrm>
          <a:custGeom>
            <a:avLst/>
            <a:gdLst>
              <a:gd name="connsiteX0" fmla="*/ 0 w 1516625"/>
              <a:gd name="connsiteY0" fmla="*/ 51619 h 3696929"/>
              <a:gd name="connsiteX1" fmla="*/ 280219 w 1516625"/>
              <a:gd name="connsiteY1" fmla="*/ 346587 h 3696929"/>
              <a:gd name="connsiteX2" fmla="*/ 1047135 w 1516625"/>
              <a:gd name="connsiteY2" fmla="*/ 2131142 h 3696929"/>
              <a:gd name="connsiteX3" fmla="*/ 1238864 w 1516625"/>
              <a:gd name="connsiteY3" fmla="*/ 3163529 h 3696929"/>
              <a:gd name="connsiteX4" fmla="*/ 1474838 w 1516625"/>
              <a:gd name="connsiteY4" fmla="*/ 3620729 h 3696929"/>
              <a:gd name="connsiteX5" fmla="*/ 1489587 w 1516625"/>
              <a:gd name="connsiteY5" fmla="*/ 3620729 h 369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6625" h="3696929">
                <a:moveTo>
                  <a:pt x="0" y="51619"/>
                </a:moveTo>
                <a:cubicBezTo>
                  <a:pt x="52848" y="25809"/>
                  <a:pt x="105697" y="0"/>
                  <a:pt x="280219" y="346587"/>
                </a:cubicBezTo>
                <a:cubicBezTo>
                  <a:pt x="454742" y="693174"/>
                  <a:pt x="887361" y="1661652"/>
                  <a:pt x="1047135" y="2131142"/>
                </a:cubicBezTo>
                <a:cubicBezTo>
                  <a:pt x="1206909" y="2600632"/>
                  <a:pt x="1167580" y="2915265"/>
                  <a:pt x="1238864" y="3163529"/>
                </a:cubicBezTo>
                <a:cubicBezTo>
                  <a:pt x="1310148" y="3411793"/>
                  <a:pt x="1433051" y="3544529"/>
                  <a:pt x="1474838" y="3620729"/>
                </a:cubicBezTo>
                <a:cubicBezTo>
                  <a:pt x="1516625" y="3696929"/>
                  <a:pt x="1503106" y="3658829"/>
                  <a:pt x="1489587" y="3620729"/>
                </a:cubicBezTo>
              </a:path>
            </a:pathLst>
          </a:custGeom>
          <a:solidFill>
            <a:srgbClr val="FF0000"/>
          </a:solidFill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6715125" y="4881563"/>
            <a:ext cx="530225" cy="1497012"/>
          </a:xfrm>
          <a:custGeom>
            <a:avLst/>
            <a:gdLst>
              <a:gd name="connsiteX0" fmla="*/ 0 w 471948"/>
              <a:gd name="connsiteY0" fmla="*/ 0 h 1386348"/>
              <a:gd name="connsiteX1" fmla="*/ 117987 w 471948"/>
              <a:gd name="connsiteY1" fmla="*/ 309716 h 1386348"/>
              <a:gd name="connsiteX2" fmla="*/ 206477 w 471948"/>
              <a:gd name="connsiteY2" fmla="*/ 663677 h 1386348"/>
              <a:gd name="connsiteX3" fmla="*/ 324464 w 471948"/>
              <a:gd name="connsiteY3" fmla="*/ 973393 h 1386348"/>
              <a:gd name="connsiteX4" fmla="*/ 412955 w 471948"/>
              <a:gd name="connsiteY4" fmla="*/ 1283109 h 1386348"/>
              <a:gd name="connsiteX5" fmla="*/ 471948 w 471948"/>
              <a:gd name="connsiteY5" fmla="*/ 1386348 h 1386348"/>
              <a:gd name="connsiteX6" fmla="*/ 471948 w 471948"/>
              <a:gd name="connsiteY6" fmla="*/ 1386348 h 1386348"/>
              <a:gd name="connsiteX7" fmla="*/ 471948 w 471948"/>
              <a:gd name="connsiteY7" fmla="*/ 1386348 h 138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948" h="1386348">
                <a:moveTo>
                  <a:pt x="0" y="0"/>
                </a:moveTo>
                <a:cubicBezTo>
                  <a:pt x="41787" y="99551"/>
                  <a:pt x="83574" y="199103"/>
                  <a:pt x="117987" y="309716"/>
                </a:cubicBezTo>
                <a:cubicBezTo>
                  <a:pt x="152400" y="420329"/>
                  <a:pt x="172064" y="553064"/>
                  <a:pt x="206477" y="663677"/>
                </a:cubicBezTo>
                <a:cubicBezTo>
                  <a:pt x="240890" y="774290"/>
                  <a:pt x="290051" y="870154"/>
                  <a:pt x="324464" y="973393"/>
                </a:cubicBezTo>
                <a:cubicBezTo>
                  <a:pt x="358877" y="1076632"/>
                  <a:pt x="388374" y="1214283"/>
                  <a:pt x="412955" y="1283109"/>
                </a:cubicBezTo>
                <a:cubicBezTo>
                  <a:pt x="437536" y="1351935"/>
                  <a:pt x="471948" y="1386348"/>
                  <a:pt x="471948" y="1386348"/>
                </a:cubicBezTo>
                <a:lnTo>
                  <a:pt x="471948" y="1386348"/>
                </a:lnTo>
                <a:lnTo>
                  <a:pt x="471948" y="1386348"/>
                </a:lnTo>
              </a:path>
            </a:pathLst>
          </a:custGeom>
          <a:solidFill>
            <a:schemeClr val="accent1">
              <a:lumMod val="50000"/>
            </a:schemeClr>
          </a:solidFill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835275" y="4094163"/>
            <a:ext cx="236538" cy="236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182813" y="4065588"/>
            <a:ext cx="236537" cy="236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513388" y="4094163"/>
            <a:ext cx="234950" cy="236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960938" y="4094163"/>
            <a:ext cx="236537" cy="236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9472" name="Прямоугольник 19"/>
          <p:cNvSpPr>
            <a:spLocks noChangeArrowheads="1"/>
          </p:cNvSpPr>
          <p:nvPr/>
        </p:nvSpPr>
        <p:spPr bwMode="auto">
          <a:xfrm>
            <a:off x="396875" y="6565900"/>
            <a:ext cx="208597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44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468544" y="6565919"/>
          <a:ext cx="5092854" cy="7103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48809"/>
                <a:gridCol w="848809"/>
                <a:gridCol w="848809"/>
                <a:gridCol w="848809"/>
                <a:gridCol w="848809"/>
                <a:gridCol w="848809"/>
              </a:tblGrid>
              <a:tr h="70557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В8</a:t>
                      </a:r>
                      <a:endParaRPr lang="ru-RU" sz="4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pic>
        <p:nvPicPr>
          <p:cNvPr id="20486" name="Рисунок 13"/>
          <p:cNvPicPr>
            <a:picLocks noChangeAspect="1" noChangeArrowheads="1"/>
          </p:cNvPicPr>
          <p:nvPr/>
        </p:nvPicPr>
        <p:blipFill>
          <a:blip r:embed="rId2"/>
          <a:srcRect l="2609" t="1514" r="6956" b="4642"/>
          <a:stretch>
            <a:fillRect/>
          </a:stretch>
        </p:blipFill>
        <p:spPr bwMode="auto">
          <a:xfrm>
            <a:off x="866775" y="1260475"/>
            <a:ext cx="8189913" cy="511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Заголовок 1"/>
          <p:cNvSpPr txBox="1">
            <a:spLocks/>
          </p:cNvSpPr>
          <p:nvPr/>
        </p:nvSpPr>
        <p:spPr bwMode="auto">
          <a:xfrm>
            <a:off x="254000" y="0"/>
            <a:ext cx="9529763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397" tIns="50397" rIns="50397" bIns="50397" anchor="ctr"/>
          <a:lstStyle/>
          <a:p>
            <a:pPr defTabSz="1006475" hangingPunct="1">
              <a:lnSpc>
                <a:spcPct val="100000"/>
              </a:lnSpc>
              <a:buClrTx/>
              <a:buSzTx/>
            </a:pP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На рисунке изображен </a:t>
            </a:r>
            <a:r>
              <a:rPr lang="ru-RU" sz="2600" b="1" i="1">
                <a:solidFill>
                  <a:srgbClr val="16165D"/>
                </a:solidFill>
                <a:latin typeface="Times New Roman" pitchFamily="18" charset="0"/>
                <a:cs typeface="Times New Roman" pitchFamily="18" charset="0"/>
              </a:rPr>
              <a:t>график</a:t>
            </a:r>
            <a:r>
              <a:rPr lang="ru-RU" sz="26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функции </a:t>
            </a:r>
            <a:r>
              <a:rPr lang="en-US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y=f(x)</a:t>
            </a: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, определенной на интервале ( - 8; 3). </a:t>
            </a:r>
            <a:r>
              <a:rPr lang="en-US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Определить количество целых точек, в которых производная равна нулю</a:t>
            </a:r>
          </a:p>
        </p:txBody>
      </p:sp>
      <p:sp>
        <p:nvSpPr>
          <p:cNvPr id="10" name="Стрелка вправо 9">
            <a:hlinkClick r:id="rId3" action="ppaction://hlinksldjump"/>
          </p:cNvPr>
          <p:cNvSpPr/>
          <p:nvPr/>
        </p:nvSpPr>
        <p:spPr>
          <a:xfrm>
            <a:off x="7897813" y="6494463"/>
            <a:ext cx="1571625" cy="708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/>
            <a:r>
              <a:rPr lang="ru-RU" sz="2200" b="1">
                <a:solidFill>
                  <a:srgbClr val="0D0D0D"/>
                </a:solidFill>
              </a:rPr>
              <a:t>справка</a:t>
            </a:r>
          </a:p>
        </p:txBody>
      </p:sp>
      <p:sp>
        <p:nvSpPr>
          <p:cNvPr id="11" name="Овал 10"/>
          <p:cNvSpPr/>
          <p:nvPr/>
        </p:nvSpPr>
        <p:spPr>
          <a:xfrm>
            <a:off x="6064250" y="5511800"/>
            <a:ext cx="236538" cy="236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308350" y="5827713"/>
            <a:ext cx="234950" cy="236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410075" y="1811338"/>
            <a:ext cx="236538" cy="236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615113" y="4410075"/>
            <a:ext cx="236537" cy="236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088188" y="5827713"/>
            <a:ext cx="236537" cy="236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20494" name="Прямоугольник 16"/>
          <p:cNvSpPr>
            <a:spLocks noChangeArrowheads="1"/>
          </p:cNvSpPr>
          <p:nvPr/>
        </p:nvSpPr>
        <p:spPr bwMode="auto">
          <a:xfrm>
            <a:off x="468313" y="6565900"/>
            <a:ext cx="208597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44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4400" b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611420" y="6565919"/>
          <a:ext cx="5092854" cy="7103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48809"/>
                <a:gridCol w="848809"/>
                <a:gridCol w="848809"/>
                <a:gridCol w="848809"/>
                <a:gridCol w="848809"/>
                <a:gridCol w="848809"/>
              </a:tblGrid>
              <a:tr h="70557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В8</a:t>
                      </a:r>
                      <a:endParaRPr lang="ru-RU" sz="4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1511" name="Rectangle 12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1512" name="Rectangle 14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1513" name="Rectangle 16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1514" name="Rectangle 18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1515" name="Rectangle 20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pic>
        <p:nvPicPr>
          <p:cNvPr id="21516" name="Рисунок 21"/>
          <p:cNvPicPr>
            <a:picLocks noChangeAspect="1" noChangeArrowheads="1"/>
          </p:cNvPicPr>
          <p:nvPr/>
        </p:nvPicPr>
        <p:blipFill>
          <a:blip r:embed="rId2"/>
          <a:srcRect l="16843" t="24284" r="22105"/>
          <a:stretch>
            <a:fillRect/>
          </a:stretch>
        </p:blipFill>
        <p:spPr bwMode="auto">
          <a:xfrm>
            <a:off x="1023938" y="1495425"/>
            <a:ext cx="7953375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7" name="Заголовок 1"/>
          <p:cNvSpPr txBox="1">
            <a:spLocks/>
          </p:cNvSpPr>
          <p:nvPr/>
        </p:nvSpPr>
        <p:spPr bwMode="auto">
          <a:xfrm>
            <a:off x="314325" y="0"/>
            <a:ext cx="9529763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397" tIns="50397" rIns="50397" bIns="50397" anchor="ctr"/>
          <a:lstStyle/>
          <a:p>
            <a:pPr defTabSz="1006475" hangingPunct="1">
              <a:lnSpc>
                <a:spcPct val="100000"/>
              </a:lnSpc>
              <a:buClrTx/>
              <a:buSzTx/>
            </a:pPr>
            <a:r>
              <a:rPr lang="ru-RU" sz="2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рисунке изображен </a:t>
            </a:r>
            <a:r>
              <a:rPr lang="ru-RU" sz="2600" b="1" i="1">
                <a:solidFill>
                  <a:srgbClr val="16165D"/>
                </a:solidFill>
                <a:latin typeface="Times New Roman" pitchFamily="18" charset="0"/>
                <a:cs typeface="Times New Roman" pitchFamily="18" charset="0"/>
              </a:rPr>
              <a:t>график</a:t>
            </a:r>
            <a:r>
              <a:rPr lang="ru-RU" sz="26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производной </a:t>
            </a:r>
            <a:r>
              <a:rPr lang="ru-RU" sz="2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en-US" sz="2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y=f(x)</a:t>
            </a:r>
            <a:r>
              <a:rPr lang="ru-RU" sz="2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определенной на интервале ( - 8; 5). </a:t>
            </a:r>
            <a:r>
              <a:rPr lang="en-US" sz="2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какой точке отрезка </a:t>
            </a:r>
          </a:p>
          <a:p>
            <a:pPr defTabSz="1006475" hangingPunct="1">
              <a:lnSpc>
                <a:spcPct val="100000"/>
              </a:lnSpc>
              <a:buClrTx/>
              <a:buSzTx/>
            </a:pPr>
            <a:r>
              <a:rPr lang="en-US" sz="2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[0; 4]</a:t>
            </a:r>
            <a:r>
              <a:rPr lang="ru-RU" sz="2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функция принимает наименьшее значение?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8040688" y="6423025"/>
            <a:ext cx="1682750" cy="708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/>
            <a:r>
              <a:rPr lang="ru-RU" sz="2200" b="1">
                <a:solidFill>
                  <a:srgbClr val="0D0D0D"/>
                </a:solidFill>
                <a:hlinkClick r:id="rId3" action="ppaction://hlinksldjump"/>
              </a:rPr>
              <a:t>справка</a:t>
            </a:r>
            <a:endParaRPr lang="ru-RU" sz="2200" b="1">
              <a:solidFill>
                <a:srgbClr val="0D0D0D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095750" y="4410075"/>
            <a:ext cx="236538" cy="236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21520" name="Прямоугольник 17"/>
          <p:cNvSpPr>
            <a:spLocks noChangeArrowheads="1"/>
          </p:cNvSpPr>
          <p:nvPr/>
        </p:nvSpPr>
        <p:spPr bwMode="auto">
          <a:xfrm>
            <a:off x="611188" y="6494463"/>
            <a:ext cx="208597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44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825734" y="6494481"/>
          <a:ext cx="5092854" cy="7103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48809"/>
                <a:gridCol w="848809"/>
                <a:gridCol w="848809"/>
                <a:gridCol w="848809"/>
                <a:gridCol w="848809"/>
                <a:gridCol w="848809"/>
              </a:tblGrid>
              <a:tr h="70557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В8</a:t>
                      </a:r>
                      <a:endParaRPr lang="ru-RU" sz="4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10"/>
          <p:cNvPicPr>
            <a:picLocks noChangeAspect="1" noChangeArrowheads="1"/>
          </p:cNvPicPr>
          <p:nvPr/>
        </p:nvPicPr>
        <p:blipFill>
          <a:blip r:embed="rId2"/>
          <a:srcRect l="13901" t="20628" r="20575"/>
          <a:stretch>
            <a:fillRect/>
          </a:stretch>
        </p:blipFill>
        <p:spPr bwMode="auto">
          <a:xfrm>
            <a:off x="1260475" y="1417638"/>
            <a:ext cx="7245350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2532" name="Заголовок 1"/>
          <p:cNvSpPr txBox="1">
            <a:spLocks/>
          </p:cNvSpPr>
          <p:nvPr/>
        </p:nvSpPr>
        <p:spPr bwMode="auto">
          <a:xfrm>
            <a:off x="314325" y="0"/>
            <a:ext cx="9529763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397" tIns="50397" rIns="50397" bIns="50397" anchor="ctr"/>
          <a:lstStyle/>
          <a:p>
            <a:pPr defTabSz="1006475" hangingPunct="1">
              <a:lnSpc>
                <a:spcPct val="100000"/>
              </a:lnSpc>
              <a:buClrTx/>
              <a:buSzTx/>
            </a:pP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На рисунке изображен график </a:t>
            </a:r>
            <a:r>
              <a:rPr lang="ru-RU" sz="26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производной </a:t>
            </a:r>
            <a:r>
              <a:rPr lang="ru-RU" sz="2600" b="1" i="1">
                <a:solidFill>
                  <a:srgbClr val="16165D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en-US" sz="2600" b="1" i="1">
                <a:solidFill>
                  <a:srgbClr val="16165D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=f(x)</a:t>
            </a: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, определенной на интервале ( - 7; 5). </a:t>
            </a:r>
            <a:r>
              <a:rPr lang="en-US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Найти точку экстремума функции на отрезке </a:t>
            </a:r>
            <a:r>
              <a:rPr lang="en-US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n-US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; 4]</a:t>
            </a: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7469188" y="6351588"/>
            <a:ext cx="1687512" cy="708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/>
            <a:r>
              <a:rPr lang="ru-RU" sz="2200" b="1">
                <a:solidFill>
                  <a:srgbClr val="0D0D0D"/>
                </a:solidFill>
                <a:hlinkClick r:id="rId3" action="ppaction://hlinksldjump"/>
              </a:rPr>
              <a:t>справка</a:t>
            </a:r>
            <a:endParaRPr lang="ru-RU" sz="2200" b="1">
              <a:solidFill>
                <a:srgbClr val="0D0D0D"/>
              </a:solidFill>
            </a:endParaRPr>
          </a:p>
        </p:txBody>
      </p:sp>
      <p:sp>
        <p:nvSpPr>
          <p:cNvPr id="22534" name="Прямоугольник 7"/>
          <p:cNvSpPr>
            <a:spLocks noChangeArrowheads="1"/>
          </p:cNvSpPr>
          <p:nvPr/>
        </p:nvSpPr>
        <p:spPr bwMode="auto">
          <a:xfrm>
            <a:off x="396875" y="6565900"/>
            <a:ext cx="208597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44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468544" y="6565919"/>
          <a:ext cx="4822068" cy="7103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3678"/>
                <a:gridCol w="803678"/>
                <a:gridCol w="803678"/>
                <a:gridCol w="803678"/>
                <a:gridCol w="803678"/>
                <a:gridCol w="803678"/>
              </a:tblGrid>
              <a:tr h="70557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В8</a:t>
                      </a:r>
                      <a:endParaRPr lang="ru-RU" sz="4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3779838" y="3543300"/>
            <a:ext cx="236537" cy="236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pic>
        <p:nvPicPr>
          <p:cNvPr id="23557" name="Рисунок 13"/>
          <p:cNvPicPr>
            <a:picLocks noChangeAspect="1" noChangeArrowheads="1"/>
          </p:cNvPicPr>
          <p:nvPr/>
        </p:nvPicPr>
        <p:blipFill>
          <a:blip r:embed="rId2"/>
          <a:srcRect l="16553" t="26607" r="23399" b="3110"/>
          <a:stretch>
            <a:fillRect/>
          </a:stretch>
        </p:blipFill>
        <p:spPr bwMode="auto">
          <a:xfrm>
            <a:off x="396875" y="1422400"/>
            <a:ext cx="7953375" cy="54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Заголовок 1"/>
          <p:cNvSpPr txBox="1">
            <a:spLocks/>
          </p:cNvSpPr>
          <p:nvPr/>
        </p:nvSpPr>
        <p:spPr bwMode="auto">
          <a:xfrm>
            <a:off x="314325" y="0"/>
            <a:ext cx="9529763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397" tIns="50397" rIns="50397" bIns="50397" anchor="ctr"/>
          <a:lstStyle/>
          <a:p>
            <a:pPr defTabSz="1006475" hangingPunct="1">
              <a:lnSpc>
                <a:spcPct val="100000"/>
              </a:lnSpc>
              <a:buClrTx/>
              <a:buSzTx/>
            </a:pP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На рисунке изображен график </a:t>
            </a:r>
            <a:r>
              <a:rPr lang="ru-RU" sz="26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производной </a:t>
            </a:r>
            <a:r>
              <a:rPr lang="ru-RU" sz="2600" b="1" i="1">
                <a:solidFill>
                  <a:srgbClr val="16165D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en-US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y=f(x)</a:t>
            </a: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, определенной на интервале ( - 3; 8). </a:t>
            </a:r>
            <a:r>
              <a:rPr lang="en-US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Найти количество точек максимума функции на отрезке </a:t>
            </a:r>
            <a:r>
              <a:rPr lang="en-US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- 2</a:t>
            </a:r>
            <a:r>
              <a:rPr lang="en-US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559" name="Прямоугольник 8"/>
          <p:cNvSpPr>
            <a:spLocks noChangeArrowheads="1"/>
          </p:cNvSpPr>
          <p:nvPr/>
        </p:nvSpPr>
        <p:spPr bwMode="auto">
          <a:xfrm>
            <a:off x="0" y="6565900"/>
            <a:ext cx="20859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44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11354" y="6565919"/>
          <a:ext cx="5092854" cy="7103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48809"/>
                <a:gridCol w="848809"/>
                <a:gridCol w="848809"/>
                <a:gridCol w="848809"/>
                <a:gridCol w="848809"/>
                <a:gridCol w="848809"/>
              </a:tblGrid>
              <a:tr h="70557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В8</a:t>
                      </a:r>
                      <a:endParaRPr lang="ru-RU" sz="4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2039938" y="4208463"/>
            <a:ext cx="234950" cy="236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254750" y="4208463"/>
            <a:ext cx="236538" cy="236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7469188" y="6378575"/>
            <a:ext cx="1643062" cy="708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/>
            <a:r>
              <a:rPr lang="ru-RU" sz="2200" b="1">
                <a:solidFill>
                  <a:srgbClr val="0D0D0D"/>
                </a:solidFill>
                <a:hlinkClick r:id="rId3" action="ppaction://hlinksldjump"/>
              </a:rPr>
              <a:t>справка</a:t>
            </a:r>
            <a:endParaRPr lang="ru-RU" sz="2200" b="1">
              <a:solidFill>
                <a:srgbClr val="0D0D0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4581" name="Rectangle 8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4582" name="Заголовок 1"/>
          <p:cNvSpPr txBox="1">
            <a:spLocks/>
          </p:cNvSpPr>
          <p:nvPr/>
        </p:nvSpPr>
        <p:spPr bwMode="auto">
          <a:xfrm>
            <a:off x="314325" y="0"/>
            <a:ext cx="9529763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397" tIns="50397" rIns="50397" bIns="50397" anchor="ctr"/>
          <a:lstStyle/>
          <a:p>
            <a:pPr algn="ctr" defTabSz="1006475" hangingPunct="1">
              <a:lnSpc>
                <a:spcPct val="100000"/>
              </a:lnSpc>
              <a:buClrTx/>
              <a:buSzTx/>
            </a:pPr>
            <a:r>
              <a:rPr lang="ru-RU" sz="2600" b="1" i="1">
                <a:latin typeface="Times New Roman" pitchFamily="18" charset="0"/>
                <a:cs typeface="Times New Roman" pitchFamily="18" charset="0"/>
              </a:rPr>
              <a:t>На рисунке изображен график </a:t>
            </a:r>
            <a:r>
              <a:rPr lang="ru-RU" sz="26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производной </a:t>
            </a:r>
            <a:r>
              <a:rPr lang="ru-RU" sz="2600" b="1" i="1">
                <a:solidFill>
                  <a:srgbClr val="16165D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en-US" sz="2600" b="1" i="1">
                <a:solidFill>
                  <a:srgbClr val="16165D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600" b="1" i="1">
                <a:latin typeface="Times New Roman" pitchFamily="18" charset="0"/>
                <a:cs typeface="Times New Roman" pitchFamily="18" charset="0"/>
              </a:rPr>
              <a:t>=f(x)</a:t>
            </a:r>
            <a:r>
              <a:rPr lang="ru-RU" sz="2600" b="1" i="1">
                <a:latin typeface="Times New Roman" pitchFamily="18" charset="0"/>
                <a:cs typeface="Times New Roman" pitchFamily="18" charset="0"/>
              </a:rPr>
              <a:t>, определенной на интервале ( - 3; 8). </a:t>
            </a:r>
            <a:r>
              <a:rPr lang="en-US" sz="26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>
                <a:latin typeface="Times New Roman" pitchFamily="18" charset="0"/>
                <a:cs typeface="Times New Roman" pitchFamily="18" charset="0"/>
              </a:rPr>
              <a:t>Найти промежутки убывания функции. В ответе указать сумму целых точек,  входящих в эти промежутки</a:t>
            </a:r>
          </a:p>
        </p:txBody>
      </p:sp>
      <p:pic>
        <p:nvPicPr>
          <p:cNvPr id="24583" name="Рисунок 15"/>
          <p:cNvPicPr>
            <a:picLocks noChangeAspect="1" noChangeArrowheads="1"/>
          </p:cNvPicPr>
          <p:nvPr/>
        </p:nvPicPr>
        <p:blipFill>
          <a:blip r:embed="rId2"/>
          <a:srcRect l="16553" t="26607" r="23399" b="3110"/>
          <a:stretch>
            <a:fillRect/>
          </a:stretch>
        </p:blipFill>
        <p:spPr bwMode="auto">
          <a:xfrm>
            <a:off x="236538" y="1495425"/>
            <a:ext cx="7953375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право 9">
            <a:hlinkClick r:id="rId3" action="ppaction://hlinksldjump"/>
          </p:cNvPr>
          <p:cNvSpPr/>
          <p:nvPr/>
        </p:nvSpPr>
        <p:spPr>
          <a:xfrm>
            <a:off x="7639050" y="6378575"/>
            <a:ext cx="1544638" cy="708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/>
            <a:r>
              <a:rPr lang="ru-RU" sz="2200" b="1">
                <a:solidFill>
                  <a:srgbClr val="0D0D0D"/>
                </a:solidFill>
              </a:rPr>
              <a:t>справка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423043"/>
            <a:ext cx="2085975" cy="7318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lIns="100794" tIns="50397" rIns="100794" bIns="50397"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6" charset="0"/>
                <a:cs typeface="Times New Roman" pitchFamily="16" charset="0"/>
                <a:hlinkClick r:id="rId4" action="ppaction://hlinksldjump"/>
              </a:rPr>
              <a:t>Ответ: 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pic>
        <p:nvPicPr>
          <p:cNvPr id="25605" name="Рисунок 12"/>
          <p:cNvPicPr>
            <a:picLocks noChangeAspect="1" noChangeArrowheads="1"/>
          </p:cNvPicPr>
          <p:nvPr/>
        </p:nvPicPr>
        <p:blipFill>
          <a:blip r:embed="rId2"/>
          <a:srcRect l="16553" t="26607" r="23399" b="3110"/>
          <a:stretch>
            <a:fillRect/>
          </a:stretch>
        </p:blipFill>
        <p:spPr bwMode="auto">
          <a:xfrm>
            <a:off x="325438" y="0"/>
            <a:ext cx="8977312" cy="614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Блок-схема: узел 14"/>
          <p:cNvSpPr/>
          <p:nvPr/>
        </p:nvSpPr>
        <p:spPr>
          <a:xfrm>
            <a:off x="2540000" y="3494088"/>
            <a:ext cx="157163" cy="15716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3182938" y="4994275"/>
            <a:ext cx="157162" cy="15716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3683000" y="5351463"/>
            <a:ext cx="157163" cy="15716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4325938" y="5351463"/>
            <a:ext cx="157162" cy="15716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4897438" y="4994275"/>
            <a:ext cx="157162" cy="15716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5540375" y="3565525"/>
            <a:ext cx="157163" cy="15716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7254875" y="4137025"/>
            <a:ext cx="157163" cy="15716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3397238" y="6351605"/>
          <a:ext cx="5092854" cy="7103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48809"/>
                <a:gridCol w="848809"/>
                <a:gridCol w="848809"/>
                <a:gridCol w="848809"/>
                <a:gridCol w="848809"/>
                <a:gridCol w="848809"/>
              </a:tblGrid>
              <a:tr h="70557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В8</a:t>
                      </a:r>
                      <a:endParaRPr lang="ru-RU" sz="4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20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>
            <a:spAutoFit/>
          </a:bodyPr>
          <a:lstStyle/>
          <a:p>
            <a:endParaRPr lang="ru-RU"/>
          </a:p>
        </p:txBody>
      </p:sp>
      <p:pic>
        <p:nvPicPr>
          <p:cNvPr id="26627" name="Рисунок 8"/>
          <p:cNvPicPr>
            <a:picLocks noChangeAspect="1" noChangeArrowheads="1"/>
          </p:cNvPicPr>
          <p:nvPr/>
        </p:nvPicPr>
        <p:blipFill>
          <a:blip r:embed="rId3"/>
          <a:srcRect l="10715" t="29292" r="11481" b="3368"/>
          <a:stretch>
            <a:fillRect/>
          </a:stretch>
        </p:blipFill>
        <p:spPr bwMode="auto">
          <a:xfrm>
            <a:off x="787400" y="1417638"/>
            <a:ext cx="8662988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731963" y="4487863"/>
            <a:ext cx="473075" cy="793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622675" y="4487863"/>
            <a:ext cx="2755900" cy="793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796213" y="4487863"/>
            <a:ext cx="473075" cy="793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897304" y="6494481"/>
          <a:ext cx="5092854" cy="7103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48809"/>
                <a:gridCol w="848809"/>
                <a:gridCol w="848809"/>
                <a:gridCol w="848809"/>
                <a:gridCol w="848809"/>
                <a:gridCol w="848809"/>
              </a:tblGrid>
              <a:tr h="70557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В8</a:t>
                      </a:r>
                      <a:endParaRPr lang="ru-RU" sz="40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26632" name="Заголовок 1"/>
          <p:cNvSpPr txBox="1">
            <a:spLocks/>
          </p:cNvSpPr>
          <p:nvPr/>
        </p:nvSpPr>
        <p:spPr bwMode="auto">
          <a:xfrm>
            <a:off x="0" y="0"/>
            <a:ext cx="10080625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397" tIns="50397" rIns="50397" bIns="50397" anchor="ctr"/>
          <a:lstStyle/>
          <a:p>
            <a:pPr defTabSz="1006475" hangingPunct="1">
              <a:lnSpc>
                <a:spcPct val="100000"/>
              </a:lnSpc>
              <a:buClrTx/>
              <a:buSzTx/>
            </a:pP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На рисунке изображен график </a:t>
            </a:r>
            <a:r>
              <a:rPr lang="ru-RU" sz="2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производной </a:t>
            </a: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en-US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y=f(x)</a:t>
            </a: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, определенной на интервале ( - 11; 3). </a:t>
            </a:r>
            <a:r>
              <a:rPr lang="en-US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Найти промежутки возрастания функции. В ответе указать длину наибольшего из них</a:t>
            </a:r>
          </a:p>
        </p:txBody>
      </p:sp>
      <p:sp>
        <p:nvSpPr>
          <p:cNvPr id="26633" name="Прямоугольник 7"/>
          <p:cNvSpPr>
            <a:spLocks noChangeArrowheads="1"/>
          </p:cNvSpPr>
          <p:nvPr/>
        </p:nvSpPr>
        <p:spPr bwMode="auto">
          <a:xfrm>
            <a:off x="825500" y="6599238"/>
            <a:ext cx="27289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60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ый треугольник 2"/>
          <p:cNvSpPr/>
          <p:nvPr/>
        </p:nvSpPr>
        <p:spPr>
          <a:xfrm>
            <a:off x="787400" y="550863"/>
            <a:ext cx="4016375" cy="19685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028" name="TextBox 3"/>
          <p:cNvSpPr txBox="1">
            <a:spLocks noChangeArrowheads="1"/>
          </p:cNvSpPr>
          <p:nvPr/>
        </p:nvSpPr>
        <p:spPr bwMode="auto">
          <a:xfrm>
            <a:off x="236538" y="314325"/>
            <a:ext cx="5270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350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269875" y="2062163"/>
            <a:ext cx="4381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350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1030" name="Прямоугольник 5"/>
          <p:cNvSpPr>
            <a:spLocks noChangeArrowheads="1"/>
          </p:cNvSpPr>
          <p:nvPr/>
        </p:nvSpPr>
        <p:spPr bwMode="auto">
          <a:xfrm>
            <a:off x="4883150" y="2125663"/>
            <a:ext cx="50323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35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031" name="TextBox 6"/>
          <p:cNvSpPr txBox="1">
            <a:spLocks noChangeArrowheads="1"/>
          </p:cNvSpPr>
          <p:nvPr/>
        </p:nvSpPr>
        <p:spPr bwMode="auto">
          <a:xfrm>
            <a:off x="5748338" y="393700"/>
            <a:ext cx="16097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4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tg A-</a:t>
            </a:r>
            <a:r>
              <a:rPr lang="ru-RU" sz="4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32" name="TextBox 7"/>
          <p:cNvSpPr txBox="1">
            <a:spLocks noChangeArrowheads="1"/>
          </p:cNvSpPr>
          <p:nvPr/>
        </p:nvSpPr>
        <p:spPr bwMode="auto">
          <a:xfrm>
            <a:off x="5670550" y="1260475"/>
            <a:ext cx="17716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4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tg </a:t>
            </a:r>
            <a:r>
              <a:rPr lang="ru-RU" sz="4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4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33" name="TextBox 8"/>
          <p:cNvSpPr txBox="1">
            <a:spLocks noChangeArrowheads="1"/>
          </p:cNvSpPr>
          <p:nvPr/>
        </p:nvSpPr>
        <p:spPr bwMode="auto">
          <a:xfrm>
            <a:off x="236538" y="1338263"/>
            <a:ext cx="42703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35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34" name="TextBox 9"/>
          <p:cNvSpPr txBox="1">
            <a:spLocks noChangeArrowheads="1"/>
          </p:cNvSpPr>
          <p:nvPr/>
        </p:nvSpPr>
        <p:spPr bwMode="auto">
          <a:xfrm>
            <a:off x="2362200" y="2598738"/>
            <a:ext cx="428625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35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1325563" y="3279775"/>
            <a:ext cx="3308350" cy="2047875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036" name="Прямоугольник 14"/>
          <p:cNvSpPr>
            <a:spLocks noChangeArrowheads="1"/>
          </p:cNvSpPr>
          <p:nvPr/>
        </p:nvSpPr>
        <p:spPr bwMode="auto">
          <a:xfrm>
            <a:off x="896938" y="2851150"/>
            <a:ext cx="527050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35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037" name="Прямоугольник 15"/>
          <p:cNvSpPr>
            <a:spLocks noChangeArrowheads="1"/>
          </p:cNvSpPr>
          <p:nvPr/>
        </p:nvSpPr>
        <p:spPr bwMode="auto">
          <a:xfrm>
            <a:off x="4683125" y="4994275"/>
            <a:ext cx="428625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35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038" name="TextBox 17"/>
          <p:cNvSpPr txBox="1">
            <a:spLocks noChangeArrowheads="1"/>
          </p:cNvSpPr>
          <p:nvPr/>
        </p:nvSpPr>
        <p:spPr bwMode="auto">
          <a:xfrm>
            <a:off x="896938" y="5065713"/>
            <a:ext cx="504825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350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1039" name="TextBox 18"/>
          <p:cNvSpPr txBox="1">
            <a:spLocks noChangeArrowheads="1"/>
          </p:cNvSpPr>
          <p:nvPr/>
        </p:nvSpPr>
        <p:spPr bwMode="auto">
          <a:xfrm>
            <a:off x="2325688" y="5708650"/>
            <a:ext cx="55149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31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Найдите  градусную меру </a:t>
            </a:r>
            <a:r>
              <a:rPr lang="en-US" sz="31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31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В.</a:t>
            </a:r>
            <a:endParaRPr lang="ru-R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96938" y="3994150"/>
          <a:ext cx="428625" cy="557213"/>
        </p:xfrm>
        <a:graphic>
          <a:graphicData uri="http://schemas.openxmlformats.org/presentationml/2006/ole">
            <p:oleObj spid="_x0000_s1026" name="Формула" r:id="rId3" imgW="228600" imgH="228600" progId="Equation.3">
              <p:embed/>
            </p:oleObj>
          </a:graphicData>
        </a:graphic>
      </p:graphicFrame>
      <p:sp>
        <p:nvSpPr>
          <p:cNvPr id="1040" name="TextBox 21"/>
          <p:cNvSpPr txBox="1">
            <a:spLocks noChangeArrowheads="1"/>
          </p:cNvSpPr>
          <p:nvPr/>
        </p:nvSpPr>
        <p:spPr bwMode="auto">
          <a:xfrm>
            <a:off x="2284413" y="5275263"/>
            <a:ext cx="42703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35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41" name="TextBox 22"/>
          <p:cNvSpPr txBox="1">
            <a:spLocks noChangeArrowheads="1"/>
          </p:cNvSpPr>
          <p:nvPr/>
        </p:nvSpPr>
        <p:spPr bwMode="auto">
          <a:xfrm>
            <a:off x="2397125" y="6423025"/>
            <a:ext cx="55149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31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Найдите  градусную меру </a:t>
            </a:r>
            <a:r>
              <a:rPr lang="en-US" sz="31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31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А.</a:t>
            </a:r>
            <a:endParaRPr lang="ru-RU"/>
          </a:p>
        </p:txBody>
      </p:sp>
      <p:sp>
        <p:nvSpPr>
          <p:cNvPr id="1042" name="TextBox 23"/>
          <p:cNvSpPr txBox="1">
            <a:spLocks noChangeArrowheads="1"/>
          </p:cNvSpPr>
          <p:nvPr/>
        </p:nvSpPr>
        <p:spPr bwMode="auto">
          <a:xfrm>
            <a:off x="1654175" y="157163"/>
            <a:ext cx="4016375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4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 устно.</a:t>
            </a:r>
          </a:p>
        </p:txBody>
      </p:sp>
      <p:sp>
        <p:nvSpPr>
          <p:cNvPr id="1043" name="Прямоугольник 28"/>
          <p:cNvSpPr>
            <a:spLocks noChangeArrowheads="1"/>
          </p:cNvSpPr>
          <p:nvPr/>
        </p:nvSpPr>
        <p:spPr bwMode="auto">
          <a:xfrm>
            <a:off x="6143625" y="3071813"/>
            <a:ext cx="31496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Вычислите</a:t>
            </a:r>
            <a:r>
              <a:rPr lang="en-US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tg</a:t>
            </a:r>
            <a:r>
              <a:rPr lang="el-GR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endParaRPr lang="en-US" sz="40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 135°, 120°</a:t>
            </a:r>
            <a:r>
              <a:rPr lang="en-US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150°.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346" y="3136895"/>
            <a:ext cx="7693325" cy="135178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Удачи на ЕГЭ</a:t>
            </a:r>
          </a:p>
        </p:txBody>
      </p:sp>
      <p:pic>
        <p:nvPicPr>
          <p:cNvPr id="27651" name="Рисунок 5" descr="MOI2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3313" y="207963"/>
            <a:ext cx="2786062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2" name="Group 7"/>
          <p:cNvGrpSpPr>
            <a:grpSpLocks/>
          </p:cNvGrpSpPr>
          <p:nvPr/>
        </p:nvGrpSpPr>
        <p:grpSpPr bwMode="auto">
          <a:xfrm>
            <a:off x="3937000" y="1101725"/>
            <a:ext cx="5621338" cy="5364163"/>
            <a:chOff x="2409" y="164"/>
            <a:chExt cx="3212" cy="3065"/>
          </a:xfrm>
        </p:grpSpPr>
        <p:grpSp>
          <p:nvGrpSpPr>
            <p:cNvPr id="9234" name="Group 8"/>
            <p:cNvGrpSpPr>
              <a:grpSpLocks/>
            </p:cNvGrpSpPr>
            <p:nvPr/>
          </p:nvGrpSpPr>
          <p:grpSpPr bwMode="auto">
            <a:xfrm>
              <a:off x="2409" y="203"/>
              <a:ext cx="3148" cy="3026"/>
              <a:chOff x="2409" y="203"/>
              <a:chExt cx="3148" cy="3026"/>
            </a:xfrm>
          </p:grpSpPr>
          <p:sp>
            <p:nvSpPr>
              <p:cNvPr id="9237" name="Freeform 9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8" name="Freeform 10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>
                  <a:gd name="T0" fmla="*/ 0 w 3124"/>
                  <a:gd name="T1" fmla="*/ 0 h 8"/>
                  <a:gd name="T2" fmla="*/ 3124 w 3124"/>
                  <a:gd name="T3" fmla="*/ 8 h 8"/>
                  <a:gd name="T4" fmla="*/ 0 60000 65536"/>
                  <a:gd name="T5" fmla="*/ 0 60000 65536"/>
                  <a:gd name="T6" fmla="*/ 0 w 3124"/>
                  <a:gd name="T7" fmla="*/ 0 h 8"/>
                  <a:gd name="T8" fmla="*/ 3124 w 3124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9" name="Freeform 11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>
                  <a:gd name="T0" fmla="*/ 0 w 8"/>
                  <a:gd name="T1" fmla="*/ 0 h 2994"/>
                  <a:gd name="T2" fmla="*/ 8 w 8"/>
                  <a:gd name="T3" fmla="*/ 2994 h 2994"/>
                  <a:gd name="T4" fmla="*/ 0 60000 65536"/>
                  <a:gd name="T5" fmla="*/ 0 60000 65536"/>
                  <a:gd name="T6" fmla="*/ 0 w 8"/>
                  <a:gd name="T7" fmla="*/ 0 h 2994"/>
                  <a:gd name="T8" fmla="*/ 8 w 8"/>
                  <a:gd name="T9" fmla="*/ 2994 h 299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0" name="Line 12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1" name="Freeform 13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>
                  <a:gd name="T0" fmla="*/ 0 w 3124"/>
                  <a:gd name="T1" fmla="*/ 0 h 8"/>
                  <a:gd name="T2" fmla="*/ 3124 w 3124"/>
                  <a:gd name="T3" fmla="*/ 8 h 8"/>
                  <a:gd name="T4" fmla="*/ 0 60000 65536"/>
                  <a:gd name="T5" fmla="*/ 0 60000 65536"/>
                  <a:gd name="T6" fmla="*/ 0 w 3124"/>
                  <a:gd name="T7" fmla="*/ 0 h 8"/>
                  <a:gd name="T8" fmla="*/ 3124 w 3124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2" name="Freeform 14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>
                  <a:gd name="T0" fmla="*/ 0 w 3131"/>
                  <a:gd name="T1" fmla="*/ 8 h 8"/>
                  <a:gd name="T2" fmla="*/ 3131 w 3131"/>
                  <a:gd name="T3" fmla="*/ 0 h 8"/>
                  <a:gd name="T4" fmla="*/ 0 60000 65536"/>
                  <a:gd name="T5" fmla="*/ 0 60000 65536"/>
                  <a:gd name="T6" fmla="*/ 0 w 3131"/>
                  <a:gd name="T7" fmla="*/ 0 h 8"/>
                  <a:gd name="T8" fmla="*/ 3131 w 3131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3" name="Freeform 15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>
                  <a:gd name="T0" fmla="*/ 0 w 3131"/>
                  <a:gd name="T1" fmla="*/ 8 h 8"/>
                  <a:gd name="T2" fmla="*/ 3131 w 3131"/>
                  <a:gd name="T3" fmla="*/ 0 h 8"/>
                  <a:gd name="T4" fmla="*/ 0 60000 65536"/>
                  <a:gd name="T5" fmla="*/ 0 60000 65536"/>
                  <a:gd name="T6" fmla="*/ 0 w 3131"/>
                  <a:gd name="T7" fmla="*/ 0 h 8"/>
                  <a:gd name="T8" fmla="*/ 3131 w 3131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4" name="Freeform 16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>
                  <a:gd name="T0" fmla="*/ 0 w 3132"/>
                  <a:gd name="T1" fmla="*/ 0 h 8"/>
                  <a:gd name="T2" fmla="*/ 3132 w 3132"/>
                  <a:gd name="T3" fmla="*/ 8 h 8"/>
                  <a:gd name="T4" fmla="*/ 0 60000 65536"/>
                  <a:gd name="T5" fmla="*/ 0 60000 65536"/>
                  <a:gd name="T6" fmla="*/ 0 w 3132"/>
                  <a:gd name="T7" fmla="*/ 0 h 8"/>
                  <a:gd name="T8" fmla="*/ 3132 w 3132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5" name="Freeform 17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6" name="Freeform 18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7" name="Freeform 19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>
                  <a:gd name="T0" fmla="*/ 0 w 3123"/>
                  <a:gd name="T1" fmla="*/ 0 h 8"/>
                  <a:gd name="T2" fmla="*/ 3123 w 3123"/>
                  <a:gd name="T3" fmla="*/ 8 h 8"/>
                  <a:gd name="T4" fmla="*/ 0 60000 65536"/>
                  <a:gd name="T5" fmla="*/ 0 60000 65536"/>
                  <a:gd name="T6" fmla="*/ 0 w 3123"/>
                  <a:gd name="T7" fmla="*/ 0 h 8"/>
                  <a:gd name="T8" fmla="*/ 3123 w 3123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8" name="Freeform 20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9" name="Freeform 21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>
                  <a:gd name="T0" fmla="*/ 0 w 3115"/>
                  <a:gd name="T1" fmla="*/ 0 h 8"/>
                  <a:gd name="T2" fmla="*/ 3115 w 3115"/>
                  <a:gd name="T3" fmla="*/ 8 h 8"/>
                  <a:gd name="T4" fmla="*/ 0 60000 65536"/>
                  <a:gd name="T5" fmla="*/ 0 60000 65536"/>
                  <a:gd name="T6" fmla="*/ 0 w 3115"/>
                  <a:gd name="T7" fmla="*/ 0 h 8"/>
                  <a:gd name="T8" fmla="*/ 3115 w 3115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0" name="Freeform 22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>
                  <a:gd name="T0" fmla="*/ 0 w 3115"/>
                  <a:gd name="T1" fmla="*/ 0 h 8"/>
                  <a:gd name="T2" fmla="*/ 3115 w 3115"/>
                  <a:gd name="T3" fmla="*/ 8 h 8"/>
                  <a:gd name="T4" fmla="*/ 0 60000 65536"/>
                  <a:gd name="T5" fmla="*/ 0 60000 65536"/>
                  <a:gd name="T6" fmla="*/ 0 w 3115"/>
                  <a:gd name="T7" fmla="*/ 0 h 8"/>
                  <a:gd name="T8" fmla="*/ 3115 w 3115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1" name="Freeform 23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>
                  <a:gd name="T0" fmla="*/ 8 w 8"/>
                  <a:gd name="T1" fmla="*/ 0 h 3026"/>
                  <a:gd name="T2" fmla="*/ 0 w 8"/>
                  <a:gd name="T3" fmla="*/ 3026 h 3026"/>
                  <a:gd name="T4" fmla="*/ 0 60000 65536"/>
                  <a:gd name="T5" fmla="*/ 0 60000 65536"/>
                  <a:gd name="T6" fmla="*/ 0 w 8"/>
                  <a:gd name="T7" fmla="*/ 0 h 3026"/>
                  <a:gd name="T8" fmla="*/ 8 w 8"/>
                  <a:gd name="T9" fmla="*/ 3026 h 302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2" name="Freeform 24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3" name="Freeform 25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4" name="Freeform 26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>
                  <a:gd name="T0" fmla="*/ 9 w 9"/>
                  <a:gd name="T1" fmla="*/ 0 h 3010"/>
                  <a:gd name="T2" fmla="*/ 0 w 9"/>
                  <a:gd name="T3" fmla="*/ 3010 h 3010"/>
                  <a:gd name="T4" fmla="*/ 0 60000 65536"/>
                  <a:gd name="T5" fmla="*/ 0 60000 65536"/>
                  <a:gd name="T6" fmla="*/ 0 w 9"/>
                  <a:gd name="T7" fmla="*/ 0 h 3010"/>
                  <a:gd name="T8" fmla="*/ 9 w 9"/>
                  <a:gd name="T9" fmla="*/ 3010 h 301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5" name="Freeform 27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6" name="Freeform 28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7" name="Freeform 29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8" name="Freeform 30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9" name="Freeform 31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35" name="Text Box 32"/>
            <p:cNvSpPr txBox="1">
              <a:spLocks noChangeArrowheads="1"/>
            </p:cNvSpPr>
            <p:nvPr/>
          </p:nvSpPr>
          <p:spPr bwMode="auto">
            <a:xfrm>
              <a:off x="5420" y="1661"/>
              <a:ext cx="20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600"/>
                <a:t>х</a:t>
              </a:r>
            </a:p>
          </p:txBody>
        </p:sp>
        <p:sp>
          <p:nvSpPr>
            <p:cNvPr id="9236" name="Text Box 33"/>
            <p:cNvSpPr txBox="1">
              <a:spLocks noChangeArrowheads="1"/>
            </p:cNvSpPr>
            <p:nvPr/>
          </p:nvSpPr>
          <p:spPr bwMode="auto">
            <a:xfrm>
              <a:off x="3742" y="164"/>
              <a:ext cx="20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600"/>
                <a:t>у</a:t>
              </a:r>
            </a:p>
          </p:txBody>
        </p:sp>
      </p:grpSp>
      <p:cxnSp>
        <p:nvCxnSpPr>
          <p:cNvPr id="32" name="Прямая со стрелкой 31"/>
          <p:cNvCxnSpPr/>
          <p:nvPr/>
        </p:nvCxnSpPr>
        <p:spPr>
          <a:xfrm>
            <a:off x="3859213" y="3779838"/>
            <a:ext cx="5827712" cy="1587"/>
          </a:xfrm>
          <a:prstGeom prst="straightConnector1">
            <a:avLst/>
          </a:prstGeom>
          <a:ln w="571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4016375" y="3779838"/>
            <a:ext cx="5354637" cy="1588"/>
          </a:xfrm>
          <a:prstGeom prst="straightConnector1">
            <a:avLst/>
          </a:prstGeom>
          <a:ln w="571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6181725" y="3032125"/>
            <a:ext cx="4489450" cy="23622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4213225" y="2952750"/>
            <a:ext cx="4489450" cy="23622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5394325" y="2952750"/>
            <a:ext cx="4489450" cy="23622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олилиния 40"/>
          <p:cNvSpPr/>
          <p:nvPr/>
        </p:nvSpPr>
        <p:spPr>
          <a:xfrm rot="10800000">
            <a:off x="4410075" y="2362200"/>
            <a:ext cx="4695825" cy="2874963"/>
          </a:xfrm>
          <a:custGeom>
            <a:avLst/>
            <a:gdLst>
              <a:gd name="connsiteX0" fmla="*/ 0 w 3902927"/>
              <a:gd name="connsiteY0" fmla="*/ 2297151 h 2553629"/>
              <a:gd name="connsiteX1" fmla="*/ 959005 w 3902927"/>
              <a:gd name="connsiteY1" fmla="*/ 434897 h 2553629"/>
              <a:gd name="connsiteX2" fmla="*/ 1405054 w 3902927"/>
              <a:gd name="connsiteY2" fmla="*/ 2152185 h 2553629"/>
              <a:gd name="connsiteX3" fmla="*/ 2977376 w 3902927"/>
              <a:gd name="connsiteY3" fmla="*/ 66907 h 2553629"/>
              <a:gd name="connsiteX4" fmla="*/ 3902927 w 3902927"/>
              <a:gd name="connsiteY4" fmla="*/ 2553629 h 2553629"/>
              <a:gd name="connsiteX5" fmla="*/ 3902927 w 3902927"/>
              <a:gd name="connsiteY5" fmla="*/ 2553629 h 255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02927" h="2553629">
                <a:moveTo>
                  <a:pt x="0" y="2297151"/>
                </a:moveTo>
                <a:cubicBezTo>
                  <a:pt x="362414" y="1378104"/>
                  <a:pt x="724829" y="459058"/>
                  <a:pt x="959005" y="434897"/>
                </a:cubicBezTo>
                <a:cubicBezTo>
                  <a:pt x="1193181" y="410736"/>
                  <a:pt x="1068659" y="2213517"/>
                  <a:pt x="1405054" y="2152185"/>
                </a:cubicBezTo>
                <a:cubicBezTo>
                  <a:pt x="1741449" y="2090853"/>
                  <a:pt x="2561064" y="0"/>
                  <a:pt x="2977376" y="66907"/>
                </a:cubicBezTo>
                <a:cubicBezTo>
                  <a:pt x="3393688" y="133814"/>
                  <a:pt x="3902927" y="2553629"/>
                  <a:pt x="3902927" y="2553629"/>
                </a:cubicBezTo>
                <a:lnTo>
                  <a:pt x="3902927" y="2553629"/>
                </a:lnTo>
              </a:path>
            </a:pathLst>
          </a:cu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42" name="Стрелка влево 41">
            <a:hlinkClick r:id="rId3" action="ppaction://hlinksldjump"/>
          </p:cNvPr>
          <p:cNvSpPr/>
          <p:nvPr/>
        </p:nvSpPr>
        <p:spPr>
          <a:xfrm>
            <a:off x="1611313" y="6565900"/>
            <a:ext cx="1260475" cy="787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 dirty="0"/>
          </a:p>
        </p:txBody>
      </p:sp>
      <p:sp>
        <p:nvSpPr>
          <p:cNvPr id="48" name="Дуга 47"/>
          <p:cNvSpPr/>
          <p:nvPr/>
        </p:nvSpPr>
        <p:spPr>
          <a:xfrm>
            <a:off x="6537325" y="3306763"/>
            <a:ext cx="708025" cy="946150"/>
          </a:xfrm>
          <a:prstGeom prst="arc">
            <a:avLst>
              <a:gd name="adj1" fmla="val 16110585"/>
              <a:gd name="adj2" fmla="val 0"/>
            </a:avLst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49" name="Дуга 48"/>
          <p:cNvSpPr/>
          <p:nvPr/>
        </p:nvSpPr>
        <p:spPr>
          <a:xfrm>
            <a:off x="7718425" y="3306763"/>
            <a:ext cx="708025" cy="946150"/>
          </a:xfrm>
          <a:prstGeom prst="arc">
            <a:avLst>
              <a:gd name="adj1" fmla="val 16110585"/>
              <a:gd name="adj2" fmla="val 0"/>
            </a:avLst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50" name="Дуга 49"/>
          <p:cNvSpPr/>
          <p:nvPr/>
        </p:nvSpPr>
        <p:spPr>
          <a:xfrm>
            <a:off x="8505825" y="3306763"/>
            <a:ext cx="708025" cy="946150"/>
          </a:xfrm>
          <a:prstGeom prst="arc">
            <a:avLst>
              <a:gd name="adj1" fmla="val 16110585"/>
              <a:gd name="adj2" fmla="val 0"/>
            </a:avLst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graphicFrame>
        <p:nvGraphicFramePr>
          <p:cNvPr id="52" name="Object 2"/>
          <p:cNvGraphicFramePr>
            <a:graphicFrameLocks noChangeAspect="1"/>
          </p:cNvGraphicFramePr>
          <p:nvPr/>
        </p:nvGraphicFramePr>
        <p:xfrm>
          <a:off x="393700" y="393700"/>
          <a:ext cx="3308350" cy="1023938"/>
        </p:xfrm>
        <a:graphic>
          <a:graphicData uri="http://schemas.openxmlformats.org/presentationml/2006/ole">
            <p:oleObj spid="_x0000_s9218" name="Формула" r:id="rId4" imgW="965160" imgH="228600" progId="Equation.3">
              <p:embed/>
            </p:oleObj>
          </a:graphicData>
        </a:graphic>
      </p:graphicFrame>
      <p:sp>
        <p:nvSpPr>
          <p:cNvPr id="44" name="Стрелка вниз 43"/>
          <p:cNvSpPr/>
          <p:nvPr/>
        </p:nvSpPr>
        <p:spPr>
          <a:xfrm>
            <a:off x="8583613" y="944563"/>
            <a:ext cx="393700" cy="70961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6694488" y="0"/>
          <a:ext cx="3114675" cy="958850"/>
        </p:xfrm>
        <a:graphic>
          <a:graphicData uri="http://schemas.openxmlformats.org/presentationml/2006/ole">
            <p:oleObj spid="_x0000_s9219" name="Формула" r:id="rId5" imgW="647640" imgH="203040" progId="Equation.3">
              <p:embed/>
            </p:oleObj>
          </a:graphicData>
        </a:graphic>
      </p:graphicFrame>
      <p:graphicFrame>
        <p:nvGraphicFramePr>
          <p:cNvPr id="31756" name="Object 4"/>
          <p:cNvGraphicFramePr>
            <a:graphicFrameLocks noChangeAspect="1"/>
          </p:cNvGraphicFramePr>
          <p:nvPr/>
        </p:nvGraphicFramePr>
        <p:xfrm>
          <a:off x="5354638" y="6457950"/>
          <a:ext cx="3176587" cy="958850"/>
        </p:xfrm>
        <a:graphic>
          <a:graphicData uri="http://schemas.openxmlformats.org/presentationml/2006/ole">
            <p:oleObj spid="_x0000_s9220" name="Формула" r:id="rId6" imgW="660240" imgH="203040" progId="Equation.3">
              <p:embed/>
            </p:oleObj>
          </a:graphicData>
        </a:graphic>
      </p:graphicFrame>
      <p:graphicFrame>
        <p:nvGraphicFramePr>
          <p:cNvPr id="31757" name="Object 5"/>
          <p:cNvGraphicFramePr>
            <a:graphicFrameLocks noChangeAspect="1"/>
          </p:cNvGraphicFramePr>
          <p:nvPr/>
        </p:nvGraphicFramePr>
        <p:xfrm>
          <a:off x="3937000" y="1181100"/>
          <a:ext cx="2224088" cy="771525"/>
        </p:xfrm>
        <a:graphic>
          <a:graphicData uri="http://schemas.openxmlformats.org/presentationml/2006/ole">
            <p:oleObj spid="_x0000_s9221" name="Формула" r:id="rId7" imgW="583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8"/>
          <p:cNvSpPr txBox="1">
            <a:spLocks noChangeArrowheads="1"/>
          </p:cNvSpPr>
          <p:nvPr/>
        </p:nvSpPr>
        <p:spPr bwMode="auto">
          <a:xfrm>
            <a:off x="539750" y="279400"/>
            <a:ext cx="661193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Для вычисления углового коэффициента касательной, где </a:t>
            </a:r>
            <a:r>
              <a:rPr lang="en-US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k = tg</a:t>
            </a:r>
            <a:r>
              <a:rPr lang="el-GR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, достаточно найти </a:t>
            </a:r>
            <a:r>
              <a:rPr lang="ru-RU" sz="35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отрезок касательной с концами в вершинах клеток</a:t>
            </a:r>
            <a:r>
              <a:rPr lang="ru-RU" sz="35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и, считая его гипотенузой прямоугольного треугольника, найти отношение катетов.</a:t>
            </a: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473075" y="6457950"/>
            <a:ext cx="1338263" cy="7080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 dirty="0"/>
          </a:p>
        </p:txBody>
      </p:sp>
      <p:sp>
        <p:nvSpPr>
          <p:cNvPr id="28676" name="Rectangle 9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8677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97438" y="3708400"/>
            <a:ext cx="6762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8"/>
          <p:cNvSpPr txBox="1">
            <a:spLocks noChangeArrowheads="1"/>
          </p:cNvSpPr>
          <p:nvPr/>
        </p:nvSpPr>
        <p:spPr bwMode="auto">
          <a:xfrm>
            <a:off x="473075" y="393700"/>
            <a:ext cx="8139113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Точка в окрестности которой производная меняет знак называется </a:t>
            </a:r>
            <a:r>
              <a:rPr lang="ru-RU" sz="35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точкой экстремуму.</a:t>
            </a: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1611313" y="6565900"/>
            <a:ext cx="1338262" cy="7080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Прямая со стрелкой 61"/>
          <p:cNvCxnSpPr/>
          <p:nvPr/>
        </p:nvCxnSpPr>
        <p:spPr>
          <a:xfrm>
            <a:off x="1611313" y="2922588"/>
            <a:ext cx="6851650" cy="1587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5468938" y="1779588"/>
          <a:ext cx="2319337" cy="642937"/>
        </p:xfrm>
        <a:graphic>
          <a:graphicData uri="http://schemas.openxmlformats.org/presentationml/2006/ole">
            <p:oleObj spid="_x0000_s10242" name="Формула" r:id="rId3" imgW="609480" imgH="203040" progId="Equation.3">
              <p:embed/>
            </p:oleObj>
          </a:graphicData>
        </a:graphic>
      </p:graphicFrame>
      <p:sp>
        <p:nvSpPr>
          <p:cNvPr id="110" name="Овал 109"/>
          <p:cNvSpPr/>
          <p:nvPr/>
        </p:nvSpPr>
        <p:spPr>
          <a:xfrm>
            <a:off x="6683375" y="2851150"/>
            <a:ext cx="157163" cy="157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82563" y="779463"/>
          <a:ext cx="2913062" cy="831850"/>
        </p:xfrm>
        <a:graphic>
          <a:graphicData uri="http://schemas.openxmlformats.org/presentationml/2006/ole">
            <p:oleObj spid="_x0000_s10243" name="Формула" r:id="rId4" imgW="596880" imgH="203040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96875" y="3779838"/>
          <a:ext cx="2513013" cy="774700"/>
        </p:xfrm>
        <a:graphic>
          <a:graphicData uri="http://schemas.openxmlformats.org/presentationml/2006/ole">
            <p:oleObj spid="_x0000_s10244" name="Формула" r:id="rId5" imgW="596880" imgH="203040" progId="Equation.3">
              <p:embed/>
            </p:oleObj>
          </a:graphicData>
        </a:graphic>
      </p:graphicFrame>
      <p:sp>
        <p:nvSpPr>
          <p:cNvPr id="114" name="Овал 113"/>
          <p:cNvSpPr/>
          <p:nvPr/>
        </p:nvSpPr>
        <p:spPr>
          <a:xfrm>
            <a:off x="3111500" y="2851150"/>
            <a:ext cx="157163" cy="1571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2254250" y="2851150"/>
            <a:ext cx="157163" cy="1571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4111625" y="2851150"/>
            <a:ext cx="157163" cy="1571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5683250" y="2851150"/>
            <a:ext cx="157163" cy="1571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>
            <a:off x="6683375" y="2851150"/>
            <a:ext cx="157163" cy="1571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2325688" y="2351088"/>
            <a:ext cx="785812" cy="500062"/>
          </a:xfrm>
          <a:custGeom>
            <a:avLst/>
            <a:gdLst>
              <a:gd name="connsiteX0" fmla="*/ 0 w 769434"/>
              <a:gd name="connsiteY0" fmla="*/ 447907 h 531541"/>
              <a:gd name="connsiteX1" fmla="*/ 356839 w 769434"/>
              <a:gd name="connsiteY1" fmla="*/ 1858 h 531541"/>
              <a:gd name="connsiteX2" fmla="*/ 713678 w 769434"/>
              <a:gd name="connsiteY2" fmla="*/ 459058 h 531541"/>
              <a:gd name="connsiteX3" fmla="*/ 691376 w 769434"/>
              <a:gd name="connsiteY3" fmla="*/ 436755 h 53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9434" h="531541">
                <a:moveTo>
                  <a:pt x="0" y="447907"/>
                </a:moveTo>
                <a:cubicBezTo>
                  <a:pt x="118946" y="223953"/>
                  <a:pt x="237893" y="0"/>
                  <a:pt x="356839" y="1858"/>
                </a:cubicBezTo>
                <a:cubicBezTo>
                  <a:pt x="475785" y="3716"/>
                  <a:pt x="657922" y="386575"/>
                  <a:pt x="713678" y="459058"/>
                </a:cubicBezTo>
                <a:cubicBezTo>
                  <a:pt x="769434" y="531541"/>
                  <a:pt x="730405" y="484148"/>
                  <a:pt x="691376" y="436755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4183063" y="1636713"/>
            <a:ext cx="1498600" cy="1274762"/>
          </a:xfrm>
          <a:custGeom>
            <a:avLst/>
            <a:gdLst>
              <a:gd name="connsiteX0" fmla="*/ 0 w 1360449"/>
              <a:gd name="connsiteY0" fmla="*/ 1156009 h 1156009"/>
              <a:gd name="connsiteX1" fmla="*/ 579864 w 1360449"/>
              <a:gd name="connsiteY1" fmla="*/ 7434 h 1156009"/>
              <a:gd name="connsiteX2" fmla="*/ 1360449 w 1360449"/>
              <a:gd name="connsiteY2" fmla="*/ 1111404 h 115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0449" h="1156009">
                <a:moveTo>
                  <a:pt x="0" y="1156009"/>
                </a:moveTo>
                <a:cubicBezTo>
                  <a:pt x="176561" y="585438"/>
                  <a:pt x="353123" y="14868"/>
                  <a:pt x="579864" y="7434"/>
                </a:cubicBezTo>
                <a:cubicBezTo>
                  <a:pt x="806605" y="0"/>
                  <a:pt x="1083527" y="555702"/>
                  <a:pt x="1360449" y="1111404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35" name="Дуга 134"/>
          <p:cNvSpPr/>
          <p:nvPr/>
        </p:nvSpPr>
        <p:spPr>
          <a:xfrm rot="17770494">
            <a:off x="6834981" y="2602707"/>
            <a:ext cx="903287" cy="1060450"/>
          </a:xfrm>
          <a:prstGeom prst="arc">
            <a:avLst>
              <a:gd name="adj1" fmla="val 16342111"/>
              <a:gd name="adj2" fmla="val 2058879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2111375" y="2994025"/>
            <a:ext cx="184150" cy="344488"/>
          </a:xfrm>
          <a:custGeom>
            <a:avLst/>
            <a:gdLst>
              <a:gd name="connsiteX0" fmla="*/ 0 w 167268"/>
              <a:gd name="connsiteY0" fmla="*/ 312234 h 312234"/>
              <a:gd name="connsiteX1" fmla="*/ 133815 w 167268"/>
              <a:gd name="connsiteY1" fmla="*/ 44605 h 312234"/>
              <a:gd name="connsiteX2" fmla="*/ 167268 w 167268"/>
              <a:gd name="connsiteY2" fmla="*/ 44605 h 31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268" h="312234">
                <a:moveTo>
                  <a:pt x="0" y="312234"/>
                </a:moveTo>
                <a:cubicBezTo>
                  <a:pt x="52968" y="200722"/>
                  <a:pt x="105937" y="89210"/>
                  <a:pt x="133815" y="44605"/>
                </a:cubicBezTo>
                <a:cubicBezTo>
                  <a:pt x="161693" y="0"/>
                  <a:pt x="164480" y="22302"/>
                  <a:pt x="167268" y="44605"/>
                </a:cubicBezTo>
              </a:path>
            </a:pathLst>
          </a:custGeom>
          <a:solidFill>
            <a:schemeClr val="tx2"/>
          </a:solidFill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42" name="Полилиния 141"/>
          <p:cNvSpPr/>
          <p:nvPr/>
        </p:nvSpPr>
        <p:spPr>
          <a:xfrm>
            <a:off x="5754688" y="2994025"/>
            <a:ext cx="995362" cy="250825"/>
          </a:xfrm>
          <a:custGeom>
            <a:avLst/>
            <a:gdLst>
              <a:gd name="connsiteX0" fmla="*/ 0 w 903249"/>
              <a:gd name="connsiteY0" fmla="*/ 22303 h 226742"/>
              <a:gd name="connsiteX1" fmla="*/ 245327 w 903249"/>
              <a:gd name="connsiteY1" fmla="*/ 223025 h 226742"/>
              <a:gd name="connsiteX2" fmla="*/ 903249 w 903249"/>
              <a:gd name="connsiteY2" fmla="*/ 0 h 22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3249" h="226742">
                <a:moveTo>
                  <a:pt x="0" y="22303"/>
                </a:moveTo>
                <a:cubicBezTo>
                  <a:pt x="47393" y="124522"/>
                  <a:pt x="94786" y="226742"/>
                  <a:pt x="245327" y="223025"/>
                </a:cubicBezTo>
                <a:cubicBezTo>
                  <a:pt x="395868" y="219308"/>
                  <a:pt x="649558" y="109654"/>
                  <a:pt x="903249" y="0"/>
                </a:cubicBezTo>
              </a:path>
            </a:pathLst>
          </a:cu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46" name="Полилиния 145"/>
          <p:cNvSpPr/>
          <p:nvPr/>
        </p:nvSpPr>
        <p:spPr>
          <a:xfrm>
            <a:off x="3182938" y="2994025"/>
            <a:ext cx="958850" cy="841375"/>
          </a:xfrm>
          <a:custGeom>
            <a:avLst/>
            <a:gdLst>
              <a:gd name="connsiteX0" fmla="*/ 0 w 869795"/>
              <a:gd name="connsiteY0" fmla="*/ 33454 h 763859"/>
              <a:gd name="connsiteX1" fmla="*/ 501805 w 869795"/>
              <a:gd name="connsiteY1" fmla="*/ 758283 h 763859"/>
              <a:gd name="connsiteX2" fmla="*/ 869795 w 869795"/>
              <a:gd name="connsiteY2" fmla="*/ 0 h 76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9795" h="763859">
                <a:moveTo>
                  <a:pt x="0" y="33454"/>
                </a:moveTo>
                <a:cubicBezTo>
                  <a:pt x="178419" y="398656"/>
                  <a:pt x="356839" y="763859"/>
                  <a:pt x="501805" y="758283"/>
                </a:cubicBezTo>
                <a:cubicBezTo>
                  <a:pt x="646771" y="752707"/>
                  <a:pt x="869795" y="0"/>
                  <a:pt x="869795" y="0"/>
                </a:cubicBezTo>
              </a:path>
            </a:pathLst>
          </a:cu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97" name="Стрелка влево 96">
            <a:hlinkClick r:id="rId6" action="ppaction://hlinksldjump"/>
          </p:cNvPr>
          <p:cNvSpPr/>
          <p:nvPr/>
        </p:nvSpPr>
        <p:spPr>
          <a:xfrm>
            <a:off x="1539875" y="6494463"/>
            <a:ext cx="1338263" cy="7080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 dirty="0"/>
          </a:p>
        </p:txBody>
      </p:sp>
      <p:sp>
        <p:nvSpPr>
          <p:cNvPr id="10259" name="TextBox 99"/>
          <p:cNvSpPr txBox="1">
            <a:spLocks noChangeArrowheads="1"/>
          </p:cNvSpPr>
          <p:nvPr/>
        </p:nvSpPr>
        <p:spPr bwMode="auto">
          <a:xfrm>
            <a:off x="3397250" y="922338"/>
            <a:ext cx="35004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2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Функция возрастает</a:t>
            </a:r>
          </a:p>
        </p:txBody>
      </p:sp>
      <p:sp>
        <p:nvSpPr>
          <p:cNvPr id="10260" name="TextBox 100"/>
          <p:cNvSpPr txBox="1">
            <a:spLocks noChangeArrowheads="1"/>
          </p:cNvSpPr>
          <p:nvPr/>
        </p:nvSpPr>
        <p:spPr bwMode="auto">
          <a:xfrm>
            <a:off x="3968750" y="3851275"/>
            <a:ext cx="3857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2600" b="1" i="1">
                <a:latin typeface="Times New Roman" pitchFamily="18" charset="0"/>
                <a:cs typeface="Times New Roman" pitchFamily="18" charset="0"/>
              </a:rPr>
              <a:t>Функция  убывает</a:t>
            </a:r>
          </a:p>
        </p:txBody>
      </p:sp>
      <p:sp>
        <p:nvSpPr>
          <p:cNvPr id="10261" name="TextBox 22"/>
          <p:cNvSpPr txBox="1">
            <a:spLocks noChangeArrowheads="1"/>
          </p:cNvSpPr>
          <p:nvPr/>
        </p:nvSpPr>
        <p:spPr bwMode="auto">
          <a:xfrm>
            <a:off x="8469313" y="2565400"/>
            <a:ext cx="3571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Прямая со стрелкой 59"/>
          <p:cNvCxnSpPr/>
          <p:nvPr/>
        </p:nvCxnSpPr>
        <p:spPr>
          <a:xfrm rot="5400000" flipH="1" flipV="1">
            <a:off x="3662363" y="1771650"/>
            <a:ext cx="3071812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1825625" y="1851025"/>
            <a:ext cx="6851650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олилиния 62"/>
          <p:cNvSpPr/>
          <p:nvPr/>
        </p:nvSpPr>
        <p:spPr>
          <a:xfrm>
            <a:off x="2598738" y="473075"/>
            <a:ext cx="4962525" cy="2282825"/>
          </a:xfrm>
          <a:custGeom>
            <a:avLst/>
            <a:gdLst>
              <a:gd name="connsiteX0" fmla="*/ 0 w 5762625"/>
              <a:gd name="connsiteY0" fmla="*/ 2406650 h 3292475"/>
              <a:gd name="connsiteX1" fmla="*/ 685800 w 5762625"/>
              <a:gd name="connsiteY1" fmla="*/ 1177925 h 3292475"/>
              <a:gd name="connsiteX2" fmla="*/ 1743075 w 5762625"/>
              <a:gd name="connsiteY2" fmla="*/ 3121025 h 3292475"/>
              <a:gd name="connsiteX3" fmla="*/ 2895600 w 5762625"/>
              <a:gd name="connsiteY3" fmla="*/ 149225 h 3292475"/>
              <a:gd name="connsiteX4" fmla="*/ 4200525 w 5762625"/>
              <a:gd name="connsiteY4" fmla="*/ 2225675 h 3292475"/>
              <a:gd name="connsiteX5" fmla="*/ 5429250 w 5762625"/>
              <a:gd name="connsiteY5" fmla="*/ 1692275 h 3292475"/>
              <a:gd name="connsiteX6" fmla="*/ 5762625 w 5762625"/>
              <a:gd name="connsiteY6" fmla="*/ 1587500 h 329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2625" h="3292475">
                <a:moveTo>
                  <a:pt x="0" y="2406650"/>
                </a:moveTo>
                <a:cubicBezTo>
                  <a:pt x="197644" y="1732756"/>
                  <a:pt x="395288" y="1058863"/>
                  <a:pt x="685800" y="1177925"/>
                </a:cubicBezTo>
                <a:cubicBezTo>
                  <a:pt x="976313" y="1296988"/>
                  <a:pt x="1374775" y="3292475"/>
                  <a:pt x="1743075" y="3121025"/>
                </a:cubicBezTo>
                <a:cubicBezTo>
                  <a:pt x="2111375" y="2949575"/>
                  <a:pt x="2486025" y="298450"/>
                  <a:pt x="2895600" y="149225"/>
                </a:cubicBezTo>
                <a:cubicBezTo>
                  <a:pt x="3305175" y="0"/>
                  <a:pt x="3778250" y="1968500"/>
                  <a:pt x="4200525" y="2225675"/>
                </a:cubicBezTo>
                <a:cubicBezTo>
                  <a:pt x="4622800" y="2482850"/>
                  <a:pt x="5168900" y="1798638"/>
                  <a:pt x="5429250" y="1692275"/>
                </a:cubicBezTo>
                <a:cubicBezTo>
                  <a:pt x="5689600" y="1585913"/>
                  <a:pt x="5726112" y="1586706"/>
                  <a:pt x="5762625" y="1587500"/>
                </a:cubicBezTo>
              </a:path>
            </a:pathLst>
          </a:cu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7481888" y="157163"/>
          <a:ext cx="2319337" cy="771525"/>
        </p:xfrm>
        <a:graphic>
          <a:graphicData uri="http://schemas.openxmlformats.org/presentationml/2006/ole">
            <p:oleObj spid="_x0000_s11266" name="Формула" r:id="rId3" imgW="609480" imgH="203040" progId="Equation.3">
              <p:embed/>
            </p:oleObj>
          </a:graphicData>
        </a:graphic>
      </p:graphicFrame>
      <p:graphicFrame>
        <p:nvGraphicFramePr>
          <p:cNvPr id="16390" name="Object 3"/>
          <p:cNvGraphicFramePr>
            <a:graphicFrameLocks noChangeAspect="1"/>
          </p:cNvGraphicFramePr>
          <p:nvPr/>
        </p:nvGraphicFramePr>
        <p:xfrm>
          <a:off x="0" y="1101725"/>
          <a:ext cx="2678113" cy="793750"/>
        </p:xfrm>
        <a:graphic>
          <a:graphicData uri="http://schemas.openxmlformats.org/presentationml/2006/ole">
            <p:oleObj spid="_x0000_s11267" name="Формула" r:id="rId4" imgW="596880" imgH="203040" progId="Equation.3">
              <p:embed/>
            </p:oleObj>
          </a:graphicData>
        </a:graphic>
      </p:graphicFrame>
      <p:sp>
        <p:nvSpPr>
          <p:cNvPr id="11272" name="TextBox 66"/>
          <p:cNvSpPr txBox="1">
            <a:spLocks noChangeArrowheads="1"/>
          </p:cNvSpPr>
          <p:nvPr/>
        </p:nvSpPr>
        <p:spPr bwMode="auto">
          <a:xfrm>
            <a:off x="5197475" y="1811338"/>
            <a:ext cx="33178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/>
              <a:t>0</a:t>
            </a:r>
          </a:p>
        </p:txBody>
      </p:sp>
      <p:cxnSp>
        <p:nvCxnSpPr>
          <p:cNvPr id="96" name="Прямая со стрелкой 95"/>
          <p:cNvCxnSpPr/>
          <p:nvPr/>
        </p:nvCxnSpPr>
        <p:spPr>
          <a:xfrm rot="5400000" flipH="1" flipV="1">
            <a:off x="3584575" y="5472113"/>
            <a:ext cx="3227387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>
            <a:off x="1682750" y="5494338"/>
            <a:ext cx="6772275" cy="1587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5" name="TextBox 98"/>
          <p:cNvSpPr txBox="1">
            <a:spLocks noChangeArrowheads="1"/>
          </p:cNvSpPr>
          <p:nvPr/>
        </p:nvSpPr>
        <p:spPr bwMode="auto">
          <a:xfrm>
            <a:off x="5197475" y="5434013"/>
            <a:ext cx="33178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/>
              <a:t>0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7254875" y="3708400"/>
          <a:ext cx="2222500" cy="771525"/>
        </p:xfrm>
        <a:graphic>
          <a:graphicData uri="http://schemas.openxmlformats.org/presentationml/2006/ole">
            <p:oleObj spid="_x0000_s11268" name="Формула" r:id="rId5" imgW="583920" imgH="203040" progId="Equation.3">
              <p:embed/>
            </p:oleObj>
          </a:graphicData>
        </a:graphic>
      </p:graphicFrame>
      <p:sp>
        <p:nvSpPr>
          <p:cNvPr id="106" name="Овал 105"/>
          <p:cNvSpPr/>
          <p:nvPr/>
        </p:nvSpPr>
        <p:spPr>
          <a:xfrm>
            <a:off x="2678113" y="1731963"/>
            <a:ext cx="157162" cy="157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5907088" y="1731963"/>
            <a:ext cx="157162" cy="157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08" name="Овал 107"/>
          <p:cNvSpPr/>
          <p:nvPr/>
        </p:nvSpPr>
        <p:spPr>
          <a:xfrm>
            <a:off x="4410075" y="1731963"/>
            <a:ext cx="157163" cy="157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09" name="Овал 108"/>
          <p:cNvSpPr/>
          <p:nvPr/>
        </p:nvSpPr>
        <p:spPr>
          <a:xfrm>
            <a:off x="3465513" y="1731963"/>
            <a:ext cx="157162" cy="157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10" name="Овал 109"/>
          <p:cNvSpPr/>
          <p:nvPr/>
        </p:nvSpPr>
        <p:spPr>
          <a:xfrm>
            <a:off x="6931025" y="1731963"/>
            <a:ext cx="157163" cy="157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2284413" y="4173538"/>
            <a:ext cx="5354637" cy="2012950"/>
          </a:xfrm>
          <a:custGeom>
            <a:avLst/>
            <a:gdLst>
              <a:gd name="connsiteX0" fmla="*/ 0 w 4954587"/>
              <a:gd name="connsiteY0" fmla="*/ 847725 h 1868488"/>
              <a:gd name="connsiteX1" fmla="*/ 419100 w 4954587"/>
              <a:gd name="connsiteY1" fmla="*/ 1733550 h 1868488"/>
              <a:gd name="connsiteX2" fmla="*/ 1104900 w 4954587"/>
              <a:gd name="connsiteY2" fmla="*/ 38100 h 1868488"/>
              <a:gd name="connsiteX3" fmla="*/ 1971675 w 4954587"/>
              <a:gd name="connsiteY3" fmla="*/ 1504950 h 1868488"/>
              <a:gd name="connsiteX4" fmla="*/ 3429000 w 4954587"/>
              <a:gd name="connsiteY4" fmla="*/ 285750 h 1868488"/>
              <a:gd name="connsiteX5" fmla="*/ 4333875 w 4954587"/>
              <a:gd name="connsiteY5" fmla="*/ 981075 h 1868488"/>
              <a:gd name="connsiteX6" fmla="*/ 4867275 w 4954587"/>
              <a:gd name="connsiteY6" fmla="*/ 323850 h 1868488"/>
              <a:gd name="connsiteX7" fmla="*/ 4857750 w 4954587"/>
              <a:gd name="connsiteY7" fmla="*/ 333375 h 1868488"/>
              <a:gd name="connsiteX8" fmla="*/ 4857750 w 4954587"/>
              <a:gd name="connsiteY8" fmla="*/ 333375 h 186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54587" h="1868488">
                <a:moveTo>
                  <a:pt x="0" y="847725"/>
                </a:moveTo>
                <a:cubicBezTo>
                  <a:pt x="117475" y="1358106"/>
                  <a:pt x="234950" y="1868488"/>
                  <a:pt x="419100" y="1733550"/>
                </a:cubicBezTo>
                <a:cubicBezTo>
                  <a:pt x="603250" y="1598613"/>
                  <a:pt x="846138" y="76200"/>
                  <a:pt x="1104900" y="38100"/>
                </a:cubicBezTo>
                <a:cubicBezTo>
                  <a:pt x="1363662" y="0"/>
                  <a:pt x="1584325" y="1463675"/>
                  <a:pt x="1971675" y="1504950"/>
                </a:cubicBezTo>
                <a:cubicBezTo>
                  <a:pt x="2359025" y="1546225"/>
                  <a:pt x="3035300" y="373062"/>
                  <a:pt x="3429000" y="285750"/>
                </a:cubicBezTo>
                <a:cubicBezTo>
                  <a:pt x="3822700" y="198438"/>
                  <a:pt x="4094163" y="974725"/>
                  <a:pt x="4333875" y="981075"/>
                </a:cubicBezTo>
                <a:cubicBezTo>
                  <a:pt x="4573587" y="987425"/>
                  <a:pt x="4779963" y="431800"/>
                  <a:pt x="4867275" y="323850"/>
                </a:cubicBezTo>
                <a:cubicBezTo>
                  <a:pt x="4954587" y="215900"/>
                  <a:pt x="4857750" y="333375"/>
                  <a:pt x="4857750" y="333375"/>
                </a:cubicBezTo>
                <a:lnTo>
                  <a:pt x="4857750" y="333375"/>
                </a:lnTo>
              </a:path>
            </a:pathLst>
          </a:cu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2182813" y="6065838"/>
            <a:ext cx="85725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ru-RU" sz="32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5748338" y="3937000"/>
            <a:ext cx="93345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endParaRPr lang="ru-RU" sz="32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>
            <a:spLocks noChangeArrowheads="1"/>
          </p:cNvSpPr>
          <p:nvPr/>
        </p:nvSpPr>
        <p:spPr bwMode="auto">
          <a:xfrm>
            <a:off x="3897313" y="5851525"/>
            <a:ext cx="863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ru-RU" sz="32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6540500" y="5494338"/>
            <a:ext cx="863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ru-RU" sz="32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3040063" y="3636963"/>
            <a:ext cx="93345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endParaRPr lang="ru-RU" sz="32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Стрелка влево 96">
            <a:hlinkClick r:id="rId6" action="ppaction://hlinksldjump"/>
          </p:cNvPr>
          <p:cNvSpPr/>
          <p:nvPr/>
        </p:nvSpPr>
        <p:spPr>
          <a:xfrm>
            <a:off x="1825625" y="6637338"/>
            <a:ext cx="1338263" cy="7080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 dirty="0"/>
          </a:p>
        </p:txBody>
      </p:sp>
      <p:sp>
        <p:nvSpPr>
          <p:cNvPr id="11288" name="TextBox 23"/>
          <p:cNvSpPr txBox="1">
            <a:spLocks noChangeArrowheads="1"/>
          </p:cNvSpPr>
          <p:nvPr/>
        </p:nvSpPr>
        <p:spPr bwMode="auto">
          <a:xfrm>
            <a:off x="4754563" y="3779838"/>
            <a:ext cx="3635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1289" name="TextBox 23"/>
          <p:cNvSpPr txBox="1">
            <a:spLocks noChangeArrowheads="1"/>
          </p:cNvSpPr>
          <p:nvPr/>
        </p:nvSpPr>
        <p:spPr bwMode="auto">
          <a:xfrm>
            <a:off x="5326063" y="207963"/>
            <a:ext cx="3635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1290" name="TextBox 22"/>
          <p:cNvSpPr txBox="1">
            <a:spLocks noChangeArrowheads="1"/>
          </p:cNvSpPr>
          <p:nvPr/>
        </p:nvSpPr>
        <p:spPr bwMode="auto">
          <a:xfrm>
            <a:off x="8112125" y="1922463"/>
            <a:ext cx="3571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1291" name="TextBox 22"/>
          <p:cNvSpPr txBox="1">
            <a:spLocks noChangeArrowheads="1"/>
          </p:cNvSpPr>
          <p:nvPr/>
        </p:nvSpPr>
        <p:spPr bwMode="auto">
          <a:xfrm>
            <a:off x="7897813" y="5565775"/>
            <a:ext cx="3571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34" name="Овал 33"/>
          <p:cNvSpPr/>
          <p:nvPr/>
        </p:nvSpPr>
        <p:spPr>
          <a:xfrm>
            <a:off x="6897688" y="5137150"/>
            <a:ext cx="157162" cy="157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969000" y="4422775"/>
            <a:ext cx="157163" cy="157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325938" y="5708650"/>
            <a:ext cx="157162" cy="157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397250" y="4137025"/>
            <a:ext cx="157163" cy="157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611438" y="5922963"/>
            <a:ext cx="157162" cy="157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00972 0.5543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27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834 L -0.00121 0.321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5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-0.00052 0.5229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0.00087 0.3548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0157 0.4493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20" grpId="0" build="allAtOnce"/>
      <p:bldP spid="121" grpId="0"/>
      <p:bldP spid="122" grpId="0"/>
      <p:bldP spid="123" grpId="0"/>
      <p:bldP spid="124" grpId="0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Прямая со стрелкой 59"/>
          <p:cNvCxnSpPr/>
          <p:nvPr/>
        </p:nvCxnSpPr>
        <p:spPr>
          <a:xfrm rot="5400000" flipH="1" flipV="1">
            <a:off x="3662363" y="1771650"/>
            <a:ext cx="3071812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1754188" y="1922463"/>
            <a:ext cx="6851650" cy="1587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7481888" y="157163"/>
          <a:ext cx="2319337" cy="771525"/>
        </p:xfrm>
        <a:graphic>
          <a:graphicData uri="http://schemas.openxmlformats.org/presentationml/2006/ole">
            <p:oleObj spid="_x0000_s12290" name="Формула" r:id="rId3" imgW="609480" imgH="203040" progId="Equation.3">
              <p:embed/>
            </p:oleObj>
          </a:graphicData>
        </a:graphic>
      </p:graphicFrame>
      <p:sp>
        <p:nvSpPr>
          <p:cNvPr id="12294" name="TextBox 66"/>
          <p:cNvSpPr txBox="1">
            <a:spLocks noChangeArrowheads="1"/>
          </p:cNvSpPr>
          <p:nvPr/>
        </p:nvSpPr>
        <p:spPr bwMode="auto">
          <a:xfrm>
            <a:off x="5197475" y="1811338"/>
            <a:ext cx="33178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/>
              <a:t>0</a:t>
            </a:r>
          </a:p>
        </p:txBody>
      </p:sp>
      <p:cxnSp>
        <p:nvCxnSpPr>
          <p:cNvPr id="96" name="Прямая со стрелкой 95"/>
          <p:cNvCxnSpPr/>
          <p:nvPr/>
        </p:nvCxnSpPr>
        <p:spPr>
          <a:xfrm rot="5400000" flipH="1" flipV="1">
            <a:off x="3584575" y="5472113"/>
            <a:ext cx="3227387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>
            <a:off x="1754188" y="5494338"/>
            <a:ext cx="6772275" cy="1587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TextBox 98"/>
          <p:cNvSpPr txBox="1">
            <a:spLocks noChangeArrowheads="1"/>
          </p:cNvSpPr>
          <p:nvPr/>
        </p:nvSpPr>
        <p:spPr bwMode="auto">
          <a:xfrm>
            <a:off x="5197475" y="5434013"/>
            <a:ext cx="33178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/>
              <a:t>0</a:t>
            </a:r>
          </a:p>
        </p:txBody>
      </p:sp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7639050" y="3306763"/>
          <a:ext cx="2222500" cy="771525"/>
        </p:xfrm>
        <a:graphic>
          <a:graphicData uri="http://schemas.openxmlformats.org/presentationml/2006/ole">
            <p:oleObj spid="_x0000_s12291" name="Формула" r:id="rId4" imgW="583920" imgH="203040" progId="Equation.3">
              <p:embed/>
            </p:oleObj>
          </a:graphicData>
        </a:graphic>
      </p:graphicFrame>
      <p:sp>
        <p:nvSpPr>
          <p:cNvPr id="106" name="Овал 105"/>
          <p:cNvSpPr/>
          <p:nvPr/>
        </p:nvSpPr>
        <p:spPr>
          <a:xfrm>
            <a:off x="2678113" y="1731963"/>
            <a:ext cx="157162" cy="157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5907088" y="1731963"/>
            <a:ext cx="157162" cy="157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08" name="Овал 107"/>
          <p:cNvSpPr/>
          <p:nvPr/>
        </p:nvSpPr>
        <p:spPr>
          <a:xfrm>
            <a:off x="4410075" y="1731963"/>
            <a:ext cx="157163" cy="157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09" name="Овал 108"/>
          <p:cNvSpPr/>
          <p:nvPr/>
        </p:nvSpPr>
        <p:spPr>
          <a:xfrm>
            <a:off x="3465513" y="1731963"/>
            <a:ext cx="157162" cy="157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10" name="Овал 109"/>
          <p:cNvSpPr/>
          <p:nvPr/>
        </p:nvSpPr>
        <p:spPr>
          <a:xfrm>
            <a:off x="6931025" y="1731963"/>
            <a:ext cx="157163" cy="157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2284413" y="4173538"/>
            <a:ext cx="5354637" cy="2012950"/>
          </a:xfrm>
          <a:custGeom>
            <a:avLst/>
            <a:gdLst>
              <a:gd name="connsiteX0" fmla="*/ 0 w 4954587"/>
              <a:gd name="connsiteY0" fmla="*/ 847725 h 1868488"/>
              <a:gd name="connsiteX1" fmla="*/ 419100 w 4954587"/>
              <a:gd name="connsiteY1" fmla="*/ 1733550 h 1868488"/>
              <a:gd name="connsiteX2" fmla="*/ 1104900 w 4954587"/>
              <a:gd name="connsiteY2" fmla="*/ 38100 h 1868488"/>
              <a:gd name="connsiteX3" fmla="*/ 1971675 w 4954587"/>
              <a:gd name="connsiteY3" fmla="*/ 1504950 h 1868488"/>
              <a:gd name="connsiteX4" fmla="*/ 3429000 w 4954587"/>
              <a:gd name="connsiteY4" fmla="*/ 285750 h 1868488"/>
              <a:gd name="connsiteX5" fmla="*/ 4333875 w 4954587"/>
              <a:gd name="connsiteY5" fmla="*/ 981075 h 1868488"/>
              <a:gd name="connsiteX6" fmla="*/ 4867275 w 4954587"/>
              <a:gd name="connsiteY6" fmla="*/ 323850 h 1868488"/>
              <a:gd name="connsiteX7" fmla="*/ 4857750 w 4954587"/>
              <a:gd name="connsiteY7" fmla="*/ 333375 h 1868488"/>
              <a:gd name="connsiteX8" fmla="*/ 4857750 w 4954587"/>
              <a:gd name="connsiteY8" fmla="*/ 333375 h 186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54587" h="1868488">
                <a:moveTo>
                  <a:pt x="0" y="847725"/>
                </a:moveTo>
                <a:cubicBezTo>
                  <a:pt x="117475" y="1358106"/>
                  <a:pt x="234950" y="1868488"/>
                  <a:pt x="419100" y="1733550"/>
                </a:cubicBezTo>
                <a:cubicBezTo>
                  <a:pt x="603250" y="1598613"/>
                  <a:pt x="846138" y="76200"/>
                  <a:pt x="1104900" y="38100"/>
                </a:cubicBezTo>
                <a:cubicBezTo>
                  <a:pt x="1363662" y="0"/>
                  <a:pt x="1584325" y="1463675"/>
                  <a:pt x="1971675" y="1504950"/>
                </a:cubicBezTo>
                <a:cubicBezTo>
                  <a:pt x="2359025" y="1546225"/>
                  <a:pt x="3035300" y="373062"/>
                  <a:pt x="3429000" y="285750"/>
                </a:cubicBezTo>
                <a:cubicBezTo>
                  <a:pt x="3822700" y="198438"/>
                  <a:pt x="4094163" y="974725"/>
                  <a:pt x="4333875" y="981075"/>
                </a:cubicBezTo>
                <a:cubicBezTo>
                  <a:pt x="4573587" y="987425"/>
                  <a:pt x="4779963" y="431800"/>
                  <a:pt x="4867275" y="323850"/>
                </a:cubicBezTo>
                <a:cubicBezTo>
                  <a:pt x="4954587" y="215900"/>
                  <a:pt x="4857750" y="333375"/>
                  <a:pt x="4857750" y="333375"/>
                </a:cubicBezTo>
                <a:lnTo>
                  <a:pt x="4857750" y="333375"/>
                </a:lnTo>
              </a:path>
            </a:pathLst>
          </a:cu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2678113" y="1731963"/>
            <a:ext cx="157162" cy="15716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3465513" y="1731963"/>
            <a:ext cx="157162" cy="15716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4410075" y="1731963"/>
            <a:ext cx="157163" cy="15716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5907088" y="1731963"/>
            <a:ext cx="157162" cy="15716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>
            <a:off x="6931025" y="1731963"/>
            <a:ext cx="157163" cy="15716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2309" name="TextBox 119"/>
          <p:cNvSpPr txBox="1">
            <a:spLocks noChangeArrowheads="1"/>
          </p:cNvSpPr>
          <p:nvPr/>
        </p:nvSpPr>
        <p:spPr bwMode="auto">
          <a:xfrm>
            <a:off x="2397125" y="6065838"/>
            <a:ext cx="6985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ru-RU" sz="24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0" name="TextBox 120"/>
          <p:cNvSpPr txBox="1">
            <a:spLocks noChangeArrowheads="1"/>
          </p:cNvSpPr>
          <p:nvPr/>
        </p:nvSpPr>
        <p:spPr bwMode="auto">
          <a:xfrm>
            <a:off x="5748338" y="3937000"/>
            <a:ext cx="750887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endParaRPr lang="ru-RU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1" name="TextBox 121"/>
          <p:cNvSpPr txBox="1">
            <a:spLocks noChangeArrowheads="1"/>
          </p:cNvSpPr>
          <p:nvPr/>
        </p:nvSpPr>
        <p:spPr bwMode="auto">
          <a:xfrm>
            <a:off x="4252913" y="5905500"/>
            <a:ext cx="6985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ru-RU" sz="24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2" name="TextBox 122"/>
          <p:cNvSpPr txBox="1">
            <a:spLocks noChangeArrowheads="1"/>
          </p:cNvSpPr>
          <p:nvPr/>
        </p:nvSpPr>
        <p:spPr bwMode="auto">
          <a:xfrm>
            <a:off x="6694488" y="5434013"/>
            <a:ext cx="6985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ru-RU" sz="24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3" name="TextBox 123"/>
          <p:cNvSpPr txBox="1">
            <a:spLocks noChangeArrowheads="1"/>
          </p:cNvSpPr>
          <p:nvPr/>
        </p:nvSpPr>
        <p:spPr bwMode="auto">
          <a:xfrm>
            <a:off x="3308350" y="3543300"/>
            <a:ext cx="75088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endParaRPr lang="ru-RU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Стрелка вверх 124"/>
          <p:cNvSpPr/>
          <p:nvPr/>
        </p:nvSpPr>
        <p:spPr>
          <a:xfrm rot="1023993">
            <a:off x="2651125" y="4187825"/>
            <a:ext cx="393700" cy="1497013"/>
          </a:xfrm>
          <a:prstGeom prst="up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26" name="Стрелка вверх 125"/>
          <p:cNvSpPr/>
          <p:nvPr/>
        </p:nvSpPr>
        <p:spPr>
          <a:xfrm rot="2569242">
            <a:off x="4865688" y="4186238"/>
            <a:ext cx="393700" cy="1497012"/>
          </a:xfrm>
          <a:prstGeom prst="up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27" name="Стрелка вверх 126"/>
          <p:cNvSpPr/>
          <p:nvPr/>
        </p:nvSpPr>
        <p:spPr>
          <a:xfrm rot="1959879">
            <a:off x="7021513" y="4195763"/>
            <a:ext cx="393700" cy="952500"/>
          </a:xfrm>
          <a:prstGeom prst="up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30" name="Стрелка вверх 129"/>
          <p:cNvSpPr/>
          <p:nvPr/>
        </p:nvSpPr>
        <p:spPr>
          <a:xfrm rot="9511074">
            <a:off x="3556000" y="4448175"/>
            <a:ext cx="393700" cy="1331913"/>
          </a:xfrm>
          <a:prstGeom prst="upArrow">
            <a:avLst/>
          </a:prstGeom>
          <a:solidFill>
            <a:schemeClr val="tx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31" name="Стрелка вверх 130"/>
          <p:cNvSpPr/>
          <p:nvPr/>
        </p:nvSpPr>
        <p:spPr>
          <a:xfrm rot="9361452">
            <a:off x="1952625" y="5327650"/>
            <a:ext cx="393700" cy="950913"/>
          </a:xfrm>
          <a:prstGeom prst="upArrow">
            <a:avLst/>
          </a:prstGeom>
          <a:solidFill>
            <a:schemeClr val="tx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32" name="Стрелка вверх 131"/>
          <p:cNvSpPr/>
          <p:nvPr/>
        </p:nvSpPr>
        <p:spPr>
          <a:xfrm rot="8062110">
            <a:off x="6266657" y="4644231"/>
            <a:ext cx="393700" cy="950913"/>
          </a:xfrm>
          <a:prstGeom prst="upArrow">
            <a:avLst/>
          </a:prstGeom>
          <a:solidFill>
            <a:schemeClr val="tx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33" name="Полилиния 132"/>
          <p:cNvSpPr/>
          <p:nvPr/>
        </p:nvSpPr>
        <p:spPr>
          <a:xfrm>
            <a:off x="2754313" y="1136650"/>
            <a:ext cx="785812" cy="642938"/>
          </a:xfrm>
          <a:custGeom>
            <a:avLst/>
            <a:gdLst>
              <a:gd name="connsiteX0" fmla="*/ 0 w 769434"/>
              <a:gd name="connsiteY0" fmla="*/ 447907 h 531541"/>
              <a:gd name="connsiteX1" fmla="*/ 356839 w 769434"/>
              <a:gd name="connsiteY1" fmla="*/ 1858 h 531541"/>
              <a:gd name="connsiteX2" fmla="*/ 713678 w 769434"/>
              <a:gd name="connsiteY2" fmla="*/ 459058 h 531541"/>
              <a:gd name="connsiteX3" fmla="*/ 691376 w 769434"/>
              <a:gd name="connsiteY3" fmla="*/ 436755 h 53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9434" h="531541">
                <a:moveTo>
                  <a:pt x="0" y="447907"/>
                </a:moveTo>
                <a:cubicBezTo>
                  <a:pt x="118946" y="223953"/>
                  <a:pt x="237893" y="0"/>
                  <a:pt x="356839" y="1858"/>
                </a:cubicBezTo>
                <a:cubicBezTo>
                  <a:pt x="475785" y="3716"/>
                  <a:pt x="657922" y="386575"/>
                  <a:pt x="713678" y="459058"/>
                </a:cubicBezTo>
                <a:cubicBezTo>
                  <a:pt x="769434" y="531541"/>
                  <a:pt x="730405" y="484148"/>
                  <a:pt x="691376" y="436755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4489450" y="550863"/>
            <a:ext cx="1498600" cy="1274762"/>
          </a:xfrm>
          <a:custGeom>
            <a:avLst/>
            <a:gdLst>
              <a:gd name="connsiteX0" fmla="*/ 0 w 1360449"/>
              <a:gd name="connsiteY0" fmla="*/ 1156009 h 1156009"/>
              <a:gd name="connsiteX1" fmla="*/ 579864 w 1360449"/>
              <a:gd name="connsiteY1" fmla="*/ 7434 h 1156009"/>
              <a:gd name="connsiteX2" fmla="*/ 1360449 w 1360449"/>
              <a:gd name="connsiteY2" fmla="*/ 1111404 h 115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0449" h="1156009">
                <a:moveTo>
                  <a:pt x="0" y="1156009"/>
                </a:moveTo>
                <a:cubicBezTo>
                  <a:pt x="176561" y="585438"/>
                  <a:pt x="353123" y="14868"/>
                  <a:pt x="579864" y="7434"/>
                </a:cubicBezTo>
                <a:cubicBezTo>
                  <a:pt x="806605" y="0"/>
                  <a:pt x="1083527" y="555702"/>
                  <a:pt x="1360449" y="1111404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35" name="Дуга 134"/>
          <p:cNvSpPr/>
          <p:nvPr/>
        </p:nvSpPr>
        <p:spPr>
          <a:xfrm rot="17770494">
            <a:off x="7074694" y="1526382"/>
            <a:ext cx="903287" cy="1060450"/>
          </a:xfrm>
          <a:prstGeom prst="arc">
            <a:avLst>
              <a:gd name="adj1" fmla="val 16342111"/>
              <a:gd name="adj2" fmla="val 2058879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2598738" y="1811338"/>
            <a:ext cx="184150" cy="344487"/>
          </a:xfrm>
          <a:custGeom>
            <a:avLst/>
            <a:gdLst>
              <a:gd name="connsiteX0" fmla="*/ 0 w 167268"/>
              <a:gd name="connsiteY0" fmla="*/ 312234 h 312234"/>
              <a:gd name="connsiteX1" fmla="*/ 133815 w 167268"/>
              <a:gd name="connsiteY1" fmla="*/ 44605 h 312234"/>
              <a:gd name="connsiteX2" fmla="*/ 167268 w 167268"/>
              <a:gd name="connsiteY2" fmla="*/ 44605 h 31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268" h="312234">
                <a:moveTo>
                  <a:pt x="0" y="312234"/>
                </a:moveTo>
                <a:cubicBezTo>
                  <a:pt x="52968" y="200722"/>
                  <a:pt x="105937" y="89210"/>
                  <a:pt x="133815" y="44605"/>
                </a:cubicBezTo>
                <a:cubicBezTo>
                  <a:pt x="161693" y="0"/>
                  <a:pt x="164480" y="22302"/>
                  <a:pt x="167268" y="44605"/>
                </a:cubicBezTo>
              </a:path>
            </a:pathLst>
          </a:custGeom>
          <a:solidFill>
            <a:schemeClr val="tx2"/>
          </a:solidFill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42" name="Полилиния 141"/>
          <p:cNvSpPr/>
          <p:nvPr/>
        </p:nvSpPr>
        <p:spPr>
          <a:xfrm>
            <a:off x="6040438" y="1922463"/>
            <a:ext cx="995362" cy="250825"/>
          </a:xfrm>
          <a:custGeom>
            <a:avLst/>
            <a:gdLst>
              <a:gd name="connsiteX0" fmla="*/ 0 w 903249"/>
              <a:gd name="connsiteY0" fmla="*/ 22303 h 226742"/>
              <a:gd name="connsiteX1" fmla="*/ 245327 w 903249"/>
              <a:gd name="connsiteY1" fmla="*/ 223025 h 226742"/>
              <a:gd name="connsiteX2" fmla="*/ 903249 w 903249"/>
              <a:gd name="connsiteY2" fmla="*/ 0 h 22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3249" h="226742">
                <a:moveTo>
                  <a:pt x="0" y="22303"/>
                </a:moveTo>
                <a:cubicBezTo>
                  <a:pt x="47393" y="124522"/>
                  <a:pt x="94786" y="226742"/>
                  <a:pt x="245327" y="223025"/>
                </a:cubicBezTo>
                <a:cubicBezTo>
                  <a:pt x="395868" y="219308"/>
                  <a:pt x="649558" y="109654"/>
                  <a:pt x="903249" y="0"/>
                </a:cubicBezTo>
              </a:path>
            </a:pathLst>
          </a:cu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46" name="Полилиния 145"/>
          <p:cNvSpPr/>
          <p:nvPr/>
        </p:nvSpPr>
        <p:spPr>
          <a:xfrm>
            <a:off x="3540125" y="1851025"/>
            <a:ext cx="958850" cy="841375"/>
          </a:xfrm>
          <a:custGeom>
            <a:avLst/>
            <a:gdLst>
              <a:gd name="connsiteX0" fmla="*/ 0 w 869795"/>
              <a:gd name="connsiteY0" fmla="*/ 33454 h 763859"/>
              <a:gd name="connsiteX1" fmla="*/ 501805 w 869795"/>
              <a:gd name="connsiteY1" fmla="*/ 758283 h 763859"/>
              <a:gd name="connsiteX2" fmla="*/ 869795 w 869795"/>
              <a:gd name="connsiteY2" fmla="*/ 0 h 76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9795" h="763859">
                <a:moveTo>
                  <a:pt x="0" y="33454"/>
                </a:moveTo>
                <a:cubicBezTo>
                  <a:pt x="178419" y="398656"/>
                  <a:pt x="356839" y="763859"/>
                  <a:pt x="501805" y="758283"/>
                </a:cubicBezTo>
                <a:cubicBezTo>
                  <a:pt x="646771" y="752707"/>
                  <a:pt x="869795" y="0"/>
                  <a:pt x="869795" y="0"/>
                </a:cubicBezTo>
              </a:path>
            </a:pathLst>
          </a:cu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97" name="Стрелка влево 96">
            <a:hlinkClick r:id="rId5" action="ppaction://hlinksldjump"/>
          </p:cNvPr>
          <p:cNvSpPr/>
          <p:nvPr/>
        </p:nvSpPr>
        <p:spPr>
          <a:xfrm>
            <a:off x="1754188" y="6637338"/>
            <a:ext cx="1338262" cy="7080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 dirty="0"/>
          </a:p>
        </p:txBody>
      </p:sp>
      <p:sp>
        <p:nvSpPr>
          <p:cNvPr id="12327" name="TextBox 23"/>
          <p:cNvSpPr txBox="1">
            <a:spLocks noChangeArrowheads="1"/>
          </p:cNvSpPr>
          <p:nvPr/>
        </p:nvSpPr>
        <p:spPr bwMode="auto">
          <a:xfrm>
            <a:off x="5397500" y="207963"/>
            <a:ext cx="36353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2328" name="TextBox 23"/>
          <p:cNvSpPr txBox="1">
            <a:spLocks noChangeArrowheads="1"/>
          </p:cNvSpPr>
          <p:nvPr/>
        </p:nvSpPr>
        <p:spPr bwMode="auto">
          <a:xfrm>
            <a:off x="5326063" y="3636963"/>
            <a:ext cx="3635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2329" name="TextBox 22"/>
          <p:cNvSpPr txBox="1">
            <a:spLocks noChangeArrowheads="1"/>
          </p:cNvSpPr>
          <p:nvPr/>
        </p:nvSpPr>
        <p:spPr bwMode="auto">
          <a:xfrm>
            <a:off x="8040688" y="2065338"/>
            <a:ext cx="3571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2330" name="TextBox 22"/>
          <p:cNvSpPr txBox="1">
            <a:spLocks noChangeArrowheads="1"/>
          </p:cNvSpPr>
          <p:nvPr/>
        </p:nvSpPr>
        <p:spPr bwMode="auto">
          <a:xfrm>
            <a:off x="7969250" y="5565775"/>
            <a:ext cx="3571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51" name="Овал 50"/>
          <p:cNvSpPr/>
          <p:nvPr/>
        </p:nvSpPr>
        <p:spPr>
          <a:xfrm>
            <a:off x="2611438" y="5922963"/>
            <a:ext cx="157162" cy="15716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 flipV="1">
            <a:off x="3397250" y="4065588"/>
            <a:ext cx="182563" cy="2286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397375" y="5708650"/>
            <a:ext cx="142875" cy="21431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969000" y="4351338"/>
            <a:ext cx="157163" cy="15716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6969125" y="5137150"/>
            <a:ext cx="157163" cy="15716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2336" name="Rectangle 49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37" name="Rectangle 51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38" name="Rectangle 53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39" name="Picture 5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563" y="1208088"/>
            <a:ext cx="241776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40" name="Rectangle 55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41" name="Picture 5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5438" y="207963"/>
            <a:ext cx="2468562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42" name="Rectangle 57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43" name="Picture 5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563" y="2208213"/>
            <a:ext cx="241776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Прямая со стрелкой 59"/>
          <p:cNvCxnSpPr/>
          <p:nvPr/>
        </p:nvCxnSpPr>
        <p:spPr>
          <a:xfrm rot="16200000" flipV="1">
            <a:off x="2845594" y="2688432"/>
            <a:ext cx="4689475" cy="14287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V="1">
            <a:off x="896938" y="3544888"/>
            <a:ext cx="7766050" cy="20637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олилиния 62"/>
          <p:cNvSpPr/>
          <p:nvPr/>
        </p:nvSpPr>
        <p:spPr>
          <a:xfrm>
            <a:off x="2678113" y="1136650"/>
            <a:ext cx="4960937" cy="4214813"/>
          </a:xfrm>
          <a:custGeom>
            <a:avLst/>
            <a:gdLst>
              <a:gd name="connsiteX0" fmla="*/ 0 w 5762625"/>
              <a:gd name="connsiteY0" fmla="*/ 2406650 h 3292475"/>
              <a:gd name="connsiteX1" fmla="*/ 685800 w 5762625"/>
              <a:gd name="connsiteY1" fmla="*/ 1177925 h 3292475"/>
              <a:gd name="connsiteX2" fmla="*/ 1743075 w 5762625"/>
              <a:gd name="connsiteY2" fmla="*/ 3121025 h 3292475"/>
              <a:gd name="connsiteX3" fmla="*/ 2895600 w 5762625"/>
              <a:gd name="connsiteY3" fmla="*/ 149225 h 3292475"/>
              <a:gd name="connsiteX4" fmla="*/ 4200525 w 5762625"/>
              <a:gd name="connsiteY4" fmla="*/ 2225675 h 3292475"/>
              <a:gd name="connsiteX5" fmla="*/ 5429250 w 5762625"/>
              <a:gd name="connsiteY5" fmla="*/ 1692275 h 3292475"/>
              <a:gd name="connsiteX6" fmla="*/ 5762625 w 5762625"/>
              <a:gd name="connsiteY6" fmla="*/ 1587500 h 329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2625" h="3292475">
                <a:moveTo>
                  <a:pt x="0" y="2406650"/>
                </a:moveTo>
                <a:cubicBezTo>
                  <a:pt x="197644" y="1732756"/>
                  <a:pt x="395288" y="1058863"/>
                  <a:pt x="685800" y="1177925"/>
                </a:cubicBezTo>
                <a:cubicBezTo>
                  <a:pt x="976313" y="1296988"/>
                  <a:pt x="1374775" y="3292475"/>
                  <a:pt x="1743075" y="3121025"/>
                </a:cubicBezTo>
                <a:cubicBezTo>
                  <a:pt x="2111375" y="2949575"/>
                  <a:pt x="2486025" y="298450"/>
                  <a:pt x="2895600" y="149225"/>
                </a:cubicBezTo>
                <a:cubicBezTo>
                  <a:pt x="3305175" y="0"/>
                  <a:pt x="3778250" y="1968500"/>
                  <a:pt x="4200525" y="2225675"/>
                </a:cubicBezTo>
                <a:cubicBezTo>
                  <a:pt x="4622800" y="2482850"/>
                  <a:pt x="5168900" y="1798638"/>
                  <a:pt x="5429250" y="1692275"/>
                </a:cubicBezTo>
                <a:cubicBezTo>
                  <a:pt x="5689600" y="1585913"/>
                  <a:pt x="5726112" y="1586706"/>
                  <a:pt x="5762625" y="1587500"/>
                </a:cubicBezTo>
              </a:path>
            </a:pathLst>
          </a:cu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5897563" y="1922463"/>
          <a:ext cx="2317750" cy="771525"/>
        </p:xfrm>
        <a:graphic>
          <a:graphicData uri="http://schemas.openxmlformats.org/presentationml/2006/ole">
            <p:oleObj spid="_x0000_s13314" name="Формула" r:id="rId3" imgW="609480" imgH="203040" progId="Equation.3">
              <p:embed/>
            </p:oleObj>
          </a:graphicData>
        </a:graphic>
      </p:graphicFrame>
      <p:sp>
        <p:nvSpPr>
          <p:cNvPr id="13318" name="TextBox 66"/>
          <p:cNvSpPr txBox="1">
            <a:spLocks noChangeArrowheads="1"/>
          </p:cNvSpPr>
          <p:nvPr/>
        </p:nvSpPr>
        <p:spPr bwMode="auto">
          <a:xfrm>
            <a:off x="5197475" y="3700463"/>
            <a:ext cx="3317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/>
              <a:t>0</a:t>
            </a:r>
          </a:p>
        </p:txBody>
      </p:sp>
      <p:sp>
        <p:nvSpPr>
          <p:cNvPr id="115" name="Овал 114"/>
          <p:cNvSpPr/>
          <p:nvPr/>
        </p:nvSpPr>
        <p:spPr>
          <a:xfrm>
            <a:off x="2754313" y="3422650"/>
            <a:ext cx="214312" cy="214313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3468688" y="3422650"/>
            <a:ext cx="214312" cy="2143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4468813" y="3422650"/>
            <a:ext cx="250825" cy="24288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>
            <a:off x="5897563" y="3422650"/>
            <a:ext cx="228600" cy="2143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97" name="Стрелка влево 96">
            <a:hlinkClick r:id="rId4" action="ppaction://hlinksldjump"/>
          </p:cNvPr>
          <p:cNvSpPr/>
          <p:nvPr/>
        </p:nvSpPr>
        <p:spPr>
          <a:xfrm>
            <a:off x="473075" y="6457950"/>
            <a:ext cx="1338263" cy="7080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 dirty="0"/>
          </a:p>
        </p:txBody>
      </p:sp>
      <p:sp>
        <p:nvSpPr>
          <p:cNvPr id="112" name="Овал 111"/>
          <p:cNvSpPr/>
          <p:nvPr/>
        </p:nvSpPr>
        <p:spPr>
          <a:xfrm>
            <a:off x="2825750" y="5494338"/>
            <a:ext cx="236538" cy="23653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3325" name="TextBox 118"/>
          <p:cNvSpPr txBox="1">
            <a:spLocks noChangeArrowheads="1"/>
          </p:cNvSpPr>
          <p:nvPr/>
        </p:nvSpPr>
        <p:spPr bwMode="auto">
          <a:xfrm>
            <a:off x="3182938" y="5208588"/>
            <a:ext cx="323215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/>
              <a:t> </a:t>
            </a:r>
            <a:r>
              <a:rPr lang="ru-RU" sz="4400"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en-US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ru-RU" sz="4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Овал 127"/>
          <p:cNvSpPr/>
          <p:nvPr/>
        </p:nvSpPr>
        <p:spPr>
          <a:xfrm>
            <a:off x="2825750" y="6137275"/>
            <a:ext cx="236538" cy="2365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3327" name="TextBox 128"/>
          <p:cNvSpPr txBox="1">
            <a:spLocks noChangeArrowheads="1"/>
          </p:cNvSpPr>
          <p:nvPr/>
        </p:nvSpPr>
        <p:spPr bwMode="auto">
          <a:xfrm>
            <a:off x="3182938" y="5851525"/>
            <a:ext cx="2946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/>
              <a:t> </a:t>
            </a:r>
            <a:r>
              <a:rPr lang="ru-RU" sz="4400"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en-US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endParaRPr lang="ru-RU" sz="4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8" name="TextBox 23"/>
          <p:cNvSpPr txBox="1">
            <a:spLocks noChangeArrowheads="1"/>
          </p:cNvSpPr>
          <p:nvPr/>
        </p:nvSpPr>
        <p:spPr bwMode="auto">
          <a:xfrm>
            <a:off x="5326063" y="422275"/>
            <a:ext cx="3635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3329" name="TextBox 22"/>
          <p:cNvSpPr txBox="1">
            <a:spLocks noChangeArrowheads="1"/>
          </p:cNvSpPr>
          <p:nvPr/>
        </p:nvSpPr>
        <p:spPr bwMode="auto">
          <a:xfrm>
            <a:off x="8255000" y="3708400"/>
            <a:ext cx="3571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21" name="Минус 20"/>
          <p:cNvSpPr/>
          <p:nvPr/>
        </p:nvSpPr>
        <p:spPr bwMode="auto">
          <a:xfrm>
            <a:off x="1682750" y="3851275"/>
            <a:ext cx="714375" cy="500063"/>
          </a:xfrm>
          <a:prstGeom prst="mathMinus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22" name="Плюс 21"/>
          <p:cNvSpPr/>
          <p:nvPr/>
        </p:nvSpPr>
        <p:spPr bwMode="auto">
          <a:xfrm>
            <a:off x="1682750" y="2779713"/>
            <a:ext cx="714375" cy="571500"/>
          </a:xfrm>
          <a:prstGeom prst="mathPlus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Прямая со стрелкой 31"/>
          <p:cNvCxnSpPr/>
          <p:nvPr/>
        </p:nvCxnSpPr>
        <p:spPr>
          <a:xfrm>
            <a:off x="254000" y="3565525"/>
            <a:ext cx="9293225" cy="1588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2851151" y="3111500"/>
            <a:ext cx="4094162" cy="1587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олилиния 37"/>
          <p:cNvSpPr/>
          <p:nvPr/>
        </p:nvSpPr>
        <p:spPr>
          <a:xfrm>
            <a:off x="682625" y="1493838"/>
            <a:ext cx="7299325" cy="3411537"/>
          </a:xfrm>
          <a:custGeom>
            <a:avLst/>
            <a:gdLst>
              <a:gd name="connsiteX0" fmla="*/ 0 w 7337503"/>
              <a:gd name="connsiteY0" fmla="*/ 0 h 2187497"/>
              <a:gd name="connsiteX1" fmla="*/ 2040674 w 7337503"/>
              <a:gd name="connsiteY1" fmla="*/ 2141034 h 2187497"/>
              <a:gd name="connsiteX2" fmla="*/ 3992137 w 7337503"/>
              <a:gd name="connsiteY2" fmla="*/ 278780 h 2187497"/>
              <a:gd name="connsiteX3" fmla="*/ 7337503 w 7337503"/>
              <a:gd name="connsiteY3" fmla="*/ 892097 h 2187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37503" h="2187497">
                <a:moveTo>
                  <a:pt x="0" y="0"/>
                </a:moveTo>
                <a:cubicBezTo>
                  <a:pt x="687659" y="1047285"/>
                  <a:pt x="1375318" y="2094571"/>
                  <a:pt x="2040674" y="2141034"/>
                </a:cubicBezTo>
                <a:cubicBezTo>
                  <a:pt x="2706030" y="2187497"/>
                  <a:pt x="3109332" y="486936"/>
                  <a:pt x="3992137" y="278780"/>
                </a:cubicBezTo>
                <a:cubicBezTo>
                  <a:pt x="4874942" y="70624"/>
                  <a:pt x="6106222" y="481360"/>
                  <a:pt x="7337503" y="892097"/>
                </a:cubicBezTo>
              </a:path>
            </a:pathLst>
          </a:cu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6540500" y="1350963"/>
          <a:ext cx="2319338" cy="771525"/>
        </p:xfrm>
        <a:graphic>
          <a:graphicData uri="http://schemas.openxmlformats.org/presentationml/2006/ole">
            <p:oleObj spid="_x0000_s14338" name="Формула" r:id="rId3" imgW="609480" imgH="203040" progId="Equation.3">
              <p:embed/>
            </p:oleObj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3540125" y="3565525"/>
            <a:ext cx="481013" cy="473075"/>
          </a:xfrm>
          <a:prstGeom prst="rect">
            <a:avLst/>
          </a:prstGeom>
          <a:noFill/>
        </p:spPr>
        <p:txBody>
          <a:bodyPr wrap="none" lIns="100794" tIns="50397" rIns="100794" bIns="50397"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</a:p>
        </p:txBody>
      </p:sp>
      <p:sp>
        <p:nvSpPr>
          <p:cNvPr id="48" name="Овал 47"/>
          <p:cNvSpPr/>
          <p:nvPr/>
        </p:nvSpPr>
        <p:spPr>
          <a:xfrm>
            <a:off x="3540125" y="3422650"/>
            <a:ext cx="236538" cy="23653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49" name="Плюс 48"/>
          <p:cNvSpPr/>
          <p:nvPr/>
        </p:nvSpPr>
        <p:spPr>
          <a:xfrm>
            <a:off x="4826000" y="2351088"/>
            <a:ext cx="1260475" cy="1023937"/>
          </a:xfrm>
          <a:prstGeom prst="mathPl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50" name="Минус 49"/>
          <p:cNvSpPr/>
          <p:nvPr/>
        </p:nvSpPr>
        <p:spPr>
          <a:xfrm>
            <a:off x="2039938" y="3565525"/>
            <a:ext cx="1103312" cy="10239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4346" name="TextBox 58"/>
          <p:cNvSpPr txBox="1">
            <a:spLocks noChangeArrowheads="1"/>
          </p:cNvSpPr>
          <p:nvPr/>
        </p:nvSpPr>
        <p:spPr bwMode="auto">
          <a:xfrm>
            <a:off x="4803775" y="4487863"/>
            <a:ext cx="3317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/>
              <a:t>0</a:t>
            </a:r>
          </a:p>
        </p:txBody>
      </p:sp>
      <p:sp>
        <p:nvSpPr>
          <p:cNvPr id="14347" name="TextBox 50"/>
          <p:cNvSpPr txBox="1">
            <a:spLocks noChangeArrowheads="1"/>
          </p:cNvSpPr>
          <p:nvPr/>
        </p:nvSpPr>
        <p:spPr bwMode="auto">
          <a:xfrm>
            <a:off x="2254250" y="5351463"/>
            <a:ext cx="75120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2600" b="1" i="1">
                <a:latin typeface="Times New Roman" pitchFamily="18" charset="0"/>
                <a:cs typeface="Times New Roman" pitchFamily="18" charset="0"/>
              </a:rPr>
              <a:t>Если в окрестности точки производная меняет знак с </a:t>
            </a:r>
            <a:r>
              <a:rPr lang="ru-RU" sz="4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(-)</a:t>
            </a:r>
            <a:r>
              <a:rPr lang="ru-RU" sz="2600" b="1" i="1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5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(+)</a:t>
            </a:r>
            <a:r>
              <a:rPr lang="ru-RU" sz="2600" b="1" i="1">
                <a:latin typeface="Times New Roman" pitchFamily="18" charset="0"/>
                <a:cs typeface="Times New Roman" pitchFamily="18" charset="0"/>
              </a:rPr>
              <a:t>, то эта точка является точкой минимума.</a:t>
            </a:r>
          </a:p>
        </p:txBody>
      </p:sp>
      <p:sp>
        <p:nvSpPr>
          <p:cNvPr id="40" name="Стрелка влево 39">
            <a:hlinkClick r:id="rId4" action="ppaction://hlinksldjump"/>
          </p:cNvPr>
          <p:cNvSpPr/>
          <p:nvPr/>
        </p:nvSpPr>
        <p:spPr>
          <a:xfrm>
            <a:off x="1039813" y="6851650"/>
            <a:ext cx="1338262" cy="7080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 dirty="0"/>
          </a:p>
        </p:txBody>
      </p:sp>
      <p:sp>
        <p:nvSpPr>
          <p:cNvPr id="14349" name="TextBox 23"/>
          <p:cNvSpPr txBox="1">
            <a:spLocks noChangeArrowheads="1"/>
          </p:cNvSpPr>
          <p:nvPr/>
        </p:nvSpPr>
        <p:spPr bwMode="auto">
          <a:xfrm>
            <a:off x="5111750" y="1065213"/>
            <a:ext cx="36353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4350" name="TextBox 22"/>
          <p:cNvSpPr txBox="1">
            <a:spLocks noChangeArrowheads="1"/>
          </p:cNvSpPr>
          <p:nvPr/>
        </p:nvSpPr>
        <p:spPr bwMode="auto">
          <a:xfrm>
            <a:off x="8897938" y="3636963"/>
            <a:ext cx="3571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3"/>
          <p:cNvSpPr txBox="1">
            <a:spLocks noChangeArrowheads="1"/>
          </p:cNvSpPr>
          <p:nvPr/>
        </p:nvSpPr>
        <p:spPr bwMode="auto">
          <a:xfrm>
            <a:off x="314325" y="236538"/>
            <a:ext cx="9529763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Острый или тупой угол образует касательная к графику функции в точке х₀ с положительной полуосью Ох?</a:t>
            </a:r>
          </a:p>
        </p:txBody>
      </p:sp>
      <p:sp>
        <p:nvSpPr>
          <p:cNvPr id="2054" name="TextBox 15"/>
          <p:cNvSpPr txBox="1">
            <a:spLocks noChangeArrowheads="1"/>
          </p:cNvSpPr>
          <p:nvPr/>
        </p:nvSpPr>
        <p:spPr bwMode="auto">
          <a:xfrm>
            <a:off x="0" y="4803775"/>
            <a:ext cx="99536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Чему равен тангенс угла наклона </a:t>
            </a:r>
          </a:p>
          <a:p>
            <a:r>
              <a:rPr lang="ru-RU" sz="4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касательной к графику функции  </a:t>
            </a:r>
            <a:r>
              <a:rPr lang="en-US" sz="4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 = x² + 2 </a:t>
            </a:r>
          </a:p>
          <a:p>
            <a:r>
              <a:rPr lang="ru-RU" sz="4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точке </a:t>
            </a:r>
            <a:r>
              <a:rPr lang="ru-RU" sz="4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х₀ = -1</a:t>
            </a:r>
            <a:r>
              <a:rPr lang="ru-RU" sz="4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93700" y="2047875"/>
          <a:ext cx="4335463" cy="1138238"/>
        </p:xfrm>
        <a:graphic>
          <a:graphicData uri="http://schemas.openxmlformats.org/presentationml/2006/ole">
            <p:oleObj spid="_x0000_s2050" name="Формула" r:id="rId3" imgW="901440" imgH="2412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441575" y="2913063"/>
          <a:ext cx="5556250" cy="1139825"/>
        </p:xfrm>
        <a:graphic>
          <a:graphicData uri="http://schemas.openxmlformats.org/presentationml/2006/ole">
            <p:oleObj spid="_x0000_s2051" name="Формула" r:id="rId4" imgW="1155600" imgH="2412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859213" y="3937000"/>
          <a:ext cx="5738812" cy="1139825"/>
        </p:xfrm>
        <a:graphic>
          <a:graphicData uri="http://schemas.openxmlformats.org/presentationml/2006/ole">
            <p:oleObj spid="_x0000_s2052" name="Формула" r:id="rId5" imgW="11937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>
            <a:off x="1181100" y="4330700"/>
            <a:ext cx="5591175" cy="1588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392907" y="2569369"/>
            <a:ext cx="4724400" cy="1587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1497013" y="1968500"/>
            <a:ext cx="4094162" cy="2417763"/>
          </a:xfrm>
          <a:custGeom>
            <a:avLst/>
            <a:gdLst>
              <a:gd name="connsiteX0" fmla="*/ 0 w 2962275"/>
              <a:gd name="connsiteY0" fmla="*/ 962025 h 2836862"/>
              <a:gd name="connsiteX1" fmla="*/ 752475 w 2962275"/>
              <a:gd name="connsiteY1" fmla="*/ 2676525 h 2836862"/>
              <a:gd name="connsiteX2" fmla="*/ 2962275 w 2962275"/>
              <a:gd name="connsiteY2" fmla="*/ 0 h 283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2275" h="2836862">
                <a:moveTo>
                  <a:pt x="0" y="962025"/>
                </a:moveTo>
                <a:cubicBezTo>
                  <a:pt x="129381" y="1899443"/>
                  <a:pt x="258763" y="2836862"/>
                  <a:pt x="752475" y="2676525"/>
                </a:cubicBezTo>
                <a:cubicBezTo>
                  <a:pt x="1246187" y="2516188"/>
                  <a:pt x="2104231" y="1258094"/>
                  <a:pt x="2962275" y="0"/>
                </a:cubicBezTo>
              </a:path>
            </a:pathLst>
          </a:cu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2284413" y="2284413"/>
            <a:ext cx="3149600" cy="251936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3702050" y="3465513"/>
            <a:ext cx="157163" cy="15716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55900" y="3622675"/>
            <a:ext cx="1023938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6" idx="4"/>
          </p:cNvCxnSpPr>
          <p:nvPr/>
        </p:nvCxnSpPr>
        <p:spPr>
          <a:xfrm rot="5400000">
            <a:off x="3437732" y="3964781"/>
            <a:ext cx="685800" cy="1587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>
            <a:off x="2914650" y="4016375"/>
            <a:ext cx="628650" cy="708025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3091" name="TextBox 22"/>
          <p:cNvSpPr txBox="1">
            <a:spLocks noChangeArrowheads="1"/>
          </p:cNvSpPr>
          <p:nvPr/>
        </p:nvSpPr>
        <p:spPr bwMode="auto">
          <a:xfrm>
            <a:off x="6457950" y="4487863"/>
            <a:ext cx="3571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3092" name="TextBox 23"/>
          <p:cNvSpPr txBox="1">
            <a:spLocks noChangeArrowheads="1"/>
          </p:cNvSpPr>
          <p:nvPr/>
        </p:nvSpPr>
        <p:spPr bwMode="auto">
          <a:xfrm>
            <a:off x="2182813" y="279400"/>
            <a:ext cx="3635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3093" name="TextBox 24"/>
          <p:cNvSpPr txBox="1">
            <a:spLocks noChangeArrowheads="1"/>
          </p:cNvSpPr>
          <p:nvPr/>
        </p:nvSpPr>
        <p:spPr bwMode="auto">
          <a:xfrm>
            <a:off x="2755900" y="4330700"/>
            <a:ext cx="3190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094" name="TextBox 25"/>
          <p:cNvSpPr txBox="1">
            <a:spLocks noChangeArrowheads="1"/>
          </p:cNvSpPr>
          <p:nvPr/>
        </p:nvSpPr>
        <p:spPr bwMode="auto">
          <a:xfrm rot="-2260729">
            <a:off x="3968750" y="2814638"/>
            <a:ext cx="207803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2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касательная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543300" y="4330700"/>
          <a:ext cx="473075" cy="550863"/>
        </p:xfrm>
        <a:graphic>
          <a:graphicData uri="http://schemas.openxmlformats.org/presentationml/2006/ole">
            <p:oleObj spid="_x0000_s3074" name="Формула" r:id="rId3" imgW="164880" imgH="228600" progId="Equation.3">
              <p:embed/>
            </p:oleObj>
          </a:graphicData>
        </a:graphic>
      </p:graphicFrame>
      <p:sp>
        <p:nvSpPr>
          <p:cNvPr id="3095" name="TextBox 28"/>
          <p:cNvSpPr txBox="1">
            <a:spLocks noChangeArrowheads="1"/>
          </p:cNvSpPr>
          <p:nvPr/>
        </p:nvSpPr>
        <p:spPr bwMode="auto">
          <a:xfrm>
            <a:off x="3386138" y="3700463"/>
            <a:ext cx="423862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l-GR" sz="3100" b="1" i="1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1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6" name="Прямоугольник 33"/>
          <p:cNvSpPr>
            <a:spLocks noChangeArrowheads="1"/>
          </p:cNvSpPr>
          <p:nvPr/>
        </p:nvSpPr>
        <p:spPr bwMode="auto">
          <a:xfrm>
            <a:off x="5513388" y="1181100"/>
            <a:ext cx="4016375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6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угловой коэффициент прямой (</a:t>
            </a:r>
            <a:r>
              <a:rPr lang="ru-RU" sz="2600" b="1" i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касательной</a:t>
            </a:r>
            <a:r>
              <a:rPr lang="ru-RU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097" name="TextBox 34"/>
          <p:cNvSpPr txBox="1">
            <a:spLocks noChangeArrowheads="1"/>
          </p:cNvSpPr>
          <p:nvPr/>
        </p:nvSpPr>
        <p:spPr bwMode="auto">
          <a:xfrm>
            <a:off x="314325" y="4994275"/>
            <a:ext cx="9440863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Геометрический смысл производной: </a:t>
            </a:r>
            <a:r>
              <a:rPr lang="ru-RU" sz="20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если к графику функции </a:t>
            </a:r>
            <a:r>
              <a:rPr lang="en-US" sz="20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sz="20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в точке с абсциссой         можно провести касательную, непараллельную оси у, </a:t>
            </a:r>
          </a:p>
          <a:p>
            <a:r>
              <a:rPr lang="ru-RU" sz="20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то              выражает угловой коэффициент касательной, т.е. 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760913" y="98425"/>
          <a:ext cx="5006975" cy="1079500"/>
        </p:xfrm>
        <a:graphic>
          <a:graphicData uri="http://schemas.openxmlformats.org/presentationml/2006/ole">
            <p:oleObj spid="_x0000_s3075" name="Формула" r:id="rId4" imgW="1041120" imgH="228600" progId="Equation.3">
              <p:embed/>
            </p:oleObj>
          </a:graphicData>
        </a:graphic>
      </p:graphicFrame>
      <p:sp>
        <p:nvSpPr>
          <p:cNvPr id="3098" name="TextBox 38"/>
          <p:cNvSpPr txBox="1">
            <a:spLocks noChangeArrowheads="1"/>
          </p:cNvSpPr>
          <p:nvPr/>
        </p:nvSpPr>
        <p:spPr bwMode="auto">
          <a:xfrm>
            <a:off x="754063" y="6065838"/>
            <a:ext cx="6772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20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Поскольку                               , то верно равенство  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469063" y="5922963"/>
          <a:ext cx="2238375" cy="642937"/>
        </p:xfrm>
        <a:graphic>
          <a:graphicData uri="http://schemas.openxmlformats.org/presentationml/2006/ole">
            <p:oleObj spid="_x0000_s3076" name="Формула" r:id="rId5" imgW="812520" imgH="2286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968500" y="5994400"/>
          <a:ext cx="1574800" cy="644525"/>
        </p:xfrm>
        <a:graphic>
          <a:graphicData uri="http://schemas.openxmlformats.org/presentationml/2006/ole">
            <p:oleObj spid="_x0000_s3077" name="Формула" r:id="rId6" imgW="507960" imgH="20304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7469188" y="5565775"/>
          <a:ext cx="1500187" cy="500063"/>
        </p:xfrm>
        <a:graphic>
          <a:graphicData uri="http://schemas.openxmlformats.org/presentationml/2006/ole">
            <p:oleObj spid="_x0000_s3078" name="Формула" r:id="rId7" imgW="660240" imgH="22860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755900" y="1654175"/>
          <a:ext cx="2284413" cy="785813"/>
        </p:xfrm>
        <a:graphic>
          <a:graphicData uri="http://schemas.openxmlformats.org/presentationml/2006/ole">
            <p:oleObj spid="_x0000_s3079" name="Формула" r:id="rId8" imgW="583947" imgH="203112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5197475" y="3071813"/>
          <a:ext cx="2227263" cy="660400"/>
        </p:xfrm>
        <a:graphic>
          <a:graphicData uri="http://schemas.openxmlformats.org/presentationml/2006/ole">
            <p:oleObj spid="_x0000_s3080" name="Формула" r:id="rId9" imgW="672840" imgH="20304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825500" y="5565775"/>
          <a:ext cx="714375" cy="457200"/>
        </p:xfrm>
        <a:graphic>
          <a:graphicData uri="http://schemas.openxmlformats.org/presentationml/2006/ole">
            <p:oleObj spid="_x0000_s3081" name="Формула" r:id="rId10" imgW="431640" imgH="228600" progId="Equation.3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2754313" y="5137150"/>
          <a:ext cx="319087" cy="531813"/>
        </p:xfrm>
        <a:graphic>
          <a:graphicData uri="http://schemas.openxmlformats.org/presentationml/2006/ole">
            <p:oleObj spid="_x0000_s3082" name="Формула" r:id="rId11" imgW="164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Прямая со стрелкой 29"/>
          <p:cNvCxnSpPr/>
          <p:nvPr/>
        </p:nvCxnSpPr>
        <p:spPr>
          <a:xfrm>
            <a:off x="1825625" y="3565525"/>
            <a:ext cx="5827713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 flipH="1" flipV="1">
            <a:off x="1968500" y="3700463"/>
            <a:ext cx="5356225" cy="3175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олилиния 32"/>
          <p:cNvSpPr/>
          <p:nvPr/>
        </p:nvSpPr>
        <p:spPr>
          <a:xfrm>
            <a:off x="2362200" y="1889125"/>
            <a:ext cx="4127500" cy="3194050"/>
          </a:xfrm>
          <a:custGeom>
            <a:avLst/>
            <a:gdLst>
              <a:gd name="connsiteX0" fmla="*/ 0 w 3743325"/>
              <a:gd name="connsiteY0" fmla="*/ 2006600 h 2897188"/>
              <a:gd name="connsiteX1" fmla="*/ 828675 w 3743325"/>
              <a:gd name="connsiteY1" fmla="*/ 139700 h 2897188"/>
              <a:gd name="connsiteX2" fmla="*/ 2095500 w 3743325"/>
              <a:gd name="connsiteY2" fmla="*/ 2844800 h 2897188"/>
              <a:gd name="connsiteX3" fmla="*/ 3409950 w 3743325"/>
              <a:gd name="connsiteY3" fmla="*/ 454025 h 2897188"/>
              <a:gd name="connsiteX4" fmla="*/ 3743325 w 3743325"/>
              <a:gd name="connsiteY4" fmla="*/ 282575 h 289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3325" h="2897188">
                <a:moveTo>
                  <a:pt x="0" y="2006600"/>
                </a:moveTo>
                <a:cubicBezTo>
                  <a:pt x="239712" y="1003300"/>
                  <a:pt x="479425" y="0"/>
                  <a:pt x="828675" y="139700"/>
                </a:cubicBezTo>
                <a:cubicBezTo>
                  <a:pt x="1177925" y="279400"/>
                  <a:pt x="1665288" y="2792413"/>
                  <a:pt x="2095500" y="2844800"/>
                </a:cubicBezTo>
                <a:cubicBezTo>
                  <a:pt x="2525713" y="2897188"/>
                  <a:pt x="3135313" y="881063"/>
                  <a:pt x="3409950" y="454025"/>
                </a:cubicBezTo>
                <a:cubicBezTo>
                  <a:pt x="3684588" y="26988"/>
                  <a:pt x="3713956" y="154781"/>
                  <a:pt x="3743325" y="282575"/>
                </a:cubicBezTo>
              </a:path>
            </a:pathLst>
          </a:cu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574800" y="1968500"/>
            <a:ext cx="409575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3662362" y="2873376"/>
            <a:ext cx="3859213" cy="189071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V="1">
            <a:off x="2165351" y="3189287"/>
            <a:ext cx="3702050" cy="1101725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3071813" y="1889125"/>
            <a:ext cx="236537" cy="2365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197475" y="4173538"/>
            <a:ext cx="236538" cy="23653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3779838" y="3306763"/>
            <a:ext cx="236537" cy="23653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45" name="Дуга 44"/>
          <p:cNvSpPr/>
          <p:nvPr/>
        </p:nvSpPr>
        <p:spPr>
          <a:xfrm>
            <a:off x="5434013" y="3306763"/>
            <a:ext cx="787400" cy="709612"/>
          </a:xfrm>
          <a:prstGeom prst="arc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46" name="Дуга 45"/>
          <p:cNvSpPr/>
          <p:nvPr/>
        </p:nvSpPr>
        <p:spPr>
          <a:xfrm>
            <a:off x="3465513" y="3306763"/>
            <a:ext cx="787400" cy="709612"/>
          </a:xfrm>
          <a:prstGeom prst="arc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040313" y="2992438"/>
          <a:ext cx="473075" cy="709612"/>
        </p:xfrm>
        <a:graphic>
          <a:graphicData uri="http://schemas.openxmlformats.org/presentationml/2006/ole">
            <p:oleObj spid="_x0000_s4098" name="Формула" r:id="rId3" imgW="152280" imgH="2156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835275" y="3543300"/>
          <a:ext cx="630238" cy="709613"/>
        </p:xfrm>
        <a:graphic>
          <a:graphicData uri="http://schemas.openxmlformats.org/presentationml/2006/ole">
            <p:oleObj spid="_x0000_s4099" name="Формула" r:id="rId4" imgW="164880" imgH="2156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543300" y="3543300"/>
          <a:ext cx="552450" cy="709613"/>
        </p:xfrm>
        <a:graphic>
          <a:graphicData uri="http://schemas.openxmlformats.org/presentationml/2006/ole">
            <p:oleObj spid="_x0000_s4100" name="Формула" r:id="rId5" imgW="164880" imgH="228600" progId="Equation.3">
              <p:embed/>
            </p:oleObj>
          </a:graphicData>
        </a:graphic>
      </p:graphicFrame>
      <p:cxnSp>
        <p:nvCxnSpPr>
          <p:cNvPr id="52" name="Прямая соединительная линия 51"/>
          <p:cNvCxnSpPr/>
          <p:nvPr/>
        </p:nvCxnSpPr>
        <p:spPr>
          <a:xfrm rot="16200000" flipH="1">
            <a:off x="2441575" y="2913063"/>
            <a:ext cx="15748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6200000" flipH="1">
            <a:off x="5001418" y="3898107"/>
            <a:ext cx="550863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3779838" y="3622675"/>
            <a:ext cx="157162" cy="15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236538" y="236538"/>
            <a:ext cx="4598987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l-GR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&lt; 90°, то </a:t>
            </a:r>
            <a:r>
              <a:rPr lang="en-US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&gt; 0.</a:t>
            </a:r>
            <a:endParaRPr lang="ru-RU" sz="3500" b="1" i="1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>
            <a:spLocks noChangeArrowheads="1"/>
          </p:cNvSpPr>
          <p:nvPr/>
        </p:nvSpPr>
        <p:spPr bwMode="auto">
          <a:xfrm>
            <a:off x="5197475" y="236538"/>
            <a:ext cx="4600575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l-GR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90°, то </a:t>
            </a:r>
            <a:r>
              <a:rPr lang="en-US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&lt; 0.</a:t>
            </a:r>
            <a:endParaRPr lang="ru-RU" sz="3500" b="1" i="1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>
            <a:spLocks noChangeArrowheads="1"/>
          </p:cNvSpPr>
          <p:nvPr/>
        </p:nvSpPr>
        <p:spPr bwMode="auto">
          <a:xfrm>
            <a:off x="5040313" y="5208588"/>
            <a:ext cx="5040312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31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l-GR" sz="31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31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1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0°, то </a:t>
            </a:r>
            <a:r>
              <a:rPr lang="en-US" sz="31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1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= 0. </a:t>
            </a:r>
            <a:r>
              <a:rPr lang="ru-RU" sz="31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Касательная параллельна оси ОХ.</a:t>
            </a:r>
          </a:p>
        </p:txBody>
      </p:sp>
      <p:sp>
        <p:nvSpPr>
          <p:cNvPr id="4119" name="TextBox 61"/>
          <p:cNvSpPr txBox="1">
            <a:spLocks noChangeArrowheads="1"/>
          </p:cNvSpPr>
          <p:nvPr/>
        </p:nvSpPr>
        <p:spPr bwMode="auto">
          <a:xfrm>
            <a:off x="4646613" y="3700463"/>
            <a:ext cx="3317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/>
              <a:t>0</a:t>
            </a: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6326188" y="1279525"/>
          <a:ext cx="2222500" cy="771525"/>
        </p:xfrm>
        <a:graphic>
          <a:graphicData uri="http://schemas.openxmlformats.org/presentationml/2006/ole">
            <p:oleObj spid="_x0000_s4101" name="Формула" r:id="rId6" imgW="583920" imgH="203040" progId="Equation.3">
              <p:embed/>
            </p:oleObj>
          </a:graphicData>
        </a:graphic>
      </p:graphicFrame>
      <p:sp>
        <p:nvSpPr>
          <p:cNvPr id="4120" name="TextBox 23"/>
          <p:cNvSpPr txBox="1">
            <a:spLocks noChangeArrowheads="1"/>
          </p:cNvSpPr>
          <p:nvPr/>
        </p:nvSpPr>
        <p:spPr bwMode="auto">
          <a:xfrm>
            <a:off x="4040188" y="1065213"/>
            <a:ext cx="3635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121" name="TextBox 22"/>
          <p:cNvSpPr txBox="1">
            <a:spLocks noChangeArrowheads="1"/>
          </p:cNvSpPr>
          <p:nvPr/>
        </p:nvSpPr>
        <p:spPr bwMode="auto">
          <a:xfrm>
            <a:off x="7612063" y="3494088"/>
            <a:ext cx="3571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59" grpId="0"/>
      <p:bldP spid="60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93700" y="393700"/>
            <a:ext cx="9686925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По графику </a:t>
            </a:r>
            <a:r>
              <a:rPr lang="ru-RU" sz="26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производной </a:t>
            </a: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функции определите величину угла в градусах между положительным направлением оси Ох и касательной к графику функции </a:t>
            </a:r>
            <a:r>
              <a:rPr lang="en-US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y = f(x) </a:t>
            </a: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в точке х</a:t>
            </a:r>
            <a:r>
              <a:rPr lang="ru-RU" sz="2600" b="1" i="1">
                <a:solidFill>
                  <a:srgbClr val="0D0D0D"/>
                </a:solidFill>
                <a:latin typeface="Cambria" pitchFamily="18" charset="0"/>
                <a:cs typeface="Times New Roman" pitchFamily="18" charset="0"/>
              </a:rPr>
              <a:t>₀</a:t>
            </a:r>
            <a:r>
              <a:rPr lang="ru-RU" sz="2600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= -3.</a:t>
            </a: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325438" y="4494213"/>
            <a:ext cx="5907087" cy="1587"/>
          </a:xfrm>
          <a:prstGeom prst="straightConnector1">
            <a:avLst/>
          </a:prstGeom>
          <a:ln w="571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 flipH="1" flipV="1">
            <a:off x="945357" y="4645819"/>
            <a:ext cx="4567237" cy="3175"/>
          </a:xfrm>
          <a:prstGeom prst="straightConnector1">
            <a:avLst/>
          </a:prstGeom>
          <a:ln w="571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50863" y="2441575"/>
          <a:ext cx="2319337" cy="771525"/>
        </p:xfrm>
        <a:graphic>
          <a:graphicData uri="http://schemas.openxmlformats.org/presentationml/2006/ole">
            <p:oleObj spid="_x0000_s5122" name="Формула" r:id="rId3" imgW="609480" imgH="203040" progId="Equation.3">
              <p:embed/>
            </p:oleObj>
          </a:graphicData>
        </a:graphic>
      </p:graphicFrame>
      <p:sp>
        <p:nvSpPr>
          <p:cNvPr id="37" name="Полилиния 36"/>
          <p:cNvSpPr/>
          <p:nvPr/>
        </p:nvSpPr>
        <p:spPr>
          <a:xfrm>
            <a:off x="944563" y="3465513"/>
            <a:ext cx="4106862" cy="2962275"/>
          </a:xfrm>
          <a:custGeom>
            <a:avLst/>
            <a:gdLst>
              <a:gd name="connsiteX0" fmla="*/ 0 w 3724507"/>
              <a:gd name="connsiteY0" fmla="*/ 999893 h 2687445"/>
              <a:gd name="connsiteX1" fmla="*/ 446048 w 3724507"/>
              <a:gd name="connsiteY1" fmla="*/ 40888 h 2687445"/>
              <a:gd name="connsiteX2" fmla="*/ 836341 w 3724507"/>
              <a:gd name="connsiteY2" fmla="*/ 754566 h 2687445"/>
              <a:gd name="connsiteX3" fmla="*/ 1248936 w 3724507"/>
              <a:gd name="connsiteY3" fmla="*/ 341971 h 2687445"/>
              <a:gd name="connsiteX4" fmla="*/ 1650380 w 3724507"/>
              <a:gd name="connsiteY4" fmla="*/ 2048108 h 2687445"/>
              <a:gd name="connsiteX5" fmla="*/ 2497873 w 3724507"/>
              <a:gd name="connsiteY5" fmla="*/ 2349191 h 2687445"/>
              <a:gd name="connsiteX6" fmla="*/ 3724507 w 3724507"/>
              <a:gd name="connsiteY6" fmla="*/ 18586 h 2687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24507" h="2687445">
                <a:moveTo>
                  <a:pt x="0" y="999893"/>
                </a:moveTo>
                <a:cubicBezTo>
                  <a:pt x="153329" y="540834"/>
                  <a:pt x="306658" y="81776"/>
                  <a:pt x="446048" y="40888"/>
                </a:cubicBezTo>
                <a:cubicBezTo>
                  <a:pt x="585438" y="0"/>
                  <a:pt x="702526" y="704386"/>
                  <a:pt x="836341" y="754566"/>
                </a:cubicBezTo>
                <a:cubicBezTo>
                  <a:pt x="970156" y="804746"/>
                  <a:pt x="1113263" y="126381"/>
                  <a:pt x="1248936" y="341971"/>
                </a:cubicBezTo>
                <a:cubicBezTo>
                  <a:pt x="1384609" y="557561"/>
                  <a:pt x="1442224" y="1713571"/>
                  <a:pt x="1650380" y="2048108"/>
                </a:cubicBezTo>
                <a:cubicBezTo>
                  <a:pt x="1858536" y="2382645"/>
                  <a:pt x="2152185" y="2687445"/>
                  <a:pt x="2497873" y="2349191"/>
                </a:cubicBezTo>
                <a:cubicBezTo>
                  <a:pt x="2843561" y="2010937"/>
                  <a:pt x="3284034" y="1014761"/>
                  <a:pt x="3724507" y="18586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731963" y="4094163"/>
            <a:ext cx="236537" cy="2365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5129" name="TextBox 40"/>
          <p:cNvSpPr txBox="1">
            <a:spLocks noChangeArrowheads="1"/>
          </p:cNvSpPr>
          <p:nvPr/>
        </p:nvSpPr>
        <p:spPr bwMode="auto">
          <a:xfrm>
            <a:off x="1574800" y="4646613"/>
            <a:ext cx="4810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-3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1968500" y="4252913"/>
            <a:ext cx="1260475" cy="1587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308350" y="4016375"/>
            <a:ext cx="3698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5907088" y="2598738"/>
          <a:ext cx="3913187" cy="771525"/>
        </p:xfrm>
        <a:graphic>
          <a:graphicData uri="http://schemas.openxmlformats.org/presentationml/2006/ole">
            <p:oleObj spid="_x0000_s5123" name="Формула" r:id="rId4" imgW="1028520" imgH="203040" progId="Equation.3">
              <p:embed/>
            </p:oleObj>
          </a:graphicData>
        </a:graphic>
      </p:graphicFrame>
      <p:sp>
        <p:nvSpPr>
          <p:cNvPr id="5132" name="Прямоугольник 52"/>
          <p:cNvSpPr>
            <a:spLocks noChangeArrowheads="1"/>
          </p:cNvSpPr>
          <p:nvPr/>
        </p:nvSpPr>
        <p:spPr bwMode="auto">
          <a:xfrm>
            <a:off x="968375" y="6280150"/>
            <a:ext cx="257175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60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</a:p>
        </p:txBody>
      </p:sp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3468676" y="6351605"/>
          <a:ext cx="5941663" cy="86621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48809"/>
                <a:gridCol w="848809"/>
                <a:gridCol w="848809"/>
                <a:gridCol w="848809"/>
                <a:gridCol w="848809"/>
                <a:gridCol w="848809"/>
                <a:gridCol w="848809"/>
              </a:tblGrid>
              <a:tr h="866219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В8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134" name="TextBox 23"/>
          <p:cNvSpPr txBox="1">
            <a:spLocks noChangeArrowheads="1"/>
          </p:cNvSpPr>
          <p:nvPr/>
        </p:nvSpPr>
        <p:spPr bwMode="auto">
          <a:xfrm>
            <a:off x="3468688" y="2351088"/>
            <a:ext cx="3635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5135" name="TextBox 22"/>
          <p:cNvSpPr txBox="1">
            <a:spLocks noChangeArrowheads="1"/>
          </p:cNvSpPr>
          <p:nvPr/>
        </p:nvSpPr>
        <p:spPr bwMode="auto">
          <a:xfrm>
            <a:off x="6254750" y="4422775"/>
            <a:ext cx="3571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51" grpId="0"/>
      <p:bldP spid="51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Прямая со стрелкой 31"/>
          <p:cNvCxnSpPr/>
          <p:nvPr/>
        </p:nvCxnSpPr>
        <p:spPr>
          <a:xfrm>
            <a:off x="1825625" y="3565525"/>
            <a:ext cx="5827713" cy="1588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2008188" y="3740150"/>
            <a:ext cx="5276850" cy="3175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34"/>
          <p:cNvSpPr txBox="1">
            <a:spLocks noChangeArrowheads="1"/>
          </p:cNvSpPr>
          <p:nvPr/>
        </p:nvSpPr>
        <p:spPr bwMode="auto">
          <a:xfrm>
            <a:off x="4646613" y="3071813"/>
            <a:ext cx="4730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/>
              <a:t>1</a:t>
            </a:r>
            <a:endParaRPr lang="ru-RU"/>
          </a:p>
        </p:txBody>
      </p:sp>
      <p:sp>
        <p:nvSpPr>
          <p:cNvPr id="6153" name="TextBox 35"/>
          <p:cNvSpPr txBox="1">
            <a:spLocks noChangeArrowheads="1"/>
          </p:cNvSpPr>
          <p:nvPr/>
        </p:nvSpPr>
        <p:spPr bwMode="auto">
          <a:xfrm>
            <a:off x="4646613" y="3700463"/>
            <a:ext cx="3317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6154" name="Прямоугольник 36"/>
          <p:cNvSpPr>
            <a:spLocks noChangeArrowheads="1"/>
          </p:cNvSpPr>
          <p:nvPr/>
        </p:nvSpPr>
        <p:spPr bwMode="auto">
          <a:xfrm>
            <a:off x="4754563" y="3565525"/>
            <a:ext cx="3317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en-US"/>
              <a:t>1</a:t>
            </a:r>
            <a:endParaRPr lang="ru-RU"/>
          </a:p>
        </p:txBody>
      </p:sp>
      <p:sp>
        <p:nvSpPr>
          <p:cNvPr id="38" name="Дуга 37"/>
          <p:cNvSpPr/>
          <p:nvPr/>
        </p:nvSpPr>
        <p:spPr>
          <a:xfrm rot="11628146">
            <a:off x="4165600" y="506413"/>
            <a:ext cx="4740275" cy="4025900"/>
          </a:xfrm>
          <a:prstGeom prst="arc">
            <a:avLst>
              <a:gd name="adj1" fmla="val 16200000"/>
              <a:gd name="adj2" fmla="val 282137"/>
            </a:avLst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16200000" flipH="1">
            <a:off x="2218531" y="2101057"/>
            <a:ext cx="4429125" cy="2357438"/>
          </a:xfrm>
          <a:prstGeom prst="line">
            <a:avLst/>
          </a:prstGeom>
          <a:ln w="571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4325938" y="3208338"/>
            <a:ext cx="157162" cy="12858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6158" name="TextBox 61"/>
          <p:cNvSpPr txBox="1">
            <a:spLocks noChangeArrowheads="1"/>
          </p:cNvSpPr>
          <p:nvPr/>
        </p:nvSpPr>
        <p:spPr bwMode="auto">
          <a:xfrm>
            <a:off x="0" y="0"/>
            <a:ext cx="976630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2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рисунке изображён </a:t>
            </a:r>
            <a:r>
              <a:rPr lang="ru-RU" sz="2200" b="1" i="1">
                <a:solidFill>
                  <a:srgbClr val="16165D"/>
                </a:solidFill>
                <a:latin typeface="Times New Roman" pitchFamily="18" charset="0"/>
                <a:cs typeface="Times New Roman" pitchFamily="18" charset="0"/>
              </a:rPr>
              <a:t>график</a:t>
            </a:r>
            <a:r>
              <a:rPr lang="ru-RU" sz="22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функции </a:t>
            </a:r>
            <a:r>
              <a:rPr lang="en-US" sz="2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f(x) </a:t>
            </a:r>
            <a:r>
              <a:rPr lang="ru-RU" sz="2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r>
              <a:rPr lang="ru-RU" sz="2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касательная  к этому графику, проведённая в точке с абсциссой -1. Найдите значение производной функции </a:t>
            </a:r>
            <a:r>
              <a:rPr lang="en-US" sz="2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ru-RU" sz="2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точке х₀ = -1.</a:t>
            </a:r>
          </a:p>
          <a:p>
            <a:endParaRPr lang="ru-RU" b="1" i="1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Блок-схема: процесс 64">
            <a:hlinkClick r:id="rId3" action="ppaction://hlinksldjump"/>
          </p:cNvPr>
          <p:cNvSpPr/>
          <p:nvPr/>
        </p:nvSpPr>
        <p:spPr>
          <a:xfrm>
            <a:off x="7561263" y="5905500"/>
            <a:ext cx="2282825" cy="4730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/>
            <a:r>
              <a:rPr lang="ru-RU" b="1">
                <a:solidFill>
                  <a:srgbClr val="0D0D0D"/>
                </a:solidFill>
              </a:rPr>
              <a:t>справка</a:t>
            </a:r>
          </a:p>
        </p:txBody>
      </p:sp>
      <p:graphicFrame>
        <p:nvGraphicFramePr>
          <p:cNvPr id="1032" name="Object 4"/>
          <p:cNvGraphicFramePr>
            <a:graphicFrameLocks noChangeAspect="1"/>
          </p:cNvGraphicFramePr>
          <p:nvPr/>
        </p:nvGraphicFramePr>
        <p:xfrm>
          <a:off x="6254750" y="3922713"/>
          <a:ext cx="2705100" cy="765175"/>
        </p:xfrm>
        <a:graphic>
          <a:graphicData uri="http://schemas.openxmlformats.org/presentationml/2006/ole">
            <p:oleObj spid="_x0000_s6146" name="Формула" r:id="rId4" imgW="812520" imgH="228600" progId="Equation.3">
              <p:embed/>
            </p:oleObj>
          </a:graphicData>
        </a:graphic>
      </p:graphicFrame>
      <p:graphicFrame>
        <p:nvGraphicFramePr>
          <p:cNvPr id="1033" name="Object 5"/>
          <p:cNvGraphicFramePr>
            <a:graphicFrameLocks noChangeAspect="1"/>
          </p:cNvGraphicFramePr>
          <p:nvPr/>
        </p:nvGraphicFramePr>
        <p:xfrm>
          <a:off x="5969000" y="4565650"/>
          <a:ext cx="1944688" cy="1181100"/>
        </p:xfrm>
        <a:graphic>
          <a:graphicData uri="http://schemas.openxmlformats.org/presentationml/2006/ole">
            <p:oleObj spid="_x0000_s6147" name="Формула" r:id="rId5" imgW="583920" imgH="393480" progId="Equation.3">
              <p:embed/>
            </p:oleObj>
          </a:graphicData>
        </a:graphic>
      </p:graphicFrame>
      <p:graphicFrame>
        <p:nvGraphicFramePr>
          <p:cNvPr id="1034" name="Object 6"/>
          <p:cNvGraphicFramePr>
            <a:graphicFrameLocks noChangeAspect="1"/>
          </p:cNvGraphicFramePr>
          <p:nvPr/>
        </p:nvGraphicFramePr>
        <p:xfrm>
          <a:off x="6526213" y="6457950"/>
          <a:ext cx="2786062" cy="763588"/>
        </p:xfrm>
        <a:graphic>
          <a:graphicData uri="http://schemas.openxmlformats.org/presentationml/2006/ole">
            <p:oleObj spid="_x0000_s6148" name="Формула" r:id="rId6" imgW="838080" imgH="228600" progId="Equation.3">
              <p:embed/>
            </p:oleObj>
          </a:graphicData>
        </a:graphic>
      </p:graphicFrame>
      <p:cxnSp>
        <p:nvCxnSpPr>
          <p:cNvPr id="68" name="Прямая соединительная линия 67"/>
          <p:cNvCxnSpPr/>
          <p:nvPr/>
        </p:nvCxnSpPr>
        <p:spPr>
          <a:xfrm rot="5400000">
            <a:off x="1466851" y="3279775"/>
            <a:ext cx="3859212" cy="1587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325813" y="5208588"/>
            <a:ext cx="2214562" cy="1587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3937000" y="5197475"/>
            <a:ext cx="371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26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2598738" y="2992438"/>
            <a:ext cx="536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2600" b="1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graphicFrame>
        <p:nvGraphicFramePr>
          <p:cNvPr id="1035" name="Object 7"/>
          <p:cNvGraphicFramePr>
            <a:graphicFrameLocks noChangeAspect="1"/>
          </p:cNvGraphicFramePr>
          <p:nvPr/>
        </p:nvGraphicFramePr>
        <p:xfrm>
          <a:off x="2519363" y="6535738"/>
          <a:ext cx="3973512" cy="679450"/>
        </p:xfrm>
        <a:graphic>
          <a:graphicData uri="http://schemas.openxmlformats.org/presentationml/2006/ole">
            <p:oleObj spid="_x0000_s6149" name="Формула" r:id="rId7" imgW="1193760" imgH="203040" progId="Equation.3">
              <p:embed/>
            </p:oleObj>
          </a:graphicData>
        </a:graphic>
      </p:graphicFrame>
      <p:sp>
        <p:nvSpPr>
          <p:cNvPr id="6164" name="TextBox 23"/>
          <p:cNvSpPr txBox="1">
            <a:spLocks noChangeArrowheads="1"/>
          </p:cNvSpPr>
          <p:nvPr/>
        </p:nvSpPr>
        <p:spPr bwMode="auto">
          <a:xfrm>
            <a:off x="4826000" y="1136650"/>
            <a:ext cx="3635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6165" name="TextBox 22"/>
          <p:cNvSpPr txBox="1">
            <a:spLocks noChangeArrowheads="1"/>
          </p:cNvSpPr>
          <p:nvPr/>
        </p:nvSpPr>
        <p:spPr bwMode="auto">
          <a:xfrm>
            <a:off x="7254875" y="3065463"/>
            <a:ext cx="3571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b="1" i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/>
          <a:srcRect b="4388"/>
          <a:stretch>
            <a:fillRect/>
          </a:stretch>
        </p:blipFill>
        <p:spPr bwMode="auto">
          <a:xfrm>
            <a:off x="1682750" y="350838"/>
            <a:ext cx="6804025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897172" y="6137291"/>
          <a:ext cx="6224924" cy="72377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23821"/>
                <a:gridCol w="866310"/>
                <a:gridCol w="777693"/>
                <a:gridCol w="889275"/>
                <a:gridCol w="889275"/>
                <a:gridCol w="889275"/>
                <a:gridCol w="889275"/>
              </a:tblGrid>
              <a:tr h="723771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8</a:t>
                      </a:r>
                      <a:endParaRPr lang="ru-RU" sz="4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ru-RU" sz="4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70C0"/>
                          </a:solidFill>
                        </a:rPr>
                        <a:t>,</a:t>
                      </a:r>
                      <a:endParaRPr lang="ru-RU" sz="4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ru-RU" sz="4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ru-RU" sz="4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7412" name="TextBox 14"/>
          <p:cNvSpPr txBox="1">
            <a:spLocks noChangeArrowheads="1"/>
          </p:cNvSpPr>
          <p:nvPr/>
        </p:nvSpPr>
        <p:spPr bwMode="auto">
          <a:xfrm>
            <a:off x="0" y="5851525"/>
            <a:ext cx="257175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60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</a:p>
        </p:txBody>
      </p:sp>
      <p:cxnSp>
        <p:nvCxnSpPr>
          <p:cNvPr id="17413" name="Прямая соединительная линия 5"/>
          <p:cNvCxnSpPr>
            <a:cxnSpLocks noChangeShapeType="1"/>
          </p:cNvCxnSpPr>
          <p:nvPr/>
        </p:nvCxnSpPr>
        <p:spPr bwMode="auto">
          <a:xfrm rot="10800000" flipV="1">
            <a:off x="3897313" y="1708150"/>
            <a:ext cx="2571750" cy="2000250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9" name="Овал 8"/>
          <p:cNvSpPr/>
          <p:nvPr/>
        </p:nvSpPr>
        <p:spPr>
          <a:xfrm>
            <a:off x="5540375" y="2351088"/>
            <a:ext cx="157163" cy="12858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/>
          </a:p>
        </p:txBody>
      </p:sp>
      <p:cxnSp>
        <p:nvCxnSpPr>
          <p:cNvPr id="17415" name="Прямая соединительная линия 9"/>
          <p:cNvCxnSpPr>
            <a:cxnSpLocks noChangeShapeType="1"/>
          </p:cNvCxnSpPr>
          <p:nvPr/>
        </p:nvCxnSpPr>
        <p:spPr bwMode="auto">
          <a:xfrm rot="10800000">
            <a:off x="5397500" y="636588"/>
            <a:ext cx="847725" cy="0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6938" y="0"/>
            <a:ext cx="7477125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040048" y="6065853"/>
          <a:ext cx="6224924" cy="72377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23821"/>
                <a:gridCol w="866310"/>
                <a:gridCol w="777693"/>
                <a:gridCol w="889275"/>
                <a:gridCol w="889275"/>
                <a:gridCol w="889275"/>
                <a:gridCol w="889275"/>
              </a:tblGrid>
              <a:tr h="723771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8</a:t>
                      </a:r>
                      <a:endParaRPr lang="ru-RU" sz="4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4000" b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00806" marR="100806" marT="50398" marB="50398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254000" y="5994400"/>
            <a:ext cx="257175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r>
              <a:rPr lang="ru-RU" sz="60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</a:p>
        </p:txBody>
      </p:sp>
      <p:cxnSp>
        <p:nvCxnSpPr>
          <p:cNvPr id="18437" name="Прямая соединительная линия 5"/>
          <p:cNvCxnSpPr>
            <a:cxnSpLocks noChangeShapeType="1"/>
          </p:cNvCxnSpPr>
          <p:nvPr/>
        </p:nvCxnSpPr>
        <p:spPr bwMode="auto">
          <a:xfrm>
            <a:off x="4897438" y="422275"/>
            <a:ext cx="928687" cy="1588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267</TotalTime>
  <Words>702</Words>
  <PresentationFormat>Произвольный</PresentationFormat>
  <Paragraphs>173</Paragraphs>
  <Slides>28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Справедливость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Customer</cp:lastModifiedBy>
  <cp:revision>87</cp:revision>
  <cp:lastPrinted>1601-01-01T00:00:00Z</cp:lastPrinted>
  <dcterms:created xsi:type="dcterms:W3CDTF">2010-10-05T11:31:11Z</dcterms:created>
  <dcterms:modified xsi:type="dcterms:W3CDTF">2013-12-22T09:48:57Z</dcterms:modified>
</cp:coreProperties>
</file>