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257" r:id="rId6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21614-9856-4369-9BD9-88AFC171F2B2}" type="datetimeFigureOut">
              <a:rPr lang="ru-RU"/>
              <a:pPr>
                <a:defRPr/>
              </a:pPr>
              <a:t>16.01.2014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7E6483-28C3-43C0-9EDB-89A943AB1E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FBA31-2E0A-4B39-9E98-0C6A26EB2CFE}" type="datetimeFigureOut">
              <a:rPr lang="ru-RU"/>
              <a:pPr>
                <a:defRPr/>
              </a:pPr>
              <a:t>16.01.2014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950A0-40C7-46F9-A78D-4D60468704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DBB1D-9BEC-4894-B932-31DBA7A4CF16}" type="datetimeFigureOut">
              <a:rPr lang="ru-RU"/>
              <a:pPr>
                <a:defRPr/>
              </a:pPr>
              <a:t>16.01.2014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1D413-F301-4AA9-88DF-57B0ADD705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4CB8D-DFEF-43DF-BFA8-DA705A423641}" type="datetimeFigureOut">
              <a:rPr lang="ru-RU"/>
              <a:pPr>
                <a:defRPr/>
              </a:pPr>
              <a:t>16.01.2014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157B5-06F4-42FF-8AB5-6A435B969A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4FF2C-0738-4533-816F-9FFD595B0AAC}" type="datetimeFigureOut">
              <a:rPr lang="ru-RU"/>
              <a:pPr>
                <a:defRPr/>
              </a:pPr>
              <a:t>16.01.2014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EB9E9-CB45-4DCA-BEF0-E55AA16A32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593B8-F780-48B0-B4EB-F50CBA538D08}" type="datetimeFigureOut">
              <a:rPr lang="ru-RU"/>
              <a:pPr>
                <a:defRPr/>
              </a:pPr>
              <a:t>16.01.2014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CECE0-854E-4435-9560-E81BEBAB6D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88A97-ED6F-4205-811A-2CA6EF140DFE}" type="datetimeFigureOut">
              <a:rPr lang="ru-RU"/>
              <a:pPr>
                <a:defRPr/>
              </a:pPr>
              <a:t>16.01.2014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11DF5-36E3-40DF-B87F-ADABE1152A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2F1D3-69DA-4A8F-97F5-846DD45A2EA6}" type="datetimeFigureOut">
              <a:rPr lang="ru-RU"/>
              <a:pPr>
                <a:defRPr/>
              </a:pPr>
              <a:t>16.01.2014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86692-D81D-412D-9160-9D595D14C3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F8D52-6F5F-4EC1-ABEE-12AA8DD401B3}" type="datetimeFigureOut">
              <a:rPr lang="ru-RU"/>
              <a:pPr>
                <a:defRPr/>
              </a:pPr>
              <a:t>16.01.2014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DD0F1-414A-4F65-9C22-12819323B0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gi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lupa11.png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58016" y="4852581"/>
            <a:ext cx="2019396" cy="1822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500" y="274638"/>
            <a:ext cx="69723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5EB09E8-6469-498D-B083-75FD4DE2D741}" type="datetimeFigureOut">
              <a:rPr lang="ru-RU"/>
              <a:pPr>
                <a:defRPr/>
              </a:pPr>
              <a:t>16.01.2014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11F8A88-12D3-483E-96CA-5896903DD5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7" name="Рисунок 6" descr="ec72fb215b41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2875" y="214313"/>
            <a:ext cx="1428750" cy="1216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2" r:id="rId2"/>
    <p:sldLayoutId id="214748367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5400" b="1" kern="1200">
          <a:ln w="17780" cmpd="sng">
            <a:solidFill>
              <a:schemeClr val="accent1">
                <a:tint val="3000"/>
              </a:schemeClr>
            </a:solidFill>
            <a:prstDash val="solid"/>
            <a:miter lim="800000"/>
          </a:ln>
          <a:solidFill>
            <a:srgbClr val="002060"/>
          </a:solidFill>
          <a:effectLst>
            <a:outerShdw blurRad="55000" dist="50800" dir="5400000" algn="tl">
              <a:srgbClr val="000000">
                <a:alpha val="33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400" b="1">
          <a:solidFill>
            <a:srgbClr val="002060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400" b="1">
          <a:solidFill>
            <a:srgbClr val="002060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400" b="1">
          <a:solidFill>
            <a:srgbClr val="002060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400" b="1">
          <a:solidFill>
            <a:srgbClr val="002060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5400" b="1">
          <a:solidFill>
            <a:srgbClr val="002060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5400" b="1">
          <a:solidFill>
            <a:srgbClr val="002060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5400" b="1">
          <a:solidFill>
            <a:srgbClr val="002060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5400" b="1">
          <a:solidFill>
            <a:srgbClr val="002060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3200" b="1" kern="1200">
          <a:solidFill>
            <a:srgbClr val="00206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800" b="1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400" b="1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000" b="1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000" b="1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ru.wikipedia.org/wiki/%D0%A2%D0%B8%D0%B1%D1%80" TargetMode="External"/><Relationship Id="rId13" Type="http://schemas.openxmlformats.org/officeDocument/2006/relationships/hyperlink" Target="http://ru.wikipedia.org/wiki/%D0%AD%D0%BF%D0%B8%D1%82%D0%B5%D1%82" TargetMode="External"/><Relationship Id="rId18" Type="http://schemas.openxmlformats.org/officeDocument/2006/relationships/hyperlink" Target="http://ru.wikipedia.org/wiki/%D0%90%D0%B2%D0%B5%D0%BD%D1%82%D0%B8%D0%BD_(%D1%85%D0%BE%D0%BB%D0%BC)" TargetMode="External"/><Relationship Id="rId3" Type="http://schemas.openxmlformats.org/officeDocument/2006/relationships/hyperlink" Target="http://ru.wikipedia.org/wiki/%D0%A1%D1%82%D0%BE%D0%BB%D0%B8%D1%86%D0%B0" TargetMode="External"/><Relationship Id="rId7" Type="http://schemas.openxmlformats.org/officeDocument/2006/relationships/hyperlink" Target="http://ru.wikipedia.org/wiki/%D0%9B%D0%B0%D1%86%D0%B8%D0%BE" TargetMode="External"/><Relationship Id="rId12" Type="http://schemas.openxmlformats.org/officeDocument/2006/relationships/hyperlink" Target="http://ru.wikipedia.org/wiki/%D0%90%D0%BB%D1%8C%D0%B1%D0%B8%D0%B9_%D0%A2%D0%B8%D0%B1%D1%83%D0%BB%D0%BB" TargetMode="External"/><Relationship Id="rId17" Type="http://schemas.openxmlformats.org/officeDocument/2006/relationships/hyperlink" Target="http://ru.wikipedia.org/wiki/%D0%A6%D0%B5%D0%BB%D0%B8%D0%B9" TargetMode="External"/><Relationship Id="rId2" Type="http://schemas.openxmlformats.org/officeDocument/2006/relationships/hyperlink" Target="http://ru.wikipedia.org/wiki/%D0%98%D1%82%D0%B0%D0%BB%D1%8C%D1%8F%D0%BD%D1%81%D0%BA%D0%B8%D0%B9_%D1%8F%D0%B7%D1%8B%D0%BA" TargetMode="External"/><Relationship Id="rId16" Type="http://schemas.openxmlformats.org/officeDocument/2006/relationships/hyperlink" Target="http://ru.wikipedia.org/wiki/%D0%9A%D0%B2%D0%B8%D1%80%D0%B8%D0%BD%D0%B0%D0%BB" TargetMode="External"/><Relationship Id="rId20" Type="http://schemas.openxmlformats.org/officeDocument/2006/relationships/hyperlink" Target="http://ru.wikipedia.org/wiki/%D0%92%D0%B8%D0%BC%D0%B8%D0%BD%D0%B0%D0%BB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u.wikipedia.org/wiki/%D0%A0%D0%B8%D0%BC_(%D0%BF%D1%80%D0%BE%D0%B2%D0%B8%D0%BD%D1%86%D0%B8%D1%8F)" TargetMode="External"/><Relationship Id="rId11" Type="http://schemas.openxmlformats.org/officeDocument/2006/relationships/hyperlink" Target="http://ru.wikipedia.org/wiki/%D0%90%D0%BD%D1%82%D0%B8%D1%87%D0%BD%D0%BE%D1%81%D1%82%D1%8C" TargetMode="External"/><Relationship Id="rId5" Type="http://schemas.openxmlformats.org/officeDocument/2006/relationships/hyperlink" Target="http://ru.wikipedia.org/wiki/%D0%90%D0%B4%D0%BC%D0%B8%D0%BD%D0%B8%D1%81%D1%82%D1%80%D0%B0%D1%82%D0%B8%D0%B2%D0%BD%D1%8B%D0%B9_%D1%86%D0%B5%D0%BD%D1%82%D1%80" TargetMode="External"/><Relationship Id="rId15" Type="http://schemas.openxmlformats.org/officeDocument/2006/relationships/hyperlink" Target="http://ru.wikipedia.org/wiki/%D0%9A%D0%B0%D0%BF%D0%B8%D1%82%D0%BE%D0%BB%D0%B8%D0%B9_(%D1%85%D0%BE%D0%BB%D0%BC)" TargetMode="External"/><Relationship Id="rId10" Type="http://schemas.openxmlformats.org/officeDocument/2006/relationships/hyperlink" Target="http://ru.wikipedia.org/wiki/%D0%A0%D0%B8%D0%BC%D1%81%D0%BA%D0%B0%D1%8F_%D0%B8%D0%BC%D0%BF%D0%B5%D1%80%D0%B8%D1%8F" TargetMode="External"/><Relationship Id="rId19" Type="http://schemas.openxmlformats.org/officeDocument/2006/relationships/hyperlink" Target="http://ru.wikipedia.org/wiki/%D0%AD%D1%81%D0%BA%D0%B2%D0%B8%D0%BB%D0%B8%D0%BD" TargetMode="External"/><Relationship Id="rId4" Type="http://schemas.openxmlformats.org/officeDocument/2006/relationships/hyperlink" Target="http://ru.wikipedia.org/wiki/%D0%98%D1%82%D0%B0%D0%BB%D0%B8%D1%8F" TargetMode="External"/><Relationship Id="rId9" Type="http://schemas.openxmlformats.org/officeDocument/2006/relationships/hyperlink" Target="http://ru.wikipedia.org/wiki/%D0%93%D0%BE%D1%80%D0%BE%D0%B4" TargetMode="External"/><Relationship Id="rId14" Type="http://schemas.openxmlformats.org/officeDocument/2006/relationships/hyperlink" Target="http://ru.wikipedia.org/wiki/%D0%9F%D0%B0%D0%BB%D0%B0%D1%82%D0%B8%D0%BD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Путешествие по </a:t>
            </a:r>
            <a:r>
              <a:rPr lang="ru-RU" dirty="0" smtClean="0"/>
              <a:t>Европе.</a:t>
            </a:r>
            <a:br>
              <a:rPr lang="ru-RU" dirty="0" smtClean="0"/>
            </a:br>
            <a:r>
              <a:rPr lang="ru-RU" dirty="0" smtClean="0"/>
              <a:t>Рим – вечный город.</a:t>
            </a:r>
            <a:br>
              <a:rPr lang="ru-RU" dirty="0" smtClean="0"/>
            </a:br>
            <a:r>
              <a:rPr lang="ru-RU" sz="4000" dirty="0" smtClean="0"/>
              <a:t>Часть 2.</a:t>
            </a:r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4429132"/>
            <a:ext cx="8358246" cy="113823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dirty="0" smtClean="0"/>
              <a:t>Специальный корреспондент </a:t>
            </a:r>
            <a:r>
              <a:rPr lang="ru-RU" sz="2000" dirty="0" err="1" smtClean="0"/>
              <a:t>Тужилкина</a:t>
            </a:r>
            <a:r>
              <a:rPr lang="ru-RU" sz="2000" dirty="0" smtClean="0"/>
              <a:t> </a:t>
            </a:r>
            <a:r>
              <a:rPr lang="ru-RU" sz="2000" dirty="0" smtClean="0"/>
              <a:t>Полина 11Б класс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000" dirty="0" smtClean="0"/>
              <a:t>Учитель: Вакула Е.А.</a:t>
            </a:r>
            <a:endParaRPr lang="ru-RU" sz="2000" dirty="0" smtClean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388" y="188913"/>
            <a:ext cx="8785225" cy="2519362"/>
          </a:xfrm>
        </p:spPr>
        <p:txBody>
          <a:bodyPr>
            <a:normAutofit fontScale="92500"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1800" dirty="0" smtClean="0">
                <a:solidFill>
                  <a:srgbClr val="002060"/>
                </a:solidFill>
                <a:latin typeface="Arial Black" pitchFamily="34" charset="0"/>
              </a:rPr>
              <a:t>Требовалась площадь, которая вмещала бы большое количество верующих, стекающих к собору, чтобы получить папское благословение или принять участие в религиозных празднествах.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1800" dirty="0" smtClean="0">
                <a:solidFill>
                  <a:srgbClr val="002060"/>
                </a:solidFill>
                <a:latin typeface="Arial Black" pitchFamily="34" charset="0"/>
              </a:rPr>
              <a:t>Эту задачу выполнил Джованни Лоренцо Бернини, создавший в 1656—1667 гг. площадь перед собором — одно из самых выдающихся произведений мировой градостроительной практики.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1800" dirty="0" smtClean="0">
                <a:solidFill>
                  <a:srgbClr val="002060"/>
                </a:solidFill>
                <a:latin typeface="Arial Black" pitchFamily="34" charset="0"/>
              </a:rPr>
              <a:t>Также он создал великолепное внутреннее убранство и знаменитую сень над могилой апостола, чье имя носит собор.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1800" dirty="0" smtClean="0">
                <a:solidFill>
                  <a:srgbClr val="002060"/>
                </a:solidFill>
                <a:latin typeface="Arial Black" pitchFamily="34" charset="0"/>
              </a:rPr>
              <a:t>Колоннада, обрамляющая соборную площадь, также его творение.</a:t>
            </a:r>
            <a:endParaRPr lang="ru-RU" sz="18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16387" name="Picture 2" descr="3160575_lar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852738"/>
            <a:ext cx="5761038" cy="383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157697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0788" y="2636838"/>
            <a:ext cx="2087562" cy="405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17017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04813"/>
            <a:ext cx="8305800" cy="566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30769_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7175" y="3141663"/>
            <a:ext cx="4681538" cy="351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4" descr="19544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88913"/>
            <a:ext cx="430212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6" descr="IMG_959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115888"/>
            <a:ext cx="3816350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8" descr="214523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1550" y="2997200"/>
            <a:ext cx="2376488" cy="375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Piet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38625" y="260350"/>
            <a:ext cx="4581525" cy="439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Содержимое 3"/>
          <p:cNvSpPr>
            <a:spLocks noGrp="1"/>
          </p:cNvSpPr>
          <p:nvPr>
            <p:ph sz="quarter" idx="1"/>
          </p:nvPr>
        </p:nvSpPr>
        <p:spPr>
          <a:xfrm>
            <a:off x="107950" y="333375"/>
            <a:ext cx="4032250" cy="614045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z="2000" smtClean="0">
                <a:solidFill>
                  <a:srgbClr val="002060"/>
                </a:solidFill>
                <a:latin typeface="Arial Black" pitchFamily="34" charset="0"/>
              </a:rPr>
              <a:t>В первой капелле справа находится шедевр </a:t>
            </a:r>
            <a:r>
              <a:rPr lang="ru-RU" sz="2000" b="1" smtClean="0">
                <a:solidFill>
                  <a:srgbClr val="C00000"/>
                </a:solidFill>
                <a:latin typeface="Arial Black" pitchFamily="34" charset="0"/>
              </a:rPr>
              <a:t>Микеланджело </a:t>
            </a:r>
            <a:r>
              <a:rPr lang="ru-RU" sz="2000" smtClean="0">
                <a:solidFill>
                  <a:srgbClr val="002060"/>
                </a:solidFill>
                <a:latin typeface="Arial Black" pitchFamily="34" charset="0"/>
              </a:rPr>
              <a:t>— мраморная </a:t>
            </a:r>
            <a:r>
              <a:rPr lang="ru-RU" sz="2000" u="sng" smtClean="0">
                <a:solidFill>
                  <a:srgbClr val="C00000"/>
                </a:solidFill>
                <a:latin typeface="Arial Black" pitchFamily="34" charset="0"/>
              </a:rPr>
              <a:t>“Пьета”</a:t>
            </a:r>
            <a:r>
              <a:rPr lang="ru-RU" sz="2000" smtClean="0">
                <a:solidFill>
                  <a:srgbClr val="002060"/>
                </a:solidFill>
                <a:latin typeface="Arial Black" pitchFamily="34" charset="0"/>
              </a:rPr>
              <a:t>.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000" smtClean="0">
                <a:solidFill>
                  <a:srgbClr val="002060"/>
                </a:solidFill>
                <a:latin typeface="Arial Black" pitchFamily="34" charset="0"/>
              </a:rPr>
              <a:t>Она была создана им на рубеже XV и XVI столетий в возрасте 25 лет.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000" smtClean="0">
                <a:solidFill>
                  <a:srgbClr val="002060"/>
                </a:solidFill>
                <a:latin typeface="Arial Black" pitchFamily="34" charset="0"/>
              </a:rPr>
              <a:t> После того как злоумышленником была совершена попытка разбить статую, её защитили стеклом.</a:t>
            </a:r>
            <a:endParaRPr lang="ru-RU" smtClean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6" descr="J:\полина италия\100CANON\IMG_7251.JPG"/>
          <p:cNvPicPr>
            <a:picLocks noChangeAspect="1" noChangeArrowheads="1"/>
          </p:cNvPicPr>
          <p:nvPr/>
        </p:nvPicPr>
        <p:blipFill>
          <a:blip r:embed="rId2"/>
          <a:srcRect l="21005" b="11485"/>
          <a:stretch>
            <a:fillRect/>
          </a:stretch>
        </p:blipFill>
        <p:spPr bwMode="auto">
          <a:xfrm>
            <a:off x="4859338" y="260350"/>
            <a:ext cx="3616325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Прямоугольник 7"/>
          <p:cNvSpPr>
            <a:spLocks noChangeArrowheads="1"/>
          </p:cNvSpPr>
          <p:nvPr/>
        </p:nvSpPr>
        <p:spPr bwMode="auto">
          <a:xfrm>
            <a:off x="179388" y="3789363"/>
            <a:ext cx="8569325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002060"/>
                </a:solidFill>
                <a:latin typeface="Arial Black" pitchFamily="34" charset="0"/>
              </a:rPr>
              <a:t>Новый алтарь поставили на месте прежнего и в полу прорубили </a:t>
            </a:r>
            <a:r>
              <a:rPr lang="ru-RU" u="sng">
                <a:solidFill>
                  <a:srgbClr val="C00000"/>
                </a:solidFill>
                <a:latin typeface="Arial Black" pitchFamily="34" charset="0"/>
              </a:rPr>
              <a:t>“окошечко” — “исповедальню”, </a:t>
            </a:r>
            <a:r>
              <a:rPr lang="ru-RU">
                <a:solidFill>
                  <a:srgbClr val="002060"/>
                </a:solidFill>
                <a:latin typeface="Arial Black" pitchFamily="34" charset="0"/>
              </a:rPr>
              <a:t>через которое верующие могли видеть гробницу святого Петра, сокрытую под землей. </a:t>
            </a:r>
          </a:p>
          <a:p>
            <a:r>
              <a:rPr lang="ru-RU">
                <a:solidFill>
                  <a:srgbClr val="002060"/>
                </a:solidFill>
                <a:latin typeface="Arial Black" pitchFamily="34" charset="0"/>
              </a:rPr>
              <a:t>Раскопки, проведенные в 1940-х годах, доказали, что под алтарной частью собора находится гробница апостола.</a:t>
            </a:r>
          </a:p>
          <a:p>
            <a:r>
              <a:rPr lang="ru-RU">
                <a:solidFill>
                  <a:srgbClr val="002060"/>
                </a:solidFill>
                <a:latin typeface="Arial Black" pitchFamily="34" charset="0"/>
              </a:rPr>
              <a:t>Об этом свидетельствовали многочисленные факты, включая надписи и изображения.</a:t>
            </a:r>
          </a:p>
          <a:p>
            <a:r>
              <a:rPr lang="ru-RU">
                <a:solidFill>
                  <a:srgbClr val="002060"/>
                </a:solidFill>
                <a:latin typeface="Arial Black" pitchFamily="34" charset="0"/>
              </a:rPr>
              <a:t>Алтарь собора св. Петра обращён на запад, а не на восток, как в большинстве христианских храмов.</a:t>
            </a:r>
          </a:p>
        </p:txBody>
      </p:sp>
      <p:pic>
        <p:nvPicPr>
          <p:cNvPr id="20484" name="Picture 4" descr="Baldah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312738"/>
            <a:ext cx="4249738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1" descr="C:\Users\1\Desktop\Марина Италия\DSCN3180.JPG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 t="3204" b="16454"/>
          <a:stretch>
            <a:fillRect/>
          </a:stretch>
        </p:blipFill>
        <p:spPr bwMode="auto">
          <a:xfrm>
            <a:off x="323850" y="765175"/>
            <a:ext cx="8280400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0825" y="274638"/>
            <a:ext cx="8389938" cy="706437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  <a:t>Римский Колизей - Гигант из прошлого</a:t>
            </a:r>
            <a:b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</a:br>
            <a:endParaRPr lang="ru-RU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22531" name="Picture 2" descr="Colosseum-in-Rome-A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804988"/>
            <a:ext cx="6911975" cy="483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Прямоугольник 4"/>
          <p:cNvSpPr>
            <a:spLocks noChangeArrowheads="1"/>
          </p:cNvSpPr>
          <p:nvPr/>
        </p:nvSpPr>
        <p:spPr bwMode="auto">
          <a:xfrm>
            <a:off x="2411413" y="620713"/>
            <a:ext cx="66246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u="sng">
                <a:solidFill>
                  <a:srgbClr val="C00000"/>
                </a:solidFill>
                <a:latin typeface="Arial Black" pitchFamily="34" charset="0"/>
              </a:rPr>
              <a:t>Колизей</a:t>
            </a:r>
            <a:r>
              <a:rPr lang="ru-RU">
                <a:solidFill>
                  <a:srgbClr val="002060"/>
                </a:solidFill>
                <a:latin typeface="Arial Black" pitchFamily="34" charset="0"/>
              </a:rPr>
              <a:t> — выдающийся памятник архитектуры Древнего Рима, самый крупный амфитеатр античного мира, символ величия и могущества императорского Рима.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Прямоугольник 1"/>
          <p:cNvSpPr>
            <a:spLocks noChangeArrowheads="1"/>
          </p:cNvSpPr>
          <p:nvPr/>
        </p:nvSpPr>
        <p:spPr bwMode="auto">
          <a:xfrm>
            <a:off x="250825" y="188913"/>
            <a:ext cx="8353425" cy="646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002060"/>
                </a:solidFill>
                <a:latin typeface="Arial Black" pitchFamily="34" charset="0"/>
              </a:rPr>
              <a:t>Древний театр называют “Гербом Рима” вполне заслужено — несмотря на длительные разрушения и вандализм, которому подвергся исторический памятник, он по-прежнему производит неизгладимое впечатление на тех, кто впервые имеет счастье лицезреть Колизей. </a:t>
            </a:r>
          </a:p>
          <a:p>
            <a:r>
              <a:rPr lang="ru-RU">
                <a:solidFill>
                  <a:srgbClr val="002060"/>
                </a:solidFill>
                <a:latin typeface="Arial Black" pitchFamily="34" charset="0"/>
              </a:rPr>
              <a:t>Самая известная в мире развалина, фирменный знак античного Рима, Колизей, возможно, никогда бы не был построен, не реши Веспасиан изничтожать следы правления своего предшественника Нерона.</a:t>
            </a:r>
          </a:p>
          <a:p>
            <a:r>
              <a:rPr lang="ru-RU">
                <a:solidFill>
                  <a:srgbClr val="002060"/>
                </a:solidFill>
                <a:latin typeface="Arial Black" pitchFamily="34" charset="0"/>
              </a:rPr>
              <a:t> В рамках этой программы на месте пруда с лебедями, украшавшего Золотой дворец, возвели грандиозный амфитеатр на 70 000 зрителей — самый большой цирк Империи. </a:t>
            </a:r>
          </a:p>
          <a:p>
            <a:r>
              <a:rPr lang="ru-RU">
                <a:solidFill>
                  <a:srgbClr val="002060"/>
                </a:solidFill>
                <a:latin typeface="Arial Black" pitchFamily="34" charset="0"/>
              </a:rPr>
              <a:t>Игры в честь его открытия (в 80 году н.э.) продолжались безостановочно 100 дней; за это время друг друга растерзали и перерезали 2 000 гладиаторов и 5 000 диких зверей.</a:t>
            </a:r>
          </a:p>
          <a:p>
            <a:r>
              <a:rPr lang="ru-RU">
                <a:solidFill>
                  <a:srgbClr val="002060"/>
                </a:solidFill>
                <a:latin typeface="Arial Black" pitchFamily="34" charset="0"/>
              </a:rPr>
              <a:t> Правда, память об императоре-поджигателе оказалось не так просто вытравить: официально новая арена именовалась </a:t>
            </a:r>
            <a:r>
              <a:rPr lang="ru-RU">
                <a:solidFill>
                  <a:srgbClr val="C00000"/>
                </a:solidFill>
                <a:latin typeface="Arial Black" pitchFamily="34" charset="0"/>
              </a:rPr>
              <a:t>амфитеатром Флавиев</a:t>
            </a:r>
            <a:r>
              <a:rPr lang="ru-RU">
                <a:solidFill>
                  <a:srgbClr val="002060"/>
                </a:solidFill>
                <a:latin typeface="Arial Black" pitchFamily="34" charset="0"/>
              </a:rPr>
              <a:t>, однако в истории она осталась как </a:t>
            </a:r>
            <a:r>
              <a:rPr lang="ru-RU" u="sng">
                <a:solidFill>
                  <a:srgbClr val="C00000"/>
                </a:solidFill>
                <a:latin typeface="Arial Black" pitchFamily="34" charset="0"/>
              </a:rPr>
              <a:t>Колизей </a:t>
            </a:r>
            <a:r>
              <a:rPr lang="ru-RU">
                <a:solidFill>
                  <a:srgbClr val="002060"/>
                </a:solidFill>
                <a:latin typeface="Arial Black" pitchFamily="34" charset="0"/>
              </a:rPr>
              <a:t>— название, судя по всему, отсылающее не к ее собственным габаритам, а к колоссальной (35 м в высоту) статуе Нерона в виде бога Солнца.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1" descr="C:\Users\1\Desktop\Марина Италия\IMG_067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0063" y="188913"/>
            <a:ext cx="2998787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Прямоугольник 2"/>
          <p:cNvSpPr>
            <a:spLocks noChangeArrowheads="1"/>
          </p:cNvSpPr>
          <p:nvPr/>
        </p:nvSpPr>
        <p:spPr bwMode="auto">
          <a:xfrm>
            <a:off x="179388" y="115888"/>
            <a:ext cx="4824412" cy="649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solidFill>
                  <a:srgbClr val="002060"/>
                </a:solidFill>
                <a:latin typeface="Arial Black" pitchFamily="34" charset="0"/>
              </a:rPr>
              <a:t>Нашествия варваров привели Амфитеатр Флавиев в запустение и положили начало его разрушению.</a:t>
            </a:r>
          </a:p>
          <a:p>
            <a:r>
              <a:rPr lang="ru-RU" sz="1600">
                <a:solidFill>
                  <a:srgbClr val="002060"/>
                </a:solidFill>
                <a:latin typeface="Arial Black" pitchFamily="34" charset="0"/>
              </a:rPr>
              <a:t> С XI века и до 1132 года он служил крепостью для знатных римских родов, оспаривавших друг у друга влияние и власть над согражданами, особенно для фамилий Франджипани и Аннибальди. </a:t>
            </a:r>
          </a:p>
          <a:p>
            <a:r>
              <a:rPr lang="ru-RU" sz="1600">
                <a:solidFill>
                  <a:srgbClr val="002060"/>
                </a:solidFill>
                <a:latin typeface="Arial Black" pitchFamily="34" charset="0"/>
              </a:rPr>
              <a:t>Последние, однако, были принуждены уступить Колизей императору Генриху VII, который подарил его римским сенату и народу. </a:t>
            </a:r>
          </a:p>
          <a:p>
            <a:r>
              <a:rPr lang="ru-RU" sz="1600">
                <a:solidFill>
                  <a:srgbClr val="002060"/>
                </a:solidFill>
                <a:latin typeface="Arial Black" pitchFamily="34" charset="0"/>
              </a:rPr>
              <a:t>Ещё в 1332 году местная аристократия устраивала здесь бои быков, однако с этой поры началось систематическое разрушение Колизея. </a:t>
            </a:r>
          </a:p>
          <a:p>
            <a:r>
              <a:rPr lang="ru-RU" sz="1600">
                <a:solidFill>
                  <a:srgbClr val="002060"/>
                </a:solidFill>
                <a:latin typeface="Arial Black" pitchFamily="34" charset="0"/>
              </a:rPr>
              <a:t>На него стали смотреть как на источник добывания строительного материала, и не только отвалившиеся, но и нарочно выломанные из него камни стали идти на новые сооружения. </a:t>
            </a:r>
          </a:p>
          <a:p>
            <a:r>
              <a:rPr lang="ru-RU" sz="1600">
                <a:solidFill>
                  <a:srgbClr val="002060"/>
                </a:solidFill>
                <a:latin typeface="Arial Black" pitchFamily="34" charset="0"/>
              </a:rPr>
              <a:t>Однако значительная часть амфитеатра уцелела, хотя здание в целом осталось обезображенным. </a:t>
            </a:r>
          </a:p>
        </p:txBody>
      </p:sp>
      <p:pic>
        <p:nvPicPr>
          <p:cNvPr id="24580" name="Picture 4" descr="IMG_356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3692525"/>
            <a:ext cx="3960812" cy="297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римский колизей"/>
          <p:cNvPicPr>
            <a:picLocks noChangeAspect="1" noChangeArrowheads="1"/>
          </p:cNvPicPr>
          <p:nvPr/>
        </p:nvPicPr>
        <p:blipFill>
          <a:blip r:embed="rId2"/>
          <a:srcRect l="7622" r="10207" b="6473"/>
          <a:stretch>
            <a:fillRect/>
          </a:stretch>
        </p:blipFill>
        <p:spPr bwMode="auto">
          <a:xfrm>
            <a:off x="179388" y="0"/>
            <a:ext cx="5040312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2" descr="rome-07colosseum"/>
          <p:cNvPicPr>
            <a:picLocks noChangeAspect="1" noChangeArrowheads="1"/>
          </p:cNvPicPr>
          <p:nvPr/>
        </p:nvPicPr>
        <p:blipFill>
          <a:blip r:embed="rId3"/>
          <a:srcRect l="5051" t="15094"/>
          <a:stretch>
            <a:fillRect/>
          </a:stretch>
        </p:blipFill>
        <p:spPr bwMode="auto">
          <a:xfrm>
            <a:off x="3563938" y="3500438"/>
            <a:ext cx="5414962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Прямоугольник 3"/>
          <p:cNvSpPr>
            <a:spLocks noChangeArrowheads="1"/>
          </p:cNvSpPr>
          <p:nvPr/>
        </p:nvSpPr>
        <p:spPr bwMode="auto">
          <a:xfrm>
            <a:off x="5219700" y="260350"/>
            <a:ext cx="352901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002060"/>
                </a:solidFill>
                <a:latin typeface="Arial Black" pitchFamily="34" charset="0"/>
              </a:rPr>
              <a:t>Вопреки устоявшемуся мнению, что в Колизее казнили христиан, последние исследования указывают на то, что это был миф, созданный католической церковью в последующие годы. </a:t>
            </a:r>
          </a:p>
        </p:txBody>
      </p:sp>
      <p:sp>
        <p:nvSpPr>
          <p:cNvPr id="25605" name="Прямоугольник 4"/>
          <p:cNvSpPr>
            <a:spLocks noChangeArrowheads="1"/>
          </p:cNvSpPr>
          <p:nvPr/>
        </p:nvSpPr>
        <p:spPr bwMode="auto">
          <a:xfrm>
            <a:off x="179388" y="3789363"/>
            <a:ext cx="3313112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002060"/>
                </a:solidFill>
                <a:latin typeface="Arial Black" pitchFamily="34" charset="0"/>
              </a:rPr>
              <a:t>При императоре Макрине он сильно пострадал от пожара, но был реставрирован по указу Александра Севера.</a:t>
            </a:r>
            <a:endParaRPr lang="ru-RU">
              <a:solidFill>
                <a:srgbClr val="002060"/>
              </a:solidFill>
              <a:latin typeface="Century Schoolbook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850" y="404813"/>
            <a:ext cx="7993063" cy="187166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400" b="0" u="sng" dirty="0" smtClean="0">
                <a:solidFill>
                  <a:srgbClr val="002060"/>
                </a:solidFill>
                <a:latin typeface="Arial Black" pitchFamily="34" charset="0"/>
              </a:rPr>
              <a:t>Достопримечательности </a:t>
            </a:r>
            <a:br>
              <a:rPr lang="ru-RU" sz="4400" b="0" u="sng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3600" b="0" u="sng" dirty="0" smtClean="0">
                <a:solidFill>
                  <a:srgbClr val="002060"/>
                </a:solidFill>
                <a:latin typeface="Arial Black" pitchFamily="34" charset="0"/>
              </a:rPr>
              <a:t>            </a:t>
            </a:r>
            <a:r>
              <a:rPr lang="ru-RU" sz="4400" b="0" u="sng" dirty="0" smtClean="0">
                <a:solidFill>
                  <a:srgbClr val="002060"/>
                </a:solidFill>
                <a:latin typeface="Arial Black" pitchFamily="34" charset="0"/>
              </a:rPr>
              <a:t>Рима</a:t>
            </a:r>
            <a:r>
              <a:rPr lang="ru-RU" b="0" dirty="0" smtClean="0">
                <a:solidFill>
                  <a:srgbClr val="002060"/>
                </a:solidFill>
                <a:latin typeface="Arial Black" pitchFamily="34" charset="0"/>
              </a:rPr>
              <a:t/>
            </a:r>
            <a:br>
              <a:rPr lang="ru-RU" b="0" dirty="0" smtClean="0">
                <a:solidFill>
                  <a:srgbClr val="002060"/>
                </a:solidFill>
                <a:latin typeface="Arial Black" pitchFamily="34" charset="0"/>
              </a:rPr>
            </a:br>
            <a:endParaRPr lang="ru-RU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819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288" y="1989138"/>
            <a:ext cx="4176712" cy="1289050"/>
          </a:xfrm>
        </p:spPr>
        <p:txBody>
          <a:bodyPr/>
          <a:lstStyle/>
          <a:p>
            <a:pPr eaLnBrk="1" hangingPunct="1"/>
            <a:r>
              <a:rPr lang="ru-RU" sz="2000" smtClean="0">
                <a:solidFill>
                  <a:srgbClr val="002060"/>
                </a:solidFill>
                <a:latin typeface="Arial Black" pitchFamily="34" charset="0"/>
              </a:rPr>
              <a:t>Тужилкина Полина – </a:t>
            </a:r>
          </a:p>
          <a:p>
            <a:pPr eaLnBrk="1" hangingPunct="1"/>
            <a:r>
              <a:rPr lang="ru-RU" sz="2000" smtClean="0">
                <a:solidFill>
                  <a:srgbClr val="002060"/>
                </a:solidFill>
                <a:latin typeface="Arial Black" pitchFamily="34" charset="0"/>
              </a:rPr>
              <a:t>11 «Б» класс</a:t>
            </a:r>
          </a:p>
          <a:p>
            <a:pPr eaLnBrk="1" hangingPunct="1"/>
            <a:endParaRPr lang="ru-RU" sz="2000" smtClean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8196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24525" y="1628775"/>
            <a:ext cx="3240088" cy="419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Рисунок 4" descr="C:\Users\1\Desktop\53b2cfe64de966b3b66c9ccf23e3f5e7.jpg"/>
          <p:cNvPicPr>
            <a:picLocks noChangeAspect="1" noChangeArrowheads="1"/>
          </p:cNvPicPr>
          <p:nvPr/>
        </p:nvPicPr>
        <p:blipFill>
          <a:blip r:embed="rId3"/>
          <a:srcRect t="21352"/>
          <a:stretch>
            <a:fillRect/>
          </a:stretch>
        </p:blipFill>
        <p:spPr bwMode="auto">
          <a:xfrm>
            <a:off x="115888" y="3429000"/>
            <a:ext cx="5551487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1" descr="C:\Users\1\Desktop\Марина Италия\DSCN3048.JPG"/>
          <p:cNvPicPr>
            <a:picLocks noChangeAspect="1" noChangeArrowheads="1"/>
          </p:cNvPicPr>
          <p:nvPr/>
        </p:nvPicPr>
        <p:blipFill>
          <a:blip r:embed="rId2">
            <a:lum bright="-10000" contrast="10000"/>
          </a:blip>
          <a:srcRect/>
          <a:stretch>
            <a:fillRect/>
          </a:stretch>
        </p:blipFill>
        <p:spPr bwMode="auto">
          <a:xfrm>
            <a:off x="395288" y="142852"/>
            <a:ext cx="8534430" cy="6454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1" descr="C:\Users\1\Desktop\Марина Италия\DSCN3050.JPG"/>
          <p:cNvPicPr>
            <a:picLocks noChangeAspect="1" noChangeArrowheads="1"/>
          </p:cNvPicPr>
          <p:nvPr/>
        </p:nvPicPr>
        <p:blipFill>
          <a:blip r:embed="rId2">
            <a:lum bright="-10000" contrast="10000"/>
          </a:blip>
          <a:srcRect/>
          <a:stretch>
            <a:fillRect/>
          </a:stretch>
        </p:blipFill>
        <p:spPr bwMode="auto">
          <a:xfrm>
            <a:off x="142844" y="142852"/>
            <a:ext cx="8643998" cy="657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23850" y="274638"/>
            <a:ext cx="8316913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700" u="sng" dirty="0" smtClean="0">
                <a:solidFill>
                  <a:srgbClr val="C00000"/>
                </a:solidFill>
                <a:latin typeface="Arial Black" pitchFamily="34" charset="0"/>
              </a:rPr>
              <a:t>Римский Форум.</a:t>
            </a:r>
            <a:br>
              <a:rPr lang="ru-RU" sz="2700" u="sng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sz="2700" u="sng" dirty="0" smtClean="0">
                <a:solidFill>
                  <a:srgbClr val="C00000"/>
                </a:solidFill>
                <a:latin typeface="Arial Black" pitchFamily="34" charset="0"/>
              </a:rPr>
              <a:t> Обломки прошлого и пыль веков...</a:t>
            </a:r>
            <a:r>
              <a:rPr lang="ru-RU" u="sng" dirty="0" smtClean="0">
                <a:solidFill>
                  <a:srgbClr val="C00000"/>
                </a:solidFill>
                <a:latin typeface="Arial Black" pitchFamily="34" charset="0"/>
              </a:rPr>
              <a:t/>
            </a:r>
            <a:br>
              <a:rPr lang="ru-RU" u="sng" dirty="0" smtClean="0">
                <a:solidFill>
                  <a:srgbClr val="C00000"/>
                </a:solidFill>
                <a:latin typeface="Arial Black" pitchFamily="34" charset="0"/>
              </a:rPr>
            </a:br>
            <a:endParaRPr lang="ru-RU" u="sng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28675" name="Picture 2" descr="Forum_Romanum_R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071546"/>
            <a:ext cx="8715436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Содержимое 2"/>
          <p:cNvSpPr>
            <a:spLocks noGrp="1"/>
          </p:cNvSpPr>
          <p:nvPr>
            <p:ph sz="quarter" idx="1"/>
          </p:nvPr>
        </p:nvSpPr>
        <p:spPr>
          <a:xfrm>
            <a:off x="250825" y="188913"/>
            <a:ext cx="8497888" cy="628491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z="2000" smtClean="0">
                <a:solidFill>
                  <a:srgbClr val="002060"/>
                </a:solidFill>
                <a:latin typeface="Arial Black" pitchFamily="34" charset="0"/>
              </a:rPr>
              <a:t>Здесь билось сердце античного Рима.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000" smtClean="0">
                <a:solidFill>
                  <a:srgbClr val="002060"/>
                </a:solidFill>
                <a:latin typeface="Arial Black" pitchFamily="34" charset="0"/>
              </a:rPr>
              <a:t>Здесь выбирали консулов, решали судьбу Карфагена, принимали законы, чествовали триумфаторов и меняли деньги.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000" smtClean="0">
                <a:solidFill>
                  <a:srgbClr val="002060"/>
                </a:solidFill>
                <a:latin typeface="Arial Black" pitchFamily="34" charset="0"/>
              </a:rPr>
              <a:t> Здесь стояли императорские дворцы с мраморными статуями, бассейнами и фресками.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000" smtClean="0">
                <a:solidFill>
                  <a:srgbClr val="002060"/>
                </a:solidFill>
                <a:latin typeface="Arial Black" pitchFamily="34" charset="0"/>
              </a:rPr>
              <a:t> Выступали гладиаторы, судьба которых решалась одним движением императорского пальца. Разгуливали люди в пурпурных тогах.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000" smtClean="0">
                <a:solidFill>
                  <a:srgbClr val="002060"/>
                </a:solidFill>
                <a:latin typeface="Arial Black" pitchFamily="34" charset="0"/>
              </a:rPr>
              <a:t>Здесь нанесены на карту все легендарные, мифические названия, какие только фигурируют в книжках по истории.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00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sz="2000" u="sng" smtClean="0">
                <a:solidFill>
                  <a:srgbClr val="C00000"/>
                </a:solidFill>
                <a:latin typeface="Arial Black" pitchFamily="34" charset="0"/>
              </a:rPr>
              <a:t>Римский Форум </a:t>
            </a:r>
            <a:r>
              <a:rPr lang="ru-RU" sz="2000" smtClean="0">
                <a:solidFill>
                  <a:srgbClr val="002060"/>
                </a:solidFill>
                <a:latin typeface="Arial Black" pitchFamily="34" charset="0"/>
              </a:rPr>
              <a:t>— уникальное место, входящее в список самых популярных достопримечательностей Италии.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8" y="274638"/>
            <a:ext cx="8569325" cy="19304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u="sng" dirty="0" smtClean="0">
                <a:solidFill>
                  <a:srgbClr val="C00000"/>
                </a:solidFill>
                <a:latin typeface="Arial Black" pitchFamily="34" charset="0"/>
              </a:rPr>
              <a:t>Римский форум</a:t>
            </a: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 — площадь в центре Древнего Рима вместе с прилегающими зданиями. </a:t>
            </a:r>
            <a:b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Первоначально на ней размещался рынок, позже она включила в себя комиции (место народных собраний), курию (место заседаний Сената) и приобрела также политические функции.</a:t>
            </a:r>
            <a:endParaRPr lang="ru-RU" sz="20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30723" name="Picture 2" descr="0_2d2e_5baed38b_X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262188"/>
            <a:ext cx="6480175" cy="432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07950" y="0"/>
            <a:ext cx="4464050" cy="6473825"/>
          </a:xfrm>
        </p:spPr>
        <p:txBody>
          <a:bodyPr>
            <a:normAutofit fontScale="92500"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Форум служил центром общественной жизни, и из повседневного общения людей эволюционировало тематическое общение, носящее все признаки того, что мы сегодня называем форумом.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 Место для Форума было выбрано не случайно — именно здесь было заключено перемирие между римлянами и </a:t>
            </a:r>
            <a:r>
              <a:rPr lang="ru-RU" sz="2000" dirty="0" err="1" smtClean="0">
                <a:solidFill>
                  <a:srgbClr val="002060"/>
                </a:solidFill>
                <a:latin typeface="Arial Black" pitchFamily="34" charset="0"/>
              </a:rPr>
              <a:t>сабинами</a:t>
            </a: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, </a:t>
            </a:r>
            <a:r>
              <a:rPr lang="ru-RU" sz="2000" dirty="0" err="1" smtClean="0">
                <a:solidFill>
                  <a:srgbClr val="002060"/>
                </a:solidFill>
                <a:latin typeface="Arial Black" pitchFamily="34" charset="0"/>
              </a:rPr>
              <a:t>и</a:t>
            </a: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 с той поры долину объявили “местом для торговли и общих встреч”.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На Форуме проходили народные собрания, заседания Сената и выборы магистратов, а также религиозные обряды и судебные разбирательства.</a:t>
            </a:r>
            <a:endParaRPr lang="ru-RU" sz="20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31747" name="Picture 2" descr="0_6515_3722baee_XL"/>
          <p:cNvPicPr>
            <a:picLocks noChangeAspect="1" noChangeArrowheads="1"/>
          </p:cNvPicPr>
          <p:nvPr/>
        </p:nvPicPr>
        <p:blipFill>
          <a:blip r:embed="rId2"/>
          <a:srcRect l="1639" b="4948"/>
          <a:stretch>
            <a:fillRect/>
          </a:stretch>
        </p:blipFill>
        <p:spPr bwMode="auto">
          <a:xfrm>
            <a:off x="4500563" y="0"/>
            <a:ext cx="4321175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Содержимое 2"/>
          <p:cNvSpPr>
            <a:spLocks noGrp="1"/>
          </p:cNvSpPr>
          <p:nvPr>
            <p:ph sz="quarter" idx="1"/>
          </p:nvPr>
        </p:nvSpPr>
        <p:spPr>
          <a:xfrm>
            <a:off x="0" y="333375"/>
            <a:ext cx="3635375" cy="614045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z="1800" smtClean="0">
                <a:solidFill>
                  <a:srgbClr val="002060"/>
                </a:solidFill>
                <a:latin typeface="Arial Black" pitchFamily="34" charset="0"/>
              </a:rPr>
              <a:t>Громадная </a:t>
            </a:r>
            <a:r>
              <a:rPr lang="ru-RU" sz="1800" u="sng" smtClean="0">
                <a:solidFill>
                  <a:srgbClr val="C00000"/>
                </a:solidFill>
                <a:latin typeface="Arial Black" pitchFamily="34" charset="0"/>
              </a:rPr>
              <a:t>арка Септимия Севера.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1800" smtClean="0">
                <a:solidFill>
                  <a:srgbClr val="002060"/>
                </a:solidFill>
                <a:latin typeface="Arial Black" pitchFamily="34" charset="0"/>
              </a:rPr>
              <a:t>Она сооружена в 203 г. в честь императора Септимия Севера и двух его сыновей — Каракаллы и Геты, успешно воевавших с арабами и ассирийцами.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1800" smtClean="0">
                <a:solidFill>
                  <a:srgbClr val="002060"/>
                </a:solidFill>
                <a:latin typeface="Arial Black" pitchFamily="34" charset="0"/>
              </a:rPr>
              <a:t> После смерти отца Каракалла убил брата и велел удалить его имя с арки.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1800" smtClean="0">
                <a:solidFill>
                  <a:srgbClr val="002060"/>
                </a:solidFill>
                <a:latin typeface="Arial Black" pitchFamily="34" charset="0"/>
              </a:rPr>
              <a:t>Однако отверстия для штырей, державших буквы, видны и сейчас.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1800" smtClean="0">
                <a:solidFill>
                  <a:srgbClr val="002060"/>
                </a:solidFill>
                <a:latin typeface="Arial Black" pitchFamily="34" charset="0"/>
              </a:rPr>
              <a:t>Арка была пятипролетной и сплошь покрыта рельефами</a:t>
            </a:r>
            <a:r>
              <a:rPr lang="ru-RU" sz="1800" smtClean="0"/>
              <a:t>.</a:t>
            </a:r>
          </a:p>
        </p:txBody>
      </p:sp>
      <p:pic>
        <p:nvPicPr>
          <p:cNvPr id="32771" name="Picture 4" descr="0_86cf_55cf25ec_X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8250" y="2825750"/>
            <a:ext cx="536575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6" descr="SS_Boge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5738" y="188913"/>
            <a:ext cx="3671887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208963" cy="11525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u="sng" dirty="0" smtClean="0">
                <a:solidFill>
                  <a:srgbClr val="C00000"/>
                </a:solidFill>
                <a:latin typeface="Arial Black" pitchFamily="34" charset="0"/>
              </a:rPr>
              <a:t>Колонна Фоки</a:t>
            </a: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, построенная в 608 г. в честь визита византийского императора Фоки в Рим. </a:t>
            </a:r>
            <a:b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Это одна из немногих колонн, сохранивших вертикальное положение с момента сооружения.</a:t>
            </a:r>
            <a:endParaRPr lang="ru-RU" sz="20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33795" name="Picture 2" descr="g_vigoenfotos_2947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484313"/>
            <a:ext cx="6134100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 descr="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2492375"/>
            <a:ext cx="2808288" cy="419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Рисунок 4" descr="C:\Users\1\Desktop\Марина Италия\IMG_0689.JPG"/>
          <p:cNvPicPr>
            <a:picLocks noChangeAspect="1" noChangeArrowheads="1"/>
          </p:cNvPicPr>
          <p:nvPr/>
        </p:nvPicPr>
        <p:blipFill>
          <a:blip r:embed="rId2">
            <a:lum bright="-20000" contrast="-10000"/>
          </a:blip>
          <a:srcRect t="13647"/>
          <a:stretch>
            <a:fillRect/>
          </a:stretch>
        </p:blipFill>
        <p:spPr bwMode="auto">
          <a:xfrm>
            <a:off x="3851275" y="2997200"/>
            <a:ext cx="5113338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Рисунок 5" descr="C:\Users\1\Desktop\Марина Италия\IMG_0690.JPG"/>
          <p:cNvPicPr>
            <a:picLocks noChangeAspect="1" noChangeArrowheads="1"/>
          </p:cNvPicPr>
          <p:nvPr/>
        </p:nvPicPr>
        <p:blipFill>
          <a:blip r:embed="rId3" cstate="print">
            <a:lum bright="-10000" contrast="-10000"/>
          </a:blip>
          <a:srcRect t="7239"/>
          <a:stretch>
            <a:fillRect/>
          </a:stretch>
        </p:blipFill>
        <p:spPr bwMode="auto">
          <a:xfrm>
            <a:off x="0" y="0"/>
            <a:ext cx="5148263" cy="357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Рисунок 2" descr="C:\Users\1\Desktop\Марина Италия\IMG_2001.JPG"/>
          <p:cNvPicPr>
            <a:picLocks noChangeAspect="1" noChangeArrowheads="1"/>
          </p:cNvPicPr>
          <p:nvPr/>
        </p:nvPicPr>
        <p:blipFill>
          <a:blip r:embed="rId2">
            <a:lum bright="10000" contrast="20000"/>
          </a:blip>
          <a:srcRect/>
          <a:stretch>
            <a:fillRect/>
          </a:stretch>
        </p:blipFill>
        <p:spPr bwMode="auto">
          <a:xfrm>
            <a:off x="3446463" y="2997200"/>
            <a:ext cx="5446712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Рисунок 3" descr="C:\Users\1\Desktop\Марина Италия\IMG_2002.JPG"/>
          <p:cNvPicPr>
            <a:picLocks noChangeAspect="1" noChangeArrowheads="1"/>
          </p:cNvPicPr>
          <p:nvPr/>
        </p:nvPicPr>
        <p:blipFill>
          <a:blip r:embed="rId3">
            <a:lum bright="-10000" contrast="10000"/>
          </a:blip>
          <a:srcRect/>
          <a:stretch>
            <a:fillRect/>
          </a:stretch>
        </p:blipFill>
        <p:spPr bwMode="auto">
          <a:xfrm>
            <a:off x="179388" y="0"/>
            <a:ext cx="5219700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Содержимое 2"/>
          <p:cNvSpPr>
            <a:spLocks noGrp="1"/>
          </p:cNvSpPr>
          <p:nvPr>
            <p:ph sz="quarter" idx="1"/>
          </p:nvPr>
        </p:nvSpPr>
        <p:spPr>
          <a:xfrm>
            <a:off x="107950" y="404813"/>
            <a:ext cx="8712200" cy="316865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z="2000" smtClean="0">
                <a:solidFill>
                  <a:srgbClr val="C00000"/>
                </a:solidFill>
                <a:latin typeface="Arial Black" pitchFamily="34" charset="0"/>
              </a:rPr>
              <a:t>Рим </a:t>
            </a:r>
            <a:r>
              <a:rPr lang="ru-RU" sz="2000" smtClean="0">
                <a:solidFill>
                  <a:srgbClr val="002060"/>
                </a:solidFill>
                <a:latin typeface="Arial Black" pitchFamily="34" charset="0"/>
              </a:rPr>
              <a:t>— Сердце Италии. Он бесспорно является самым популярным в туристическом плане итальянским городом.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000" smtClean="0">
                <a:solidFill>
                  <a:srgbClr val="002060"/>
                </a:solidFill>
                <a:latin typeface="Arial Black" pitchFamily="34" charset="0"/>
              </a:rPr>
              <a:t>В этом кратком обзоре собраны главные достопримечательности Рима.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000" smtClean="0">
                <a:solidFill>
                  <a:srgbClr val="002060"/>
                </a:solidFill>
                <a:latin typeface="Arial Black" pitchFamily="34" charset="0"/>
              </a:rPr>
              <a:t>Предлагаю Вам совершить виртуальную экскурсию по самым известным и красивым местам этого удивительного города.</a:t>
            </a:r>
          </a:p>
        </p:txBody>
      </p:sp>
      <p:pic>
        <p:nvPicPr>
          <p:cNvPr id="9219" name="Picture 2" descr="Рим"/>
          <p:cNvPicPr>
            <a:picLocks noChangeAspect="1" noChangeArrowheads="1"/>
          </p:cNvPicPr>
          <p:nvPr/>
        </p:nvPicPr>
        <p:blipFill>
          <a:blip r:embed="rId2"/>
          <a:srcRect t="18744"/>
          <a:stretch>
            <a:fillRect/>
          </a:stretch>
        </p:blipFill>
        <p:spPr bwMode="auto">
          <a:xfrm>
            <a:off x="1042988" y="3141663"/>
            <a:ext cx="6192837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179388" y="260350"/>
            <a:ext cx="8785225" cy="640873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z="2000" u="sng" smtClean="0">
                <a:solidFill>
                  <a:srgbClr val="C00000"/>
                </a:solidFill>
                <a:latin typeface="Arial Black" pitchFamily="34" charset="0"/>
              </a:rPr>
              <a:t>Пантеон</a:t>
            </a:r>
            <a:r>
              <a:rPr lang="ru-RU" sz="200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2000" smtClean="0">
                <a:solidFill>
                  <a:srgbClr val="002060"/>
                </a:solidFill>
                <a:latin typeface="Arial Black" pitchFamily="34" charset="0"/>
              </a:rPr>
              <a:t>— одна из главных достопримечательностей Рима; это самая большая из сохранившихся античных купольных построек, к тому же вплоть до XIX века не существовало купола большего диаметра.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000" smtClean="0">
                <a:solidFill>
                  <a:srgbClr val="002060"/>
                </a:solidFill>
                <a:latin typeface="Arial Black" pitchFamily="34" charset="0"/>
              </a:rPr>
              <a:t>Название храма греческое и означает </a:t>
            </a:r>
            <a:r>
              <a:rPr lang="ru-RU" sz="2000" u="sng" smtClean="0">
                <a:solidFill>
                  <a:srgbClr val="C00000"/>
                </a:solidFill>
                <a:latin typeface="Arial Black" pitchFamily="34" charset="0"/>
              </a:rPr>
              <a:t>“храм всех богов”</a:t>
            </a:r>
            <a:r>
              <a:rPr lang="ru-RU" sz="200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</p:txBody>
      </p:sp>
      <p:pic>
        <p:nvPicPr>
          <p:cNvPr id="36867" name="Picture 2" descr="Ночь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2276475"/>
            <a:ext cx="6442075" cy="439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Римский Пантео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3"/>
            <a:ext cx="8786874" cy="657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250825" y="188913"/>
            <a:ext cx="8424863" cy="6284912"/>
          </a:xfrm>
        </p:spPr>
        <p:txBody>
          <a:bodyPr>
            <a:normAutofit fontScale="62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b="1" u="sng" dirty="0" smtClean="0">
                <a:solidFill>
                  <a:srgbClr val="C00000"/>
                </a:solidFill>
                <a:latin typeface="Arial Black" pitchFamily="34" charset="0"/>
              </a:rPr>
              <a:t>Пантеон</a:t>
            </a:r>
            <a:r>
              <a:rPr lang="ru-RU" u="sng" dirty="0" smtClean="0">
                <a:solidFill>
                  <a:srgbClr val="C00000"/>
                </a:solidFill>
                <a:latin typeface="Arial Black" pitchFamily="34" charset="0"/>
              </a:rPr>
              <a:t> 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— памятник </a:t>
            </a:r>
            <a:r>
              <a:rPr lang="ru-RU" dirty="0" err="1" smtClean="0">
                <a:solidFill>
                  <a:srgbClr val="002060"/>
                </a:solidFill>
                <a:latin typeface="Arial Black" pitchFamily="34" charset="0"/>
              </a:rPr>
              <a:t>центрическо-купольной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 архитектуры периода расцвета архитектуры Древнего Рима, построенный во II веке н. э. при императоре </a:t>
            </a:r>
            <a:r>
              <a:rPr lang="ru-RU" dirty="0" err="1" smtClean="0">
                <a:solidFill>
                  <a:srgbClr val="002060"/>
                </a:solidFill>
                <a:latin typeface="Arial Black" pitchFamily="34" charset="0"/>
              </a:rPr>
              <a:t>Адриане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 на месте предыдущего Пантеона, выстроенного за два века до того Марком </a:t>
            </a:r>
            <a:r>
              <a:rPr lang="ru-RU" dirty="0" err="1" smtClean="0">
                <a:solidFill>
                  <a:srgbClr val="002060"/>
                </a:solidFill>
                <a:latin typeface="Arial Black" pitchFamily="34" charset="0"/>
              </a:rPr>
              <a:t>Випсанием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Arial Black" pitchFamily="34" charset="0"/>
              </a:rPr>
              <a:t>Агриппой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Латинская надпись на фронтоне гласит: </a:t>
            </a:r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“М. AGRIPPA L F COS TERTIUM FECIT”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, что в переводе звучит как: </a:t>
            </a:r>
            <a:r>
              <a:rPr lang="ru-RU" u="sng" dirty="0" smtClean="0">
                <a:solidFill>
                  <a:srgbClr val="C00000"/>
                </a:solidFill>
                <a:latin typeface="Arial Black" pitchFamily="34" charset="0"/>
              </a:rPr>
              <a:t>“Марк </a:t>
            </a:r>
            <a:r>
              <a:rPr lang="ru-RU" u="sng" dirty="0" err="1" smtClean="0">
                <a:solidFill>
                  <a:srgbClr val="C00000"/>
                </a:solidFill>
                <a:latin typeface="Arial Black" pitchFamily="34" charset="0"/>
              </a:rPr>
              <a:t>Агриппа</a:t>
            </a:r>
            <a:r>
              <a:rPr lang="ru-RU" u="sng" dirty="0" smtClean="0">
                <a:solidFill>
                  <a:srgbClr val="C00000"/>
                </a:solidFill>
                <a:latin typeface="Arial Black" pitchFamily="34" charset="0"/>
              </a:rPr>
              <a:t>, избранный консулом в третий раз, воздвиг это”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Во второй надписи, сделанной более мелкими буквами, упоминается реставрация, осуществленная при </a:t>
            </a:r>
            <a:r>
              <a:rPr lang="ru-RU" dirty="0" err="1" smtClean="0">
                <a:solidFill>
                  <a:srgbClr val="002060"/>
                </a:solidFill>
                <a:latin typeface="Arial Black" pitchFamily="34" charset="0"/>
              </a:rPr>
              <a:t>Септимии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 Севере и Каракалле в 202 году н.э.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Однако сам характер постройки и штампы на кирпичах, которыми облицованы бетонные стены, говорят о том, что здание было возведено около 126 года н.э., во время правления императора </a:t>
            </a:r>
            <a:r>
              <a:rPr lang="ru-RU" dirty="0" err="1" smtClean="0">
                <a:solidFill>
                  <a:srgbClr val="002060"/>
                </a:solidFill>
                <a:latin typeface="Arial Black" pitchFamily="34" charset="0"/>
              </a:rPr>
              <a:t>Адриана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: его биограф сообщает, что император восстановил Пантеон и многие другие храмы, сохранив имена их основателей.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Работы, проведенные при </a:t>
            </a:r>
            <a:r>
              <a:rPr lang="ru-RU" dirty="0" err="1" smtClean="0">
                <a:solidFill>
                  <a:srgbClr val="002060"/>
                </a:solidFill>
                <a:latin typeface="Arial Black" pitchFamily="34" charset="0"/>
              </a:rPr>
              <a:t>Септимии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 Севере, вероятно, ограничивались обновлением мраморной отделки, </a:t>
            </a:r>
            <a:r>
              <a:rPr lang="ru-RU" dirty="0" err="1" smtClean="0">
                <a:solidFill>
                  <a:srgbClr val="002060"/>
                </a:solidFill>
                <a:latin typeface="Arial Black" pitchFamily="34" charset="0"/>
              </a:rPr>
              <a:t>стуковой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 облицовки и других второстепенных деталей.</a:t>
            </a:r>
            <a:endParaRPr lang="ru-RU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Содержимое 2"/>
          <p:cNvSpPr>
            <a:spLocks noGrp="1"/>
          </p:cNvSpPr>
          <p:nvPr>
            <p:ph idx="4294967295"/>
          </p:nvPr>
        </p:nvSpPr>
        <p:spPr>
          <a:xfrm>
            <a:off x="179388" y="260350"/>
            <a:ext cx="4464050" cy="586581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В </a:t>
            </a:r>
            <a:r>
              <a:rPr lang="ru-RU" sz="2000" b="1" dirty="0" smtClean="0">
                <a:solidFill>
                  <a:srgbClr val="002060"/>
                </a:solidFill>
                <a:latin typeface="Arial Black" pitchFamily="34" charset="0"/>
              </a:rPr>
              <a:t>Пантеоне</a:t>
            </a: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 погребены некоторые известные люди Италии, в частности, в одной из боковых капелл Пантеона похоронен </a:t>
            </a:r>
            <a:r>
              <a:rPr lang="ru-RU" sz="2000" u="sng" dirty="0" smtClean="0">
                <a:solidFill>
                  <a:srgbClr val="C00000"/>
                </a:solidFill>
                <a:latin typeface="Arial Black" pitchFamily="34" charset="0"/>
              </a:rPr>
              <a:t>Рафаэль</a:t>
            </a: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;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 впоследствии здесь же похоронили </a:t>
            </a:r>
            <a:r>
              <a:rPr lang="ru-RU" sz="2000" u="sng" dirty="0" smtClean="0">
                <a:solidFill>
                  <a:srgbClr val="002060"/>
                </a:solidFill>
                <a:latin typeface="Arial Black" pitchFamily="34" charset="0"/>
              </a:rPr>
              <a:t>первого короля </a:t>
            </a: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объединенной Италии </a:t>
            </a:r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Виктора Эммануила II, и короля Умберто I.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pic>
        <p:nvPicPr>
          <p:cNvPr id="3993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4137025"/>
            <a:ext cx="4081463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2" descr="Римский Пантеон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188913"/>
            <a:ext cx="3671888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Прямоугольник 1"/>
          <p:cNvSpPr>
            <a:spLocks noChangeArrowheads="1"/>
          </p:cNvSpPr>
          <p:nvPr/>
        </p:nvSpPr>
        <p:spPr bwMode="auto">
          <a:xfrm>
            <a:off x="250825" y="260350"/>
            <a:ext cx="8497888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rgbClr val="002060"/>
                </a:solidFill>
                <a:latin typeface="Arial Black" pitchFamily="34" charset="0"/>
              </a:rPr>
              <a:t>Огромный купол и ротонда представляют собой шедевр римской строительной техники: вся конструкция выполнена из монолитного бетона, лишь нижняя зона купола армирована кирпичными арками. </a:t>
            </a:r>
          </a:p>
          <a:p>
            <a:r>
              <a:rPr lang="ru-RU" sz="2000">
                <a:solidFill>
                  <a:srgbClr val="002060"/>
                </a:solidFill>
                <a:latin typeface="Arial Black" pitchFamily="34" charset="0"/>
              </a:rPr>
              <a:t>Для облегчения конструкции ротонда расчленена семью большими симметрично расположенными нишами (четыре проямоугольных и три полуциркульных), место восьмой ниши занимает вход. </a:t>
            </a:r>
          </a:p>
          <a:p>
            <a:r>
              <a:rPr lang="ru-RU" sz="2000">
                <a:solidFill>
                  <a:srgbClr val="002060"/>
                </a:solidFill>
                <a:latin typeface="Arial Black" pitchFamily="34" charset="0"/>
              </a:rPr>
              <a:t>Кроме того, с той же целью в толще сегментов сделаны еще восемь скрытых ниш поменьше.</a:t>
            </a:r>
          </a:p>
          <a:p>
            <a:r>
              <a:rPr lang="ru-RU" sz="2000">
                <a:solidFill>
                  <a:srgbClr val="002060"/>
                </a:solidFill>
                <a:latin typeface="Arial Black" pitchFamily="34" charset="0"/>
              </a:rPr>
              <a:t> Полусферический кессонированный купол имеет в центре круглое обрамленное бронзовым бордюром </a:t>
            </a:r>
            <a:r>
              <a:rPr lang="ru-RU" sz="2000" u="sng">
                <a:solidFill>
                  <a:srgbClr val="002060"/>
                </a:solidFill>
                <a:latin typeface="Arial Black" pitchFamily="34" charset="0"/>
              </a:rPr>
              <a:t>отверстие</a:t>
            </a:r>
            <a:r>
              <a:rPr lang="ru-RU" sz="200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sz="2000">
                <a:solidFill>
                  <a:srgbClr val="C00000"/>
                </a:solidFill>
                <a:latin typeface="Arial Black" pitchFamily="34" charset="0"/>
              </a:rPr>
              <a:t>(окулус)</a:t>
            </a:r>
            <a:r>
              <a:rPr lang="ru-RU" sz="2000">
                <a:solidFill>
                  <a:srgbClr val="002060"/>
                </a:solidFill>
                <a:latin typeface="Arial Black" pitchFamily="34" charset="0"/>
              </a:rPr>
              <a:t> диаметром около 9 м, через которое и проникает свет. </a:t>
            </a:r>
          </a:p>
          <a:p>
            <a:r>
              <a:rPr lang="ru-RU" sz="2000">
                <a:solidFill>
                  <a:srgbClr val="002060"/>
                </a:solidFill>
                <a:latin typeface="Arial Black" pitchFamily="34" charset="0"/>
              </a:rPr>
              <a:t>В период полдня через это отверстие проникает наиболее сильный световой столб.</a:t>
            </a:r>
          </a:p>
          <a:p>
            <a:r>
              <a:rPr lang="ru-RU" sz="2000">
                <a:solidFill>
                  <a:srgbClr val="002060"/>
                </a:solidFill>
                <a:latin typeface="Arial Black" pitchFamily="34" charset="0"/>
              </a:rPr>
              <a:t> Свет “не растекается”, а остаётся в форме гигантского светового луча и становится почти осязаемым.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Луч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8715436" cy="657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Панорам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88913"/>
            <a:ext cx="8715435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Потоло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5875" y="2060575"/>
            <a:ext cx="6402388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388" y="0"/>
            <a:ext cx="8964612" cy="19891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u="sng" dirty="0" smtClean="0">
                <a:solidFill>
                  <a:srgbClr val="C00000"/>
                </a:solidFill>
                <a:latin typeface="Arial Black" pitchFamily="34" charset="0"/>
              </a:rPr>
              <a:t>Ротонда Пантеона</a:t>
            </a: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, выложенная из кирпича и облицованная мрамором, в своей структуре обозначает сложную символику космоса, а </a:t>
            </a:r>
            <a:r>
              <a:rPr lang="ru-RU" sz="2000" u="sng" dirty="0" smtClean="0">
                <a:solidFill>
                  <a:srgbClr val="C00000"/>
                </a:solidFill>
                <a:latin typeface="Arial Black" pitchFamily="34" charset="0"/>
              </a:rPr>
              <a:t>“око” </a:t>
            </a: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на вершине купола — символ солнечного диска, </a:t>
            </a:r>
            <a:r>
              <a:rPr lang="ru-RU" sz="2000" u="sng" dirty="0" smtClean="0">
                <a:solidFill>
                  <a:srgbClr val="002060"/>
                </a:solidFill>
                <a:latin typeface="Arial Black" pitchFamily="34" charset="0"/>
              </a:rPr>
              <a:t>единственный источник света в здании. </a:t>
            </a: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Есть легенда, что отверстие в куполе пробили злые духи, заметавшиеся в поисках выхода при звуках первой мессы.</a:t>
            </a:r>
            <a:endParaRPr lang="ru-RU" sz="20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Текст 6"/>
          <p:cNvSpPr>
            <a:spLocks noGrp="1"/>
          </p:cNvSpPr>
          <p:nvPr>
            <p:ph type="body" idx="2"/>
          </p:nvPr>
        </p:nvSpPr>
        <p:spPr>
          <a:xfrm>
            <a:off x="5219700" y="274638"/>
            <a:ext cx="3384550" cy="4983162"/>
          </a:xfrm>
        </p:spPr>
        <p:txBody>
          <a:bodyPr/>
          <a:lstStyle/>
          <a:p>
            <a:pPr eaLnBrk="1" hangingPunct="1"/>
            <a:r>
              <a:rPr lang="ru-RU" sz="2000" u="sng" smtClean="0">
                <a:solidFill>
                  <a:srgbClr val="C00000"/>
                </a:solidFill>
                <a:latin typeface="Arial Black" pitchFamily="34" charset="0"/>
              </a:rPr>
              <a:t>Пантеон</a:t>
            </a:r>
            <a:r>
              <a:rPr lang="ru-RU" sz="2000" smtClean="0">
                <a:solidFill>
                  <a:srgbClr val="002060"/>
                </a:solidFill>
                <a:latin typeface="Arial Black" pitchFamily="34" charset="0"/>
              </a:rPr>
              <a:t> сохранился в сравнительно хорошем состоянии благодаря тому, что с </a:t>
            </a:r>
            <a:r>
              <a:rPr lang="ru-RU" sz="2000" smtClean="0">
                <a:solidFill>
                  <a:srgbClr val="C00000"/>
                </a:solidFill>
                <a:latin typeface="Arial Black" pitchFamily="34" charset="0"/>
              </a:rPr>
              <a:t>609</a:t>
            </a:r>
            <a:r>
              <a:rPr lang="ru-RU" sz="2000" smtClean="0">
                <a:solidFill>
                  <a:srgbClr val="002060"/>
                </a:solidFill>
                <a:latin typeface="Arial Black" pitchFamily="34" charset="0"/>
              </a:rPr>
              <a:t> был превращен в христианский храм Санта Мария ад Мартирес </a:t>
            </a:r>
          </a:p>
          <a:p>
            <a:pPr eaLnBrk="1" hangingPunct="1"/>
            <a:r>
              <a:rPr lang="ru-RU" sz="2000" smtClean="0">
                <a:solidFill>
                  <a:srgbClr val="002060"/>
                </a:solidFill>
                <a:latin typeface="Arial Black" pitchFamily="34" charset="0"/>
              </a:rPr>
              <a:t>(его называют еще Санта Мария Ротонда, или просто Ротонда).</a:t>
            </a:r>
          </a:p>
          <a:p>
            <a:pPr eaLnBrk="1" hangingPunct="1"/>
            <a:endParaRPr lang="ru-RU" sz="2000" smtClean="0"/>
          </a:p>
        </p:txBody>
      </p:sp>
      <p:sp>
        <p:nvSpPr>
          <p:cNvPr id="45059" name="Содержимое 8"/>
          <p:cNvSpPr>
            <a:spLocks noGrp="1"/>
          </p:cNvSpPr>
          <p:nvPr>
            <p:ph sz="quarter" idx="1"/>
          </p:nvPr>
        </p:nvSpPr>
        <p:spPr>
          <a:xfrm>
            <a:off x="304800" y="274638"/>
            <a:ext cx="4843463" cy="6327775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5060" name="Picture 2" descr="Вход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4789488" cy="638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Рисунок 4" descr="C:\Users\1\Desktop\Марина Италия\для аржива-10.jpg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142844" y="214290"/>
            <a:ext cx="8786874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388" y="188913"/>
            <a:ext cx="8713787" cy="6480175"/>
          </a:xfrm>
        </p:spPr>
        <p:txBody>
          <a:bodyPr>
            <a:normAutofit fontScale="62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4200" b="1" u="sng" dirty="0" smtClean="0">
                <a:solidFill>
                  <a:srgbClr val="C00000"/>
                </a:solidFill>
                <a:latin typeface="Arial Black" pitchFamily="34" charset="0"/>
              </a:rPr>
              <a:t>Рим</a:t>
            </a:r>
            <a:r>
              <a:rPr lang="ru-RU" dirty="0" smtClean="0">
                <a:latin typeface="Arial Black" pitchFamily="34" charset="0"/>
              </a:rPr>
              <a:t> 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(</a:t>
            </a:r>
            <a:r>
              <a:rPr lang="ru-RU" dirty="0" err="1" smtClean="0">
                <a:latin typeface="Arial Black" pitchFamily="34" charset="0"/>
                <a:hlinkClick r:id="rId2" tooltip="Итальянский язык"/>
              </a:rPr>
              <a:t>итал</a:t>
            </a:r>
            <a:r>
              <a:rPr lang="ru-RU" dirty="0" smtClean="0">
                <a:latin typeface="Arial Black" pitchFamily="34" charset="0"/>
                <a:hlinkClick r:id="rId2" tooltip="Итальянский язык"/>
              </a:rPr>
              <a:t>.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 </a:t>
            </a:r>
            <a:r>
              <a:rPr lang="ru-RU" i="1" dirty="0" err="1" smtClean="0">
                <a:solidFill>
                  <a:srgbClr val="002060"/>
                </a:solidFill>
                <a:latin typeface="Arial Black" pitchFamily="34" charset="0"/>
              </a:rPr>
              <a:t>Roma</a:t>
            </a:r>
            <a:r>
              <a:rPr lang="ru-RU" i="1" dirty="0" smtClean="0">
                <a:solidFill>
                  <a:srgbClr val="002060"/>
                </a:solidFill>
                <a:latin typeface="Arial Black" pitchFamily="34" charset="0"/>
              </a:rPr>
              <a:t>)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 —</a:t>
            </a:r>
            <a:r>
              <a:rPr lang="ru-RU" dirty="0" smtClean="0">
                <a:latin typeface="Arial Black" pitchFamily="34" charset="0"/>
              </a:rPr>
              <a:t> </a:t>
            </a:r>
            <a:r>
              <a:rPr lang="ru-RU" dirty="0" smtClean="0">
                <a:solidFill>
                  <a:srgbClr val="C00000"/>
                </a:solidFill>
                <a:latin typeface="Arial Black" pitchFamily="34" charset="0"/>
                <a:hlinkClick r:id="rId3" tooltip="Столица"/>
              </a:rPr>
              <a:t>столица</a:t>
            </a:r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 </a:t>
            </a:r>
            <a:r>
              <a:rPr lang="ru-RU" dirty="0" smtClean="0">
                <a:solidFill>
                  <a:srgbClr val="C00000"/>
                </a:solidFill>
                <a:latin typeface="Arial Black" pitchFamily="34" charset="0"/>
                <a:hlinkClick r:id="rId4" tooltip="Италия"/>
              </a:rPr>
              <a:t>Италии</a:t>
            </a:r>
            <a:r>
              <a:rPr lang="ru-RU" dirty="0" smtClean="0">
                <a:latin typeface="Arial Black" pitchFamily="34" charset="0"/>
              </a:rPr>
              <a:t>, </a:t>
            </a:r>
            <a:r>
              <a:rPr lang="ru-RU" dirty="0" smtClean="0">
                <a:latin typeface="Arial Black" pitchFamily="34" charset="0"/>
                <a:hlinkClick r:id="rId5" tooltip="Административный центр"/>
              </a:rPr>
              <a:t>административный центр</a:t>
            </a:r>
            <a:r>
              <a:rPr lang="ru-RU" dirty="0" smtClean="0">
                <a:latin typeface="Arial Black" pitchFamily="34" charset="0"/>
              </a:rPr>
              <a:t> </a:t>
            </a:r>
            <a:r>
              <a:rPr lang="ru-RU" dirty="0" smtClean="0">
                <a:latin typeface="Arial Black" pitchFamily="34" charset="0"/>
                <a:hlinkClick r:id="rId6" tooltip="Рим (провинция)"/>
              </a:rPr>
              <a:t>провинции Рим</a:t>
            </a:r>
            <a:r>
              <a:rPr lang="ru-RU" dirty="0" smtClean="0">
                <a:latin typeface="Arial Black" pitchFamily="34" charset="0"/>
              </a:rPr>
              <a:t> 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и области</a:t>
            </a:r>
            <a:r>
              <a:rPr lang="ru-RU" dirty="0" smtClean="0">
                <a:latin typeface="Arial Black" pitchFamily="34" charset="0"/>
              </a:rPr>
              <a:t> </a:t>
            </a:r>
            <a:r>
              <a:rPr lang="ru-RU" dirty="0" err="1" smtClean="0">
                <a:latin typeface="Arial Black" pitchFamily="34" charset="0"/>
                <a:hlinkClick r:id="rId7" tooltip="Лацио"/>
              </a:rPr>
              <a:t>Лацио</a:t>
            </a:r>
            <a:r>
              <a:rPr lang="ru-RU" dirty="0" smtClean="0">
                <a:latin typeface="Arial Black" pitchFamily="34" charset="0"/>
              </a:rPr>
              <a:t>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Расположен на реке</a:t>
            </a:r>
            <a:r>
              <a:rPr lang="ru-RU" dirty="0" smtClean="0">
                <a:latin typeface="Arial Black" pitchFamily="34" charset="0"/>
              </a:rPr>
              <a:t> </a:t>
            </a:r>
            <a:r>
              <a:rPr lang="ru-RU" dirty="0" smtClean="0">
                <a:latin typeface="Arial Black" pitchFamily="34" charset="0"/>
                <a:hlinkClick r:id="rId8" tooltip="Тибр"/>
              </a:rPr>
              <a:t>Тибр</a:t>
            </a:r>
            <a:r>
              <a:rPr lang="ru-RU" dirty="0" smtClean="0">
                <a:latin typeface="Arial Black" pitchFamily="34" charset="0"/>
              </a:rPr>
              <a:t>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Рим — один из старейших</a:t>
            </a:r>
            <a:r>
              <a:rPr lang="ru-RU" dirty="0" smtClean="0">
                <a:latin typeface="Arial Black" pitchFamily="34" charset="0"/>
              </a:rPr>
              <a:t> </a:t>
            </a:r>
            <a:r>
              <a:rPr lang="ru-RU" dirty="0" smtClean="0">
                <a:latin typeface="Arial Black" pitchFamily="34" charset="0"/>
                <a:hlinkClick r:id="rId9" tooltip="Город"/>
              </a:rPr>
              <a:t>городов</a:t>
            </a:r>
            <a:r>
              <a:rPr lang="ru-RU" dirty="0" smtClean="0">
                <a:latin typeface="Arial Black" pitchFamily="34" charset="0"/>
              </a:rPr>
              <a:t> 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мира, древняя столица</a:t>
            </a:r>
            <a:r>
              <a:rPr lang="ru-RU" dirty="0" smtClean="0">
                <a:latin typeface="Arial Black" pitchFamily="34" charset="0"/>
              </a:rPr>
              <a:t> </a:t>
            </a:r>
            <a:r>
              <a:rPr lang="ru-RU" dirty="0" smtClean="0">
                <a:latin typeface="Arial Black" pitchFamily="34" charset="0"/>
                <a:hlinkClick r:id="rId10" tooltip="Римская империя"/>
              </a:rPr>
              <a:t>Римской империи</a:t>
            </a:r>
            <a:r>
              <a:rPr lang="ru-RU" dirty="0" smtClean="0">
                <a:latin typeface="Arial Black" pitchFamily="34" charset="0"/>
              </a:rPr>
              <a:t>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Ещё в</a:t>
            </a:r>
            <a:r>
              <a:rPr lang="ru-RU" dirty="0" smtClean="0">
                <a:latin typeface="Arial Black" pitchFamily="34" charset="0"/>
              </a:rPr>
              <a:t> </a:t>
            </a:r>
            <a:r>
              <a:rPr lang="ru-RU" dirty="0" smtClean="0">
                <a:latin typeface="Arial Black" pitchFamily="34" charset="0"/>
                <a:hlinkClick r:id="rId11" tooltip="Античность"/>
              </a:rPr>
              <a:t>Античности</a:t>
            </a:r>
            <a:r>
              <a:rPr lang="ru-RU" dirty="0" smtClean="0">
                <a:latin typeface="Arial Black" pitchFamily="34" charset="0"/>
              </a:rPr>
              <a:t> 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(III век н. э.) Рим стали часто называть Вечным.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Одним из первых так назвал Рим римский поэт </a:t>
            </a:r>
            <a:r>
              <a:rPr lang="ru-RU" dirty="0" err="1" smtClean="0">
                <a:latin typeface="Arial Black" pitchFamily="34" charset="0"/>
                <a:hlinkClick r:id="rId12" tooltip="Альбий Тибулл"/>
              </a:rPr>
              <a:t>Альбий</a:t>
            </a:r>
            <a:r>
              <a:rPr lang="ru-RU" dirty="0" smtClean="0">
                <a:latin typeface="Arial Black" pitchFamily="34" charset="0"/>
                <a:hlinkClick r:id="rId12" tooltip="Альбий Тибулл"/>
              </a:rPr>
              <a:t> </a:t>
            </a:r>
            <a:r>
              <a:rPr lang="ru-RU" dirty="0" err="1" smtClean="0">
                <a:latin typeface="Arial Black" pitchFamily="34" charset="0"/>
                <a:hlinkClick r:id="rId12" tooltip="Альбий Тибулл"/>
              </a:rPr>
              <a:t>Тибулл</a:t>
            </a:r>
            <a:r>
              <a:rPr lang="ru-RU" dirty="0" smtClean="0">
                <a:latin typeface="Arial Black" pitchFamily="34" charset="0"/>
              </a:rPr>
              <a:t> 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(I век до н. э.) в своей второй элегии.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Представления о «вечности» Рима во многом сохранились и после падения древнеримской цивилизации, принеся соответствующий 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  <a:hlinkClick r:id="rId13" tooltip="Эпитет"/>
              </a:rPr>
              <a:t>эпитет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 в современные языки.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Также Рим называют «городом на семи холмах».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 Первоначально поселения располагались на холме </a:t>
            </a:r>
            <a:r>
              <a:rPr lang="ru-RU" dirty="0" err="1" smtClean="0">
                <a:solidFill>
                  <a:srgbClr val="002060"/>
                </a:solidFill>
                <a:latin typeface="Arial Black" pitchFamily="34" charset="0"/>
                <a:hlinkClick r:id="rId14" tooltip="Палатин"/>
              </a:rPr>
              <a:t>Палатине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, впоследствии были заселены соседние холмы: 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  <a:hlinkClick r:id="rId15" tooltip="Капитолий (холм)"/>
              </a:rPr>
              <a:t>Капитолий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 и 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  <a:hlinkClick r:id="rId16" tooltip="Квиринал"/>
              </a:rPr>
              <a:t>Квиринал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Несколько позже поселения появились на последних четырёх холмах (</a:t>
            </a:r>
            <a:r>
              <a:rPr lang="ru-RU" dirty="0" err="1" smtClean="0">
                <a:solidFill>
                  <a:srgbClr val="002060"/>
                </a:solidFill>
                <a:latin typeface="Arial Black" pitchFamily="34" charset="0"/>
                <a:hlinkClick r:id="rId17" tooltip="Целий"/>
              </a:rPr>
              <a:t>Целие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, </a:t>
            </a:r>
            <a:r>
              <a:rPr lang="ru-RU" dirty="0" err="1" smtClean="0">
                <a:solidFill>
                  <a:srgbClr val="002060"/>
                </a:solidFill>
                <a:latin typeface="Arial Black" pitchFamily="34" charset="0"/>
                <a:hlinkClick r:id="rId18" tooltip="Авентин (холм)"/>
              </a:rPr>
              <a:t>Авентине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, </a:t>
            </a:r>
            <a:r>
              <a:rPr lang="ru-RU" dirty="0" err="1" smtClean="0">
                <a:solidFill>
                  <a:srgbClr val="002060"/>
                </a:solidFill>
                <a:latin typeface="Arial Black" pitchFamily="34" charset="0"/>
                <a:hlinkClick r:id="rId19" tooltip="Эсквилин"/>
              </a:rPr>
              <a:t>Эсквилине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 и </a:t>
            </a:r>
            <a:r>
              <a:rPr lang="ru-RU" dirty="0" err="1" smtClean="0">
                <a:solidFill>
                  <a:srgbClr val="002060"/>
                </a:solidFill>
                <a:latin typeface="Arial Black" pitchFamily="34" charset="0"/>
                <a:hlinkClick r:id="rId20" tooltip="Виминал"/>
              </a:rPr>
              <a:t>Виминале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).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0" y="214290"/>
            <a:ext cx="7956550" cy="1428759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u="sng" dirty="0" smtClean="0">
                <a:solidFill>
                  <a:srgbClr val="C00000"/>
                </a:solidFill>
                <a:latin typeface="Arial Black" pitchFamily="34" charset="0"/>
              </a:rPr>
              <a:t>Замок Святого Ангела</a:t>
            </a:r>
            <a:br>
              <a:rPr lang="ru-RU" sz="3600" u="sng" dirty="0" smtClean="0">
                <a:solidFill>
                  <a:srgbClr val="C00000"/>
                </a:solidFill>
                <a:latin typeface="Arial Black" pitchFamily="34" charset="0"/>
              </a:rPr>
            </a:br>
            <a:endParaRPr lang="ru-RU" sz="3600" u="sng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47107" name="Picture 2" descr="143663911646d50f51050b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981075"/>
            <a:ext cx="8499475" cy="568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9388" y="115888"/>
            <a:ext cx="8640762" cy="122555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В этом замке хоронили императоров, потом в нем жили римские папы.</a:t>
            </a:r>
            <a:b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Художники и ученые узнали его как тюрьму. </a:t>
            </a:r>
            <a:b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А однажды на крышу замка даже спустился ангел…</a:t>
            </a:r>
            <a:endParaRPr lang="ru-RU" sz="20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48131" name="Picture 2" descr="171257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628775"/>
            <a:ext cx="7226300" cy="48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quarter" idx="4294967295"/>
          </p:nvPr>
        </p:nvSpPr>
        <p:spPr>
          <a:xfrm>
            <a:off x="323850" y="115888"/>
            <a:ext cx="8424863" cy="6357937"/>
          </a:xfrm>
        </p:spPr>
        <p:txBody>
          <a:bodyPr>
            <a:normAutofit fontScale="85000"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В 130 году н.э. стареющий император </a:t>
            </a:r>
            <a:r>
              <a:rPr lang="ru-RU" sz="2000" dirty="0" err="1" smtClean="0">
                <a:solidFill>
                  <a:srgbClr val="002060"/>
                </a:solidFill>
                <a:latin typeface="Arial Black" pitchFamily="34" charset="0"/>
              </a:rPr>
              <a:t>Адриан</a:t>
            </a: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 принял решение построить новую усыпальницу для себя и своих близких — подобно тому, как полутора столетиями раньше сделал это император Август.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 Место для строительства было выбрано за чертой города, на противоположном берегу Тибра.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Тогда же был построен и мост </a:t>
            </a:r>
            <a:r>
              <a:rPr lang="ru-RU" sz="2000" dirty="0" err="1" smtClean="0">
                <a:solidFill>
                  <a:srgbClr val="C00000"/>
                </a:solidFill>
                <a:latin typeface="Arial Black" pitchFamily="34" charset="0"/>
              </a:rPr>
              <a:t>Элио</a:t>
            </a: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 (по одному из имен императора — </a:t>
            </a:r>
            <a:r>
              <a:rPr lang="ru-RU" sz="2000" dirty="0" err="1" smtClean="0">
                <a:solidFill>
                  <a:srgbClr val="002060"/>
                </a:solidFill>
                <a:latin typeface="Arial Black" pitchFamily="34" charset="0"/>
              </a:rPr>
              <a:t>Публий</a:t>
            </a: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Arial Black" pitchFamily="34" charset="0"/>
              </a:rPr>
              <a:t>Элий</a:t>
            </a: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Arial Black" pitchFamily="34" charset="0"/>
              </a:rPr>
              <a:t>Адриан</a:t>
            </a: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), соединивший мавзолей с Марсовым полем, где начиналась погребальная церемония.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Страстный путешественник и большой поклонник греческой культуры, </a:t>
            </a:r>
            <a:r>
              <a:rPr lang="ru-RU" sz="2000" dirty="0" err="1" smtClean="0">
                <a:solidFill>
                  <a:srgbClr val="002060"/>
                </a:solidFill>
                <a:latin typeface="Arial Black" pitchFamily="34" charset="0"/>
              </a:rPr>
              <a:t>Адриан</a:t>
            </a: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 проявил себя как незаурядный архитектор.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И если приписываемое ему слухами авторство в проекте пантеона не доказано, то “параллельный мир гармонии и совершенства”, созданный на вилле </a:t>
            </a:r>
            <a:r>
              <a:rPr lang="ru-RU" sz="2000" dirty="0" err="1" smtClean="0">
                <a:solidFill>
                  <a:srgbClr val="002060"/>
                </a:solidFill>
                <a:latin typeface="Arial Black" pitchFamily="34" charset="0"/>
              </a:rPr>
              <a:t>Адриана</a:t>
            </a: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 вблизи </a:t>
            </a:r>
            <a:r>
              <a:rPr lang="ru-RU" sz="2000" dirty="0" err="1" smtClean="0">
                <a:solidFill>
                  <a:srgbClr val="002060"/>
                </a:solidFill>
                <a:latin typeface="Arial Black" pitchFamily="34" charset="0"/>
              </a:rPr>
              <a:t>Тиволи</a:t>
            </a: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, несомненно является плодом творчества самого императора.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Не исключено, что и строительство мавзолея было выполнено по его проекту.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2000" dirty="0" err="1" smtClean="0">
                <a:solidFill>
                  <a:srgbClr val="002060"/>
                </a:solidFill>
                <a:latin typeface="Arial Black" pitchFamily="34" charset="0"/>
              </a:rPr>
              <a:t>Адриан</a:t>
            </a: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 не дожил до окончания строительства, оно было завершено год спустя его преемником </a:t>
            </a:r>
            <a:r>
              <a:rPr lang="ru-RU" sz="2000" dirty="0" err="1" smtClean="0">
                <a:solidFill>
                  <a:srgbClr val="002060"/>
                </a:solidFill>
                <a:latin typeface="Arial Black" pitchFamily="34" charset="0"/>
              </a:rPr>
              <a:t>Антонином</a:t>
            </a: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 Пием.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В 139 году останки </a:t>
            </a:r>
            <a:r>
              <a:rPr lang="ru-RU" sz="2000" dirty="0" err="1" smtClean="0">
                <a:solidFill>
                  <a:srgbClr val="002060"/>
                </a:solidFill>
                <a:latin typeface="Arial Black" pitchFamily="34" charset="0"/>
              </a:rPr>
              <a:t>Адриана</a:t>
            </a: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 были перенесены в мавзолей, который стал затем местом захоронения всех последующих императоров вплоть до Каракаллы, погребенного здесь последним в 217 году.</a:t>
            </a:r>
            <a:endParaRPr lang="ru-RU" sz="20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270424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88913"/>
            <a:ext cx="8677305" cy="645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Прямоугольник 1"/>
          <p:cNvSpPr>
            <a:spLocks noChangeArrowheads="1"/>
          </p:cNvSpPr>
          <p:nvPr/>
        </p:nvSpPr>
        <p:spPr bwMode="auto">
          <a:xfrm>
            <a:off x="250825" y="196850"/>
            <a:ext cx="8424863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rgbClr val="002060"/>
                </a:solidFill>
                <a:latin typeface="Arial Black" pitchFamily="34" charset="0"/>
              </a:rPr>
              <a:t>Свое нынешнее название — </a:t>
            </a:r>
            <a:r>
              <a:rPr lang="ru-RU" sz="2000" b="1" u="sng">
                <a:solidFill>
                  <a:srgbClr val="C00000"/>
                </a:solidFill>
                <a:latin typeface="Arial Black" pitchFamily="34" charset="0"/>
              </a:rPr>
              <a:t>Замок Святого Ангела</a:t>
            </a:r>
            <a:r>
              <a:rPr lang="ru-RU" sz="2000">
                <a:solidFill>
                  <a:srgbClr val="002060"/>
                </a:solidFill>
                <a:latin typeface="Arial Black" pitchFamily="34" charset="0"/>
              </a:rPr>
              <a:t> — сооружение получило в 590 г.</a:t>
            </a:r>
          </a:p>
          <a:p>
            <a:r>
              <a:rPr lang="ru-RU" sz="2000">
                <a:solidFill>
                  <a:srgbClr val="002060"/>
                </a:solidFill>
                <a:latin typeface="Arial Black" pitchFamily="34" charset="0"/>
              </a:rPr>
              <a:t>В Риме тогда свирепствовала страшная эпидемия чумы, ежедневно уносившая множество жизней. </a:t>
            </a:r>
          </a:p>
          <a:p>
            <a:r>
              <a:rPr lang="ru-RU" sz="2000">
                <a:solidFill>
                  <a:srgbClr val="002060"/>
                </a:solidFill>
                <a:latin typeface="Arial Black" pitchFamily="34" charset="0"/>
              </a:rPr>
              <a:t>Согласно легенде, папа Григорий Великий решил провести шествие через город, чтобы снискать милость Девы Марии. </a:t>
            </a:r>
          </a:p>
          <a:p>
            <a:r>
              <a:rPr lang="ru-RU" sz="2000">
                <a:solidFill>
                  <a:srgbClr val="002060"/>
                </a:solidFill>
                <a:latin typeface="Arial Black" pitchFamily="34" charset="0"/>
              </a:rPr>
              <a:t>Когда возглавляемая понтификом процессия вступила на мост Элио, глазам молящихся явился ангел. Посланник небес, паривший над императорской усыпальницей, вкладывал меч в ножны, что было истолковано как окончание божьего гнева.</a:t>
            </a:r>
          </a:p>
          <a:p>
            <a:r>
              <a:rPr lang="ru-RU" sz="2000">
                <a:solidFill>
                  <a:srgbClr val="002060"/>
                </a:solidFill>
                <a:latin typeface="Arial Black" pitchFamily="34" charset="0"/>
              </a:rPr>
              <a:t>Эпидемия действительно вскоре прекратилась. Впечатление же от видения осталось настолько сильным, что замок навсегда остался Замком Святого Ангела. </a:t>
            </a:r>
          </a:p>
          <a:p>
            <a:r>
              <a:rPr lang="ru-RU" sz="2000">
                <a:solidFill>
                  <a:srgbClr val="002060"/>
                </a:solidFill>
                <a:latin typeface="Arial Black" pitchFamily="34" charset="0"/>
              </a:rPr>
              <a:t>Фигуру ангела, вставляющего меч в ножны, установили на крыше, на том самом месте.</a:t>
            </a:r>
          </a:p>
          <a:p>
            <a:r>
              <a:rPr lang="ru-RU" sz="2000">
                <a:solidFill>
                  <a:srgbClr val="002060"/>
                </a:solidFill>
                <a:latin typeface="Arial Black" pitchFamily="34" charset="0"/>
              </a:rPr>
              <a:t>Затем ее перенесли в сад перед замком.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27249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8715436" cy="657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Прямоугольник 1"/>
          <p:cNvSpPr>
            <a:spLocks noChangeArrowheads="1"/>
          </p:cNvSpPr>
          <p:nvPr/>
        </p:nvSpPr>
        <p:spPr bwMode="auto">
          <a:xfrm>
            <a:off x="250825" y="188913"/>
            <a:ext cx="8424863" cy="655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rgbClr val="002060"/>
                </a:solidFill>
                <a:latin typeface="Arial Black" pitchFamily="34" charset="0"/>
              </a:rPr>
              <a:t>Со временем некоторые помещения первого этажа и подземелья замка стали использоваться в качестве тюремных камер. </a:t>
            </a:r>
          </a:p>
          <a:p>
            <a:r>
              <a:rPr lang="ru-RU" sz="2000">
                <a:solidFill>
                  <a:srgbClr val="002060"/>
                </a:solidFill>
                <a:latin typeface="Arial Black" pitchFamily="34" charset="0"/>
              </a:rPr>
              <a:t>В тесных одиночках были заживо похоронены кардиналы, участвовавшие в заговоре против Папы. Среди узников Замка Святого Ангела были знаменитые ученые — </a:t>
            </a:r>
            <a:r>
              <a:rPr lang="ru-RU" sz="2000" u="sng">
                <a:solidFill>
                  <a:srgbClr val="C00000"/>
                </a:solidFill>
                <a:latin typeface="Arial Black" pitchFamily="34" charset="0"/>
              </a:rPr>
              <a:t>Галилей и Джордано Бруно</a:t>
            </a:r>
            <a:r>
              <a:rPr lang="ru-RU" sz="2000">
                <a:solidFill>
                  <a:srgbClr val="002060"/>
                </a:solidFill>
                <a:latin typeface="Arial Black" pitchFamily="34" charset="0"/>
              </a:rPr>
              <a:t>, гуманисты — Платина и Помпонио Лето, несчастное семейство Ченчи, ложно обвиненное в убийстве своего деспотичного главы и казненное на площади перед замком…. </a:t>
            </a:r>
          </a:p>
          <a:p>
            <a:r>
              <a:rPr lang="ru-RU" sz="2000">
                <a:solidFill>
                  <a:srgbClr val="C00000"/>
                </a:solidFill>
                <a:latin typeface="Arial Black" pitchFamily="34" charset="0"/>
              </a:rPr>
              <a:t>27 декабря 1789 г</a:t>
            </a:r>
            <a:r>
              <a:rPr lang="ru-RU" sz="2000">
                <a:solidFill>
                  <a:srgbClr val="002060"/>
                </a:solidFill>
                <a:latin typeface="Arial Black" pitchFamily="34" charset="0"/>
              </a:rPr>
              <a:t>. в карцер Замка Святого Ангела был помещен знаменитый граф Калиостро. Святая Инквизиция обвинила его в ереси, практике некромантии, создании тайных обществ и т.д. </a:t>
            </a:r>
          </a:p>
          <a:p>
            <a:r>
              <a:rPr lang="ru-RU" sz="2000">
                <a:solidFill>
                  <a:srgbClr val="002060"/>
                </a:solidFill>
                <a:latin typeface="Arial Black" pitchFamily="34" charset="0"/>
              </a:rPr>
              <a:t>Приговор был объявлен, однако процесс сильно походил на фарс, и в конце концов осужденный граф был отправлен в крепость Сан Лео, где он умер в 1795 г. Последними заключенными замковой тюрьмы стали патриоты Рисорджименто, боровшиеся против временного правительства в середине XIX 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3017744_lar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14290"/>
            <a:ext cx="8678892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950" y="115888"/>
            <a:ext cx="8928100" cy="144145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u="sng" dirty="0" smtClean="0">
                <a:solidFill>
                  <a:srgbClr val="C00000"/>
                </a:solidFill>
                <a:latin typeface="Arial Black" pitchFamily="34" charset="0"/>
              </a:rPr>
              <a:t>Мост Святого Ангела</a:t>
            </a: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, украшенный скульптурами Бернини — главная переправа, по которой бесчисленные паломники с VII века попадали с левого берега на правый, к собору Святого Петра и Ватикану. </a:t>
            </a:r>
            <a:b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10 статуй ангелов, выполненных </a:t>
            </a:r>
            <a:r>
              <a:rPr lang="ru-RU" sz="2000" dirty="0" err="1" smtClean="0">
                <a:solidFill>
                  <a:srgbClr val="002060"/>
                </a:solidFill>
                <a:latin typeface="Arial Black" pitchFamily="34" charset="0"/>
              </a:rPr>
              <a:t>Бернине</a:t>
            </a: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 в стиле барокко были воздвигнуты во время папы </a:t>
            </a:r>
            <a:r>
              <a:rPr lang="ru-RU" sz="2000" dirty="0" err="1" smtClean="0">
                <a:solidFill>
                  <a:srgbClr val="002060"/>
                </a:solidFill>
                <a:latin typeface="Arial Black" pitchFamily="34" charset="0"/>
              </a:rPr>
              <a:t>Климента</a:t>
            </a: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 9-го.</a:t>
            </a:r>
            <a:endParaRPr lang="ru-RU" sz="20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55299" name="Picture 2" descr="C:\Users\1\Desktop\Марина Италия\IMG_08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773238"/>
            <a:ext cx="5329237" cy="370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3"/>
          <p:cNvPicPr>
            <a:picLocks noChangeAspect="1" noChangeArrowheads="1"/>
          </p:cNvPicPr>
          <p:nvPr/>
        </p:nvPicPr>
        <p:blipFill>
          <a:blip r:embed="rId3"/>
          <a:srcRect t="22989"/>
          <a:stretch>
            <a:fillRect/>
          </a:stretch>
        </p:blipFill>
        <p:spPr bwMode="auto">
          <a:xfrm>
            <a:off x="4572000" y="4149725"/>
            <a:ext cx="4176713" cy="241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23850" y="0"/>
            <a:ext cx="8820150" cy="57148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latin typeface="Arial Black" pitchFamily="34" charset="0"/>
              </a:rPr>
              <a:t/>
            </a:r>
            <a:br>
              <a:rPr lang="ru-RU" sz="3200" dirty="0" smtClean="0">
                <a:latin typeface="Arial Black" pitchFamily="34" charset="0"/>
              </a:rPr>
            </a:br>
            <a:r>
              <a:rPr lang="ru-RU" sz="3200" dirty="0" smtClean="0">
                <a:latin typeface="Arial Black" pitchFamily="34" charset="0"/>
              </a:rPr>
              <a:t/>
            </a:r>
            <a:br>
              <a:rPr lang="ru-RU" sz="3200" dirty="0" smtClean="0">
                <a:latin typeface="Arial Black" pitchFamily="34" charset="0"/>
              </a:rPr>
            </a:br>
            <a:r>
              <a:rPr lang="ru-RU" sz="3200" dirty="0" smtClean="0">
                <a:latin typeface="Arial Black" pitchFamily="34" charset="0"/>
              </a:rPr>
              <a:t/>
            </a:r>
            <a:br>
              <a:rPr lang="ru-RU" sz="3200" dirty="0" smtClean="0">
                <a:latin typeface="Arial Black" pitchFamily="34" charset="0"/>
              </a:rPr>
            </a:br>
            <a:r>
              <a:rPr lang="ru-RU" sz="3200" u="sng" dirty="0" err="1" smtClean="0">
                <a:solidFill>
                  <a:srgbClr val="C00000"/>
                </a:solidFill>
                <a:latin typeface="Arial Black" pitchFamily="34" charset="0"/>
              </a:rPr>
              <a:t>Витториано</a:t>
            </a:r>
            <a:r>
              <a:rPr lang="ru-RU" sz="3200" u="sng" dirty="0" smtClean="0">
                <a:solidFill>
                  <a:srgbClr val="C00000"/>
                </a:solidFill>
                <a:latin typeface="Arial Black" pitchFamily="34" charset="0"/>
              </a:rPr>
              <a:t> – </a:t>
            </a:r>
            <a:br>
              <a:rPr lang="ru-RU" sz="3200" u="sng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sz="3200" u="sng" dirty="0" smtClean="0">
                <a:solidFill>
                  <a:srgbClr val="C00000"/>
                </a:solidFill>
                <a:latin typeface="Arial Black" pitchFamily="34" charset="0"/>
              </a:rPr>
              <a:t>Римская "Пишущая машинка"</a:t>
            </a:r>
            <a:br>
              <a:rPr lang="ru-RU" sz="3200" u="sng" dirty="0" smtClean="0">
                <a:solidFill>
                  <a:srgbClr val="C00000"/>
                </a:solidFill>
                <a:latin typeface="Arial Black" pitchFamily="34" charset="0"/>
              </a:rPr>
            </a:br>
            <a:endParaRPr lang="ru-RU" sz="3200" u="sng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56323" name="Picture 2" descr="Monumento_Vittorio_Emmanuele_II_R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428736"/>
            <a:ext cx="7848600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0" y="274638"/>
            <a:ext cx="8280400" cy="77787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u="sng" dirty="0" smtClean="0">
                <a:solidFill>
                  <a:srgbClr val="C00000"/>
                </a:solidFill>
                <a:latin typeface="Arial Black" pitchFamily="34" charset="0"/>
              </a:rPr>
              <a:t>Собор Святого Петра — сердце Ватикана</a:t>
            </a:r>
            <a:br>
              <a:rPr lang="ru-RU" sz="2800" u="sng" dirty="0" smtClean="0">
                <a:solidFill>
                  <a:srgbClr val="C00000"/>
                </a:solidFill>
                <a:latin typeface="Arial Black" pitchFamily="34" charset="0"/>
              </a:rPr>
            </a:br>
            <a:endParaRPr lang="ru-RU" sz="2800" u="sng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1267" name="Прямоугольник 3"/>
          <p:cNvSpPr>
            <a:spLocks noChangeArrowheads="1"/>
          </p:cNvSpPr>
          <p:nvPr/>
        </p:nvSpPr>
        <p:spPr bwMode="auto">
          <a:xfrm>
            <a:off x="3276600" y="857231"/>
            <a:ext cx="568801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Arial Black" pitchFamily="34" charset="0"/>
              </a:rPr>
              <a:t>Собор Святого Петра — католический собор, являющийся наиболее крупным сооружением Ватикана и до последнего времени считавшийся самой большой христианской церковью в мире.</a:t>
            </a:r>
          </a:p>
        </p:txBody>
      </p:sp>
      <p:pic>
        <p:nvPicPr>
          <p:cNvPr id="11268" name="Picture 2" descr="3531557_lar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285992"/>
            <a:ext cx="6748462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250825" y="188913"/>
            <a:ext cx="8208963" cy="628491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z="2000" smtClean="0">
                <a:solidFill>
                  <a:srgbClr val="002060"/>
                </a:solidFill>
                <a:latin typeface="Arial Black" pitchFamily="34" charset="0"/>
              </a:rPr>
              <a:t>Сооружение, прозванное “Пишущая машинка”, располагается в центре Рима на площади Венеции.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000" smtClean="0">
                <a:solidFill>
                  <a:srgbClr val="002060"/>
                </a:solidFill>
                <a:latin typeface="Arial Black" pitchFamily="34" charset="0"/>
              </a:rPr>
              <a:t>Не заметить этот огромный монумент из белого известняка невозможно.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000" smtClean="0">
                <a:solidFill>
                  <a:srgbClr val="002060"/>
                </a:solidFill>
                <a:latin typeface="Arial Black" pitchFamily="34" charset="0"/>
              </a:rPr>
              <a:t>Витториано является символом вековой мечты — объединения Италии.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mtClean="0">
                <a:solidFill>
                  <a:srgbClr val="002060"/>
                </a:solidFill>
                <a:latin typeface="Arial Black" pitchFamily="34" charset="0"/>
              </a:rPr>
              <a:t/>
            </a:r>
            <a:br>
              <a:rPr lang="ru-RU" smtClean="0">
                <a:solidFill>
                  <a:srgbClr val="002060"/>
                </a:solidFill>
                <a:latin typeface="Arial Black" pitchFamily="34" charset="0"/>
              </a:rPr>
            </a:br>
            <a:endParaRPr lang="ru-RU" smtClean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57347" name="Picture 2" descr="d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2325688"/>
            <a:ext cx="6624638" cy="441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0825" y="115888"/>
            <a:ext cx="8461375" cy="1296987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u="sng" dirty="0" err="1" smtClean="0">
                <a:solidFill>
                  <a:srgbClr val="C00000"/>
                </a:solidFill>
                <a:latin typeface="Arial Black" pitchFamily="34" charset="0"/>
              </a:rPr>
              <a:t>Витториано</a:t>
            </a:r>
            <a:r>
              <a:rPr lang="ru-RU" sz="2000" u="sng" dirty="0" smtClean="0">
                <a:solidFill>
                  <a:srgbClr val="C00000"/>
                </a:solidFill>
                <a:latin typeface="Arial Black" pitchFamily="34" charset="0"/>
              </a:rPr>
              <a:t> </a:t>
            </a: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— монумент в честь первого короля объединённой Италии Виктора Эммануила II. </a:t>
            </a:r>
            <a:b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Возведение этого колоссального монумента началось в 1885 году и продолжалось полвека.</a:t>
            </a:r>
            <a:endParaRPr lang="ru-RU" sz="24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58371" name="Picture 2" descr="fs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1530350"/>
            <a:ext cx="6840537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179388" y="115888"/>
            <a:ext cx="4176712" cy="6056312"/>
          </a:xfrm>
        </p:spPr>
        <p:txBody>
          <a:bodyPr>
            <a:normAutofit fontScale="77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u="sng" dirty="0" err="1" smtClean="0">
                <a:solidFill>
                  <a:srgbClr val="C00000"/>
                </a:solidFill>
                <a:latin typeface="Arial Black" pitchFamily="34" charset="0"/>
              </a:rPr>
              <a:t>Витториано</a:t>
            </a:r>
            <a:r>
              <a:rPr lang="ru-RU" u="sng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воплощен одновременно как аллегорический памятник верности Родине. </a:t>
            </a:r>
            <a:b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</a:br>
            <a:endParaRPr lang="ru-RU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Широкая лестница ведет к алтарю Родины с часовенкой в центре, в которой находится статуя Рима, обрамленная горельефами с изображениями триумфальных шествий Труда и Любви к Родине; под статуей находится могила Неизвестного солдата 1921 года.</a:t>
            </a:r>
            <a:endParaRPr lang="ru-RU" dirty="0"/>
          </a:p>
        </p:txBody>
      </p:sp>
      <p:pic>
        <p:nvPicPr>
          <p:cNvPr id="59395" name="Picture 2" descr="0_ff23_ac51f191_X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7538" y="188913"/>
            <a:ext cx="4492625" cy="597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142844" y="0"/>
            <a:ext cx="5000660" cy="28572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u="sng" dirty="0" smtClean="0">
                <a:solidFill>
                  <a:srgbClr val="C00000"/>
                </a:solidFill>
                <a:latin typeface="Arial Black" pitchFamily="34" charset="0"/>
              </a:rPr>
              <a:t/>
            </a:r>
            <a:br>
              <a:rPr lang="ru-RU" sz="2800" u="sng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sz="2800" u="sng" dirty="0" smtClean="0">
                <a:solidFill>
                  <a:srgbClr val="C00000"/>
                </a:solidFill>
                <a:latin typeface="Arial Black" pitchFamily="34" charset="0"/>
              </a:rPr>
              <a:t/>
            </a:r>
            <a:br>
              <a:rPr lang="ru-RU" sz="2800" u="sng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sz="2800" u="sng" dirty="0" smtClean="0">
                <a:solidFill>
                  <a:srgbClr val="C00000"/>
                </a:solidFill>
                <a:latin typeface="Arial Black" pitchFamily="34" charset="0"/>
              </a:rPr>
              <a:t/>
            </a:r>
            <a:br>
              <a:rPr lang="ru-RU" sz="2800" u="sng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sz="2800" u="sng" dirty="0" err="1" smtClean="0">
                <a:solidFill>
                  <a:srgbClr val="C00000"/>
                </a:solidFill>
                <a:latin typeface="Arial Black" pitchFamily="34" charset="0"/>
              </a:rPr>
              <a:t>Пьяцца</a:t>
            </a:r>
            <a:r>
              <a:rPr lang="ru-RU" sz="2800" u="sng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2800" u="sng" dirty="0" err="1" smtClean="0">
                <a:solidFill>
                  <a:srgbClr val="C00000"/>
                </a:solidFill>
                <a:latin typeface="Arial Black" pitchFamily="34" charset="0"/>
              </a:rPr>
              <a:t>Навона</a:t>
            </a:r>
            <a:r>
              <a:rPr lang="ru-RU" sz="2800" u="sng" dirty="0" smtClean="0">
                <a:solidFill>
                  <a:srgbClr val="C00000"/>
                </a:solidFill>
                <a:latin typeface="Arial Black" pitchFamily="34" charset="0"/>
              </a:rPr>
              <a:t/>
            </a:r>
            <a:br>
              <a:rPr lang="ru-RU" sz="2800" u="sng" dirty="0" smtClean="0">
                <a:solidFill>
                  <a:srgbClr val="C00000"/>
                </a:solidFill>
                <a:latin typeface="Arial Black" pitchFamily="34" charset="0"/>
              </a:rPr>
            </a:br>
            <a:endParaRPr lang="ru-RU" sz="2800" u="sng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60419" name="Picture 2" descr="169525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503363"/>
            <a:ext cx="7200900" cy="535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0" name="Прямоугольник 7"/>
          <p:cNvSpPr>
            <a:spLocks noChangeArrowheads="1"/>
          </p:cNvSpPr>
          <p:nvPr/>
        </p:nvSpPr>
        <p:spPr bwMode="auto">
          <a:xfrm>
            <a:off x="4357686" y="188913"/>
            <a:ext cx="460692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Arial Black" pitchFamily="34" charset="0"/>
              </a:rPr>
              <a:t>Эта площадь, особенно ярко выражающая дух города, считается одной из красивейших в мире.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piazza-navon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133600"/>
            <a:ext cx="5314950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950" y="115888"/>
            <a:ext cx="8640763" cy="194468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Площадь имеет форму вытянутого с юга на север овала.</a:t>
            </a:r>
            <a:b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Ее овальная форма и большая протяженность объясняются тем, что она располагается на месте </a:t>
            </a:r>
            <a:r>
              <a:rPr lang="ru-RU" sz="2000" u="sng" dirty="0" smtClean="0">
                <a:solidFill>
                  <a:srgbClr val="C00000"/>
                </a:solidFill>
                <a:latin typeface="Arial Black" pitchFamily="34" charset="0"/>
              </a:rPr>
              <a:t>цирка </a:t>
            </a:r>
            <a:r>
              <a:rPr lang="ru-RU" sz="2000" u="sng" dirty="0" err="1" smtClean="0">
                <a:solidFill>
                  <a:srgbClr val="C00000"/>
                </a:solidFill>
                <a:latin typeface="Arial Black" pitchFamily="34" charset="0"/>
              </a:rPr>
              <a:t>Домициана</a:t>
            </a:r>
            <a:r>
              <a:rPr lang="ru-RU" sz="2000" u="sng" dirty="0" smtClean="0">
                <a:solidFill>
                  <a:srgbClr val="C00000"/>
                </a:solidFill>
                <a:latin typeface="Arial Black" pitchFamily="34" charset="0"/>
              </a:rPr>
              <a:t>. </a:t>
            </a:r>
            <a:br>
              <a:rPr lang="ru-RU" sz="2000" u="sng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Этот стадион, построенный в конце 1 в. н.э., имел 276 м в длину и 54 м в ширину. </a:t>
            </a:r>
            <a:b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На стадионе проводились соревнования по бегу, метанию диска, кулачные бои.</a:t>
            </a:r>
            <a:endParaRPr lang="ru-RU" sz="20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61444" name="Содержимое 3"/>
          <p:cNvSpPr>
            <a:spLocks noGrp="1"/>
          </p:cNvSpPr>
          <p:nvPr>
            <p:ph sz="quarter" idx="1"/>
          </p:nvPr>
        </p:nvSpPr>
        <p:spPr>
          <a:xfrm>
            <a:off x="5508625" y="2133600"/>
            <a:ext cx="3527425" cy="43402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z="1800" smtClean="0">
                <a:solidFill>
                  <a:srgbClr val="002060"/>
                </a:solidFill>
                <a:latin typeface="Arial Black" pitchFamily="34" charset="0"/>
              </a:rPr>
              <a:t>В V в. цирк Домициана превратился в руины, а в эпоху Возрождения в этом месте вновь закипела жизнь.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1800" smtClean="0">
                <a:solidFill>
                  <a:srgbClr val="002060"/>
                </a:solidFill>
                <a:latin typeface="Arial Black" pitchFamily="34" charset="0"/>
              </a:rPr>
              <a:t> В 1477 г. сюда перевели рынок, находившийся у Капитолийского холма, и он просуществовал здесь до 1869 г., когда его переместили на Кампо-деи-Фьори.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Содержимое 4"/>
          <p:cNvSpPr>
            <a:spLocks noGrp="1"/>
          </p:cNvSpPr>
          <p:nvPr>
            <p:ph sz="quarter" idx="4294967295"/>
          </p:nvPr>
        </p:nvSpPr>
        <p:spPr>
          <a:xfrm>
            <a:off x="0" y="115888"/>
            <a:ext cx="5219700" cy="635793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z="2000" smtClean="0">
                <a:solidFill>
                  <a:srgbClr val="002060"/>
                </a:solidFill>
                <a:latin typeface="Arial Black" pitchFamily="34" charset="0"/>
              </a:rPr>
              <a:t>В центре</a:t>
            </a:r>
            <a:r>
              <a:rPr lang="ru-RU" sz="2000" u="sng" smtClean="0">
                <a:solidFill>
                  <a:srgbClr val="C00000"/>
                </a:solidFill>
                <a:latin typeface="Arial Black" pitchFamily="34" charset="0"/>
              </a:rPr>
              <a:t> </a:t>
            </a:r>
            <a:r>
              <a:rPr lang="ru-RU" sz="2000" b="1" u="sng" smtClean="0">
                <a:solidFill>
                  <a:srgbClr val="C00000"/>
                </a:solidFill>
                <a:latin typeface="Arial Black" pitchFamily="34" charset="0"/>
              </a:rPr>
              <a:t>Пьяцца Навона</a:t>
            </a:r>
            <a:r>
              <a:rPr lang="ru-RU" sz="2000" u="sng" smtClean="0">
                <a:solidFill>
                  <a:srgbClr val="C00000"/>
                </a:solidFill>
                <a:latin typeface="Arial Black" pitchFamily="34" charset="0"/>
              </a:rPr>
              <a:t> </a:t>
            </a:r>
            <a:r>
              <a:rPr lang="ru-RU" sz="2000" smtClean="0">
                <a:solidFill>
                  <a:srgbClr val="002060"/>
                </a:solidFill>
                <a:latin typeface="Arial Black" pitchFamily="34" charset="0"/>
              </a:rPr>
              <a:t>стоит фонтан Четырех Рек — шедевр Бернини, созданный в 1640-1650-х гг.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000" smtClean="0">
                <a:solidFill>
                  <a:srgbClr val="002060"/>
                </a:solidFill>
                <a:latin typeface="Arial Black" pitchFamily="34" charset="0"/>
              </a:rPr>
              <a:t> Вокруг скалистого грота размещены аллегорические фигуры Дуная, Ганга, Нила и Ла-Платы, символизирующие соответственно Европу, Азию, Африку и Америку .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000" smtClean="0">
                <a:solidFill>
                  <a:srgbClr val="002060"/>
                </a:solidFill>
                <a:latin typeface="Arial Black" pitchFamily="34" charset="0"/>
              </a:rPr>
              <a:t>Они представлены как бы в движении, да и вся эта часть композиции — движущаяся, неустойчивая.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000" smtClean="0">
                <a:solidFill>
                  <a:srgbClr val="002060"/>
                </a:solidFill>
                <a:latin typeface="Arial Black" pitchFamily="34" charset="0"/>
              </a:rPr>
              <a:t>И на нее Бернини смело поставил античный обелиск (римский, выполненный по образцу египетского), воплощающий равновесие.</a:t>
            </a:r>
          </a:p>
        </p:txBody>
      </p:sp>
      <p:pic>
        <p:nvPicPr>
          <p:cNvPr id="62467" name="Picture 2" descr="Vierstroemebrunnen_Piazza_Navona_R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9700" y="188913"/>
            <a:ext cx="3486150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Содержимое 4"/>
          <p:cNvSpPr>
            <a:spLocks noGrp="1"/>
          </p:cNvSpPr>
          <p:nvPr>
            <p:ph sz="quarter" idx="4294967295"/>
          </p:nvPr>
        </p:nvSpPr>
        <p:spPr>
          <a:xfrm>
            <a:off x="0" y="115888"/>
            <a:ext cx="5219700" cy="635793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z="2000" smtClean="0">
                <a:solidFill>
                  <a:srgbClr val="002060"/>
                </a:solidFill>
                <a:latin typeface="Arial Black" pitchFamily="34" charset="0"/>
              </a:rPr>
              <a:t>В центре</a:t>
            </a:r>
            <a:r>
              <a:rPr lang="ru-RU" sz="2000" u="sng" smtClean="0">
                <a:solidFill>
                  <a:srgbClr val="C00000"/>
                </a:solidFill>
                <a:latin typeface="Arial Black" pitchFamily="34" charset="0"/>
              </a:rPr>
              <a:t> </a:t>
            </a:r>
            <a:r>
              <a:rPr lang="ru-RU" sz="2000" b="1" u="sng" smtClean="0">
                <a:solidFill>
                  <a:srgbClr val="C00000"/>
                </a:solidFill>
                <a:latin typeface="Arial Black" pitchFamily="34" charset="0"/>
              </a:rPr>
              <a:t>Пьяцца Навона</a:t>
            </a:r>
            <a:r>
              <a:rPr lang="ru-RU" sz="2000" u="sng" smtClean="0">
                <a:solidFill>
                  <a:srgbClr val="C00000"/>
                </a:solidFill>
                <a:latin typeface="Arial Black" pitchFamily="34" charset="0"/>
              </a:rPr>
              <a:t> </a:t>
            </a:r>
            <a:r>
              <a:rPr lang="ru-RU" sz="2000" smtClean="0">
                <a:solidFill>
                  <a:srgbClr val="002060"/>
                </a:solidFill>
                <a:latin typeface="Arial Black" pitchFamily="34" charset="0"/>
              </a:rPr>
              <a:t>стоит фонтан Четырех Рек — шедевр Бернини, созданный в 1640-1650-х гг.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000" smtClean="0">
                <a:solidFill>
                  <a:srgbClr val="002060"/>
                </a:solidFill>
                <a:latin typeface="Arial Black" pitchFamily="34" charset="0"/>
              </a:rPr>
              <a:t> Вокруг скалистого грота размещены аллегорические фигуры Дуная, Ганга, Нила и Ла-Платы, символизирующие соответственно Европу, Азию, Африку и Америку .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000" smtClean="0">
                <a:solidFill>
                  <a:srgbClr val="002060"/>
                </a:solidFill>
                <a:latin typeface="Arial Black" pitchFamily="34" charset="0"/>
              </a:rPr>
              <a:t>Они представлены как бы в движении, да и вся эта часть композиции — движущаяся, неустойчивая.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000" smtClean="0">
                <a:solidFill>
                  <a:srgbClr val="002060"/>
                </a:solidFill>
                <a:latin typeface="Arial Black" pitchFamily="34" charset="0"/>
              </a:rPr>
              <a:t>И на нее Бернини смело поставил античный обелиск (римский, выполненный по образцу египетского), воплощающий равновесие.</a:t>
            </a:r>
          </a:p>
        </p:txBody>
      </p:sp>
      <p:pic>
        <p:nvPicPr>
          <p:cNvPr id="62467" name="Picture 2" descr="Vierstroemebrunnen_Piazza_Navona_R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9700" y="188913"/>
            <a:ext cx="3486150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23850" y="274638"/>
            <a:ext cx="8316913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u="sng" dirty="0" smtClean="0">
                <a:solidFill>
                  <a:srgbClr val="C00000"/>
                </a:solidFill>
                <a:latin typeface="Arial Black" pitchFamily="34" charset="0"/>
              </a:rPr>
              <a:t>Фонтан </a:t>
            </a:r>
            <a:r>
              <a:rPr lang="ru-RU" sz="2800" u="sng" dirty="0" err="1" smtClean="0">
                <a:solidFill>
                  <a:srgbClr val="C00000"/>
                </a:solidFill>
                <a:latin typeface="Arial Black" pitchFamily="34" charset="0"/>
              </a:rPr>
              <a:t>Треви</a:t>
            </a:r>
            <a:r>
              <a:rPr lang="ru-RU" sz="2800" u="sng" dirty="0" smtClean="0">
                <a:solidFill>
                  <a:srgbClr val="C00000"/>
                </a:solidFill>
                <a:latin typeface="Arial Black" pitchFamily="34" charset="0"/>
              </a:rPr>
              <a:t> — некоронованный король римских фонтанов</a:t>
            </a:r>
            <a:br>
              <a:rPr lang="ru-RU" sz="2800" u="sng" dirty="0" smtClean="0">
                <a:solidFill>
                  <a:srgbClr val="C00000"/>
                </a:solidFill>
                <a:latin typeface="Arial Black" pitchFamily="34" charset="0"/>
              </a:rPr>
            </a:br>
            <a:endParaRPr lang="ru-RU" sz="2800" u="sng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63491" name="Picture 2" descr="Фонтан Трев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3700" y="1268413"/>
            <a:ext cx="7713663" cy="511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07950" y="188913"/>
            <a:ext cx="8712200" cy="2808287"/>
          </a:xfrm>
        </p:spPr>
        <p:txBody>
          <a:bodyPr>
            <a:normAutofit fontScale="85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Если, по словам величайшего итальянского композитора </a:t>
            </a:r>
            <a:r>
              <a:rPr lang="ru-RU" sz="2000" dirty="0" err="1" smtClean="0">
                <a:solidFill>
                  <a:srgbClr val="002060"/>
                </a:solidFill>
                <a:latin typeface="Arial Black" pitchFamily="34" charset="0"/>
              </a:rPr>
              <a:t>Отторино</a:t>
            </a: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Arial Black" pitchFamily="34" charset="0"/>
              </a:rPr>
              <a:t>Респиги</a:t>
            </a: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, городские фонтаны – мелодичные голоса Рима, то величественный </a:t>
            </a:r>
            <a:r>
              <a:rPr lang="ru-RU" sz="2000" dirty="0" err="1" smtClean="0">
                <a:solidFill>
                  <a:srgbClr val="002060"/>
                </a:solidFill>
                <a:latin typeface="Arial Black" pitchFamily="34" charset="0"/>
              </a:rPr>
              <a:t>Треви</a:t>
            </a: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 — настоящий солист непревзойденной столицы Италии.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Этот уникальный фонтан по праву признан одной из самых красивых достопримечательностей Рима.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Фонтан </a:t>
            </a:r>
            <a:r>
              <a:rPr lang="ru-RU" sz="2000" dirty="0" err="1" smtClean="0">
                <a:solidFill>
                  <a:srgbClr val="002060"/>
                </a:solidFill>
                <a:latin typeface="Arial Black" pitchFamily="34" charset="0"/>
              </a:rPr>
              <a:t>Треви</a:t>
            </a: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 считается тем знаменитым местом, в котором обязан побывать каждый посетитель “Вечного города”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4515" name="Picture 2" descr="Трев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2339975"/>
            <a:ext cx="6264275" cy="426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260350"/>
            <a:ext cx="5219700" cy="6481763"/>
          </a:xfrm>
        </p:spPr>
        <p:txBody>
          <a:bodyPr>
            <a:normAutofit fontScale="92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1800" dirty="0" smtClean="0">
                <a:solidFill>
                  <a:srgbClr val="002060"/>
                </a:solidFill>
                <a:latin typeface="Arial Black" pitchFamily="34" charset="0"/>
              </a:rPr>
              <a:t>Небольшая площадь напоминает постоянно заполненный зрителями амфитеатр, а сам Фонтан </a:t>
            </a:r>
            <a:r>
              <a:rPr lang="ru-RU" sz="1800" dirty="0" err="1" smtClean="0">
                <a:solidFill>
                  <a:srgbClr val="002060"/>
                </a:solidFill>
                <a:latin typeface="Arial Black" pitchFamily="34" charset="0"/>
              </a:rPr>
              <a:t>Треви</a:t>
            </a:r>
            <a:r>
              <a:rPr lang="ru-RU" sz="1800" dirty="0" smtClean="0">
                <a:solidFill>
                  <a:srgbClr val="002060"/>
                </a:solidFill>
                <a:latin typeface="Arial Black" pitchFamily="34" charset="0"/>
              </a:rPr>
              <a:t> — великолепную сцену, в центре которой бог Океан в раковине-повозке, запряженной двумя морскими коньками.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1800" dirty="0" smtClean="0">
                <a:solidFill>
                  <a:srgbClr val="002060"/>
                </a:solidFill>
                <a:latin typeface="Arial Black" pitchFamily="34" charset="0"/>
              </a:rPr>
              <a:t>Путь между скалами им указывают тритоны.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1800" dirty="0" smtClean="0">
                <a:solidFill>
                  <a:srgbClr val="002060"/>
                </a:solidFill>
                <a:latin typeface="Arial Black" pitchFamily="34" charset="0"/>
              </a:rPr>
              <a:t>Дно фонтана усыпано монетами: по древнему поверью, туристы, желающие вернуться в Рим, должны, стоя спиной к фонтану, бросить монетку правой рукой через левое плечо.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1800" dirty="0" smtClean="0">
                <a:solidFill>
                  <a:srgbClr val="002060"/>
                </a:solidFill>
                <a:latin typeface="Arial Black" pitchFamily="34" charset="0"/>
              </a:rPr>
              <a:t>После реставрации фонтана городские власти запретили туристам сорить деньгами, но на запрете не настаивали, и вскоре ритуал возродился: подсчитано, что в день желающие вернуться оставляют здесь более 1500 евро.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1800" dirty="0" smtClean="0">
                <a:solidFill>
                  <a:srgbClr val="002060"/>
                </a:solidFill>
                <a:latin typeface="Arial Black" pitchFamily="34" charset="0"/>
              </a:rPr>
              <a:t>Во время еженедельной чистки бассейна со дна извлекается сумма в среднем достигающая 11 000 долларов.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1800" dirty="0" smtClean="0">
                <a:solidFill>
                  <a:srgbClr val="002060"/>
                </a:solidFill>
                <a:latin typeface="Arial Black" pitchFamily="34" charset="0"/>
              </a:rPr>
              <a:t>Собранная сумма передаётся благотворительной организации</a:t>
            </a:r>
            <a:endParaRPr lang="ru-RU" sz="18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65539" name="Picture 2" descr="Фонтан Трев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2363" y="4049713"/>
            <a:ext cx="4002087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4" descr="Трев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5600" y="115888"/>
            <a:ext cx="2862263" cy="381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0" y="404813"/>
            <a:ext cx="8496300" cy="11525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Белый шатер, сияющий в синем небе Рима — купол </a:t>
            </a:r>
            <a:r>
              <a:rPr lang="ru-RU" sz="2000" b="1" dirty="0" smtClean="0">
                <a:solidFill>
                  <a:srgbClr val="C00000"/>
                </a:solidFill>
                <a:latin typeface="Arial Black" pitchFamily="34" charset="0"/>
              </a:rPr>
              <a:t>собора Святого Петра</a:t>
            </a: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, главного храма католического мира. </a:t>
            </a:r>
            <a:b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Храма, которому уже </a:t>
            </a:r>
            <a:r>
              <a:rPr lang="ru-RU" sz="2000" u="sng" dirty="0" smtClean="0">
                <a:solidFill>
                  <a:srgbClr val="002060"/>
                </a:solidFill>
                <a:latin typeface="Arial Black" pitchFamily="34" charset="0"/>
              </a:rPr>
              <a:t>более пяти веков</a:t>
            </a: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…</a:t>
            </a:r>
            <a:b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</a:br>
            <a:endParaRPr lang="ru-RU" sz="20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12291" name="Picture 2" descr="Petersdom_von_Engelsburg_geseh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196975"/>
            <a:ext cx="7415212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Содержимое 2"/>
          <p:cNvSpPr>
            <a:spLocks noGrp="1"/>
          </p:cNvSpPr>
          <p:nvPr>
            <p:ph sz="quarter" idx="1"/>
          </p:nvPr>
        </p:nvSpPr>
        <p:spPr>
          <a:xfrm>
            <a:off x="0" y="333375"/>
            <a:ext cx="4427538" cy="614045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z="2000" smtClean="0">
                <a:solidFill>
                  <a:srgbClr val="002060"/>
                </a:solidFill>
                <a:latin typeface="Arial Black" pitchFamily="34" charset="0"/>
              </a:rPr>
              <a:t>Фонтан Треви был запечатлён во многих фильмах.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000" smtClean="0">
                <a:solidFill>
                  <a:srgbClr val="002060"/>
                </a:solidFill>
                <a:latin typeface="Arial Black" pitchFamily="34" charset="0"/>
              </a:rPr>
              <a:t>Это мелодрама </a:t>
            </a:r>
            <a:r>
              <a:rPr lang="ru-RU" sz="2000" i="1" smtClean="0">
                <a:solidFill>
                  <a:srgbClr val="C00000"/>
                </a:solidFill>
                <a:latin typeface="Arial Black" pitchFamily="34" charset="0"/>
              </a:rPr>
              <a:t>“Римские Каникулы”</a:t>
            </a:r>
            <a:r>
              <a:rPr lang="ru-RU" sz="2000" smtClean="0">
                <a:solidFill>
                  <a:srgbClr val="002060"/>
                </a:solidFill>
                <a:latin typeface="Arial Black" pitchFamily="34" charset="0"/>
              </a:rPr>
              <a:t> с Одри Хедберн и Грегори Пеком,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000" smtClean="0">
                <a:solidFill>
                  <a:srgbClr val="002060"/>
                </a:solidFill>
                <a:latin typeface="Arial Black" pitchFamily="34" charset="0"/>
              </a:rPr>
              <a:t>картина Федерико Феллини </a:t>
            </a:r>
            <a:r>
              <a:rPr lang="ru-RU" sz="2000" i="1" smtClean="0">
                <a:solidFill>
                  <a:srgbClr val="C00000"/>
                </a:solidFill>
                <a:latin typeface="Arial Black" pitchFamily="34" charset="0"/>
              </a:rPr>
              <a:t>“Сладкая жизнь”</a:t>
            </a:r>
            <a:r>
              <a:rPr lang="ru-RU" sz="2000" smtClean="0">
                <a:solidFill>
                  <a:srgbClr val="002060"/>
                </a:solidFill>
                <a:latin typeface="Arial Black" pitchFamily="34" charset="0"/>
              </a:rPr>
              <a:t>, где фонтан стал третьим главным героем наряду с Анитой Экберг и Марчелло Мастроянни,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000" smtClean="0">
                <a:solidFill>
                  <a:srgbClr val="002060"/>
                </a:solidFill>
                <a:latin typeface="Arial Black" pitchFamily="34" charset="0"/>
              </a:rPr>
              <a:t>комедия </a:t>
            </a:r>
            <a:r>
              <a:rPr lang="ru-RU" sz="2000" i="1" smtClean="0">
                <a:solidFill>
                  <a:srgbClr val="C00000"/>
                </a:solidFill>
                <a:latin typeface="Arial Black" pitchFamily="34" charset="0"/>
              </a:rPr>
              <a:t>“Безумно Влюбленный” </a:t>
            </a:r>
            <a:r>
              <a:rPr lang="ru-RU" sz="2000" smtClean="0">
                <a:solidFill>
                  <a:srgbClr val="002060"/>
                </a:solidFill>
                <a:latin typeface="Arial Black" pitchFamily="34" charset="0"/>
              </a:rPr>
              <a:t>с Орнеллой Мути и Адриано Челентано</a:t>
            </a:r>
          </a:p>
        </p:txBody>
      </p:sp>
      <p:pic>
        <p:nvPicPr>
          <p:cNvPr id="66563" name="Picture 2" descr="Трев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88913"/>
            <a:ext cx="4238625" cy="633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722313" y="1643050"/>
            <a:ext cx="7772400" cy="1928826"/>
          </a:xfrm>
        </p:spPr>
        <p:txBody>
          <a:bodyPr/>
          <a:lstStyle/>
          <a:p>
            <a:r>
              <a:rPr lang="ru-RU" sz="4400" dirty="0" smtClean="0">
                <a:solidFill>
                  <a:srgbClr val="002060"/>
                </a:solidFill>
              </a:rPr>
              <a:t>Путешествуйте по миру, путешествуйте вместе с нами!</a:t>
            </a:r>
            <a:endParaRPr lang="ru-RU" sz="4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179388" y="260350"/>
            <a:ext cx="8583612" cy="640873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z="2000" u="sng" smtClean="0">
                <a:solidFill>
                  <a:srgbClr val="C00000"/>
                </a:solidFill>
                <a:latin typeface="Arial Black" pitchFamily="34" charset="0"/>
              </a:rPr>
              <a:t>Собор Святого Петра </a:t>
            </a:r>
            <a:r>
              <a:rPr lang="ru-RU" sz="2000" smtClean="0">
                <a:solidFill>
                  <a:srgbClr val="002060"/>
                </a:solidFill>
                <a:latin typeface="Arial Black" pitchFamily="34" charset="0"/>
              </a:rPr>
              <a:t>расположен к западу от центра Рима, на территории суверенного государства Ватикан.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000" smtClean="0">
                <a:solidFill>
                  <a:srgbClr val="002060"/>
                </a:solidFill>
                <a:latin typeface="Arial Black" pitchFamily="34" charset="0"/>
              </a:rPr>
              <a:t>История рассказывает, что на месте нынешнего собора Святого Петра находился цирк, на арене которого во времена Нерона предавали мученической смерти христиан.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000" smtClean="0">
                <a:solidFill>
                  <a:srgbClr val="002060"/>
                </a:solidFill>
                <a:latin typeface="Arial Black" pitchFamily="34" charset="0"/>
              </a:rPr>
              <a:t>В 67 году сюда после судилища был приведен и апостол Петр.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000" smtClean="0">
                <a:solidFill>
                  <a:srgbClr val="002060"/>
                </a:solidFill>
                <a:latin typeface="Arial Black" pitchFamily="34" charset="0"/>
              </a:rPr>
              <a:t>Петр попросил, чтобы казнь его не уподобляли Христовой.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000" smtClean="0">
                <a:solidFill>
                  <a:srgbClr val="002060"/>
                </a:solidFill>
                <a:latin typeface="Arial Black" pitchFamily="34" charset="0"/>
              </a:rPr>
              <a:t>Тогда он был распят головой вниз.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000" smtClean="0">
                <a:solidFill>
                  <a:srgbClr val="002060"/>
                </a:solidFill>
                <a:latin typeface="Arial Black" pitchFamily="34" charset="0"/>
              </a:rPr>
              <a:t> В 326 году в память об этом император Константин повелел построить базилику во имя Святого Петра.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000" smtClean="0">
                <a:solidFill>
                  <a:srgbClr val="002060"/>
                </a:solidFill>
                <a:latin typeface="Arial Black" pitchFamily="34" charset="0"/>
              </a:rPr>
              <a:t>Когда она обветшала, папа римский Николай V в 1452 году начал строительство собора.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000" smtClean="0">
                <a:solidFill>
                  <a:srgbClr val="002060"/>
                </a:solidFill>
                <a:latin typeface="Arial Black" pitchFamily="34" charset="0"/>
              </a:rPr>
              <a:t> После его смерти работы были приостановлены, и только в 1506 году папа Юлий II поручил архитектору Браманте строительство собора.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07950" y="260350"/>
            <a:ext cx="8785225" cy="6597650"/>
          </a:xfrm>
        </p:spPr>
        <p:txBody>
          <a:bodyPr>
            <a:normAutofit fontScale="85000"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2000" dirty="0" err="1" smtClean="0">
                <a:solidFill>
                  <a:srgbClr val="C00000"/>
                </a:solidFill>
                <a:latin typeface="Arial Black" pitchFamily="34" charset="0"/>
              </a:rPr>
              <a:t>Браманте</a:t>
            </a: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 задумал церковь в виде греческого равностороннего креста.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Почти все крупные архитекторы Италии по очереди участвовали в проектировании и строительстве собора св. Петра.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 После смерти </a:t>
            </a:r>
            <a:r>
              <a:rPr lang="ru-RU" sz="2000" dirty="0" err="1" smtClean="0">
                <a:solidFill>
                  <a:srgbClr val="002060"/>
                </a:solidFill>
                <a:latin typeface="Arial Black" pitchFamily="34" charset="0"/>
              </a:rPr>
              <a:t>Браманте</a:t>
            </a: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 работа была поручена </a:t>
            </a:r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Рафаэлю</a:t>
            </a: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, который перепроектировал церковь в виде креста латинского.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Затем строительство собора возглавил </a:t>
            </a:r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Микеланджело.</a:t>
            </a: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Все несущие конструкции Микеланджело сделал более массивными и выделил главное пространство.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Он возвёл барабан центрального купола, но сам купол достраивали уже после его смерти.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 Архитекторы </a:t>
            </a:r>
            <a:r>
              <a:rPr lang="ru-RU" sz="2000" dirty="0" err="1" smtClean="0">
                <a:solidFill>
                  <a:srgbClr val="002060"/>
                </a:solidFill>
                <a:latin typeface="Arial Black" pitchFamily="34" charset="0"/>
              </a:rPr>
              <a:t>Джакомо</a:t>
            </a: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Arial Black" pitchFamily="34" charset="0"/>
              </a:rPr>
              <a:t>делла</a:t>
            </a: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 Порта и </a:t>
            </a:r>
            <a:r>
              <a:rPr lang="ru-RU" sz="2000" dirty="0" err="1" smtClean="0">
                <a:solidFill>
                  <a:srgbClr val="002060"/>
                </a:solidFill>
                <a:latin typeface="Arial Black" pitchFamily="34" charset="0"/>
              </a:rPr>
              <a:t>Доменико</a:t>
            </a: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 Фонтана по проекту Микеланджело возвели два купола: внутренний, округлый, и внешний, вытянутый вверх.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 Карло </a:t>
            </a:r>
            <a:r>
              <a:rPr lang="ru-RU" sz="2000" dirty="0" err="1" smtClean="0">
                <a:solidFill>
                  <a:srgbClr val="002060"/>
                </a:solidFill>
                <a:latin typeface="Arial Black" pitchFamily="34" charset="0"/>
              </a:rPr>
              <a:t>Мадерно</a:t>
            </a: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 достроил продольные капеллы и оформил фасад собора.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 Из четырёх малых куполов, предусмотренных проектом Микеланджело, архитектор </a:t>
            </a:r>
            <a:r>
              <a:rPr lang="ru-RU" sz="2000" dirty="0" err="1" smtClean="0">
                <a:solidFill>
                  <a:srgbClr val="002060"/>
                </a:solidFill>
                <a:latin typeface="Arial Black" pitchFamily="34" charset="0"/>
              </a:rPr>
              <a:t>Виньола</a:t>
            </a: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 возвёл только два.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В наибольшей степени архитектурные формы именно в том виде, как они были задуманы Микеланджело, сохранились с алтарной, западной стороны.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2000" u="sng" dirty="0" smtClean="0">
                <a:solidFill>
                  <a:srgbClr val="C00000"/>
                </a:solidFill>
                <a:latin typeface="Arial Black" pitchFamily="34" charset="0"/>
              </a:rPr>
              <a:t>18 ноября 1626 года,</a:t>
            </a: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 в 1300-летний юбилей первой базилики и через 120 лет после начала строительства, папа Урбан VIII освятил новый собор.</a:t>
            </a:r>
            <a:endParaRPr lang="ru-RU" sz="20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Содержимое 2"/>
          <p:cNvSpPr>
            <a:spLocks noGrp="1"/>
          </p:cNvSpPr>
          <p:nvPr>
            <p:ph sz="quarter" idx="1"/>
          </p:nvPr>
        </p:nvSpPr>
        <p:spPr>
          <a:xfrm>
            <a:off x="179388" y="3357563"/>
            <a:ext cx="8640762" cy="311626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z="2000" smtClean="0">
                <a:solidFill>
                  <a:srgbClr val="002060"/>
                </a:solidFill>
                <a:latin typeface="Arial Black" pitchFamily="34" charset="0"/>
              </a:rPr>
              <a:t>Но на этом история не закончилась.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000" smtClean="0">
                <a:solidFill>
                  <a:srgbClr val="002060"/>
                </a:solidFill>
                <a:latin typeface="Arial Black" pitchFamily="34" charset="0"/>
              </a:rPr>
              <a:t>В начале XVII в. по указанию Павла V архитектор Карло Мадерно удлинил восточную ветвь креста — пристроил к центрическому зданию трёхнефную базиликальную часть, вернувшись таким образом к форме латинского креста, и построил фасад.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000" smtClean="0">
                <a:solidFill>
                  <a:srgbClr val="002060"/>
                </a:solidFill>
                <a:latin typeface="Arial Black" pitchFamily="34" charset="0"/>
              </a:rPr>
              <a:t>В результате купол оказался скрытым фасадом, утратил своё доминирующее значение и воспринимается только издали, с виа делла Кончильяционе.</a:t>
            </a:r>
          </a:p>
        </p:txBody>
      </p:sp>
      <p:pic>
        <p:nvPicPr>
          <p:cNvPr id="15363" name="Picture 2" descr="212135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4438" y="260350"/>
            <a:ext cx="61341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lobus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globus1</Template>
  <TotalTime>37</TotalTime>
  <Words>2277</Words>
  <Application>Microsoft Office PowerPoint</Application>
  <PresentationFormat>Экран (4:3)</PresentationFormat>
  <Paragraphs>165</Paragraphs>
  <Slides>61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2" baseType="lpstr">
      <vt:lpstr>globus1</vt:lpstr>
      <vt:lpstr>Путешествие по Европе. Рим – вечный город. Часть 2.</vt:lpstr>
      <vt:lpstr>Достопримечательности              Рима </vt:lpstr>
      <vt:lpstr>Слайд 3</vt:lpstr>
      <vt:lpstr>Слайд 4</vt:lpstr>
      <vt:lpstr>Собор Святого Петра — сердце Ватикана </vt:lpstr>
      <vt:lpstr>Белый шатер, сияющий в синем небе Рима — купол собора Святого Петра, главного храма католического мира.  Храма, которому уже более пяти веков…  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Римский Колизей - Гигант из прошлого </vt:lpstr>
      <vt:lpstr>Слайд 17</vt:lpstr>
      <vt:lpstr>Слайд 18</vt:lpstr>
      <vt:lpstr>Слайд 19</vt:lpstr>
      <vt:lpstr>Слайд 20</vt:lpstr>
      <vt:lpstr>Слайд 21</vt:lpstr>
      <vt:lpstr>Римский Форум.  Обломки прошлого и пыль веков... </vt:lpstr>
      <vt:lpstr>Слайд 23</vt:lpstr>
      <vt:lpstr>Римский форум — площадь в центре Древнего Рима вместе с прилегающими зданиями.  Первоначально на ней размещался рынок, позже она включила в себя комиции (место народных собраний), курию (место заседаний Сената) и приобрела также политические функции.</vt:lpstr>
      <vt:lpstr>Слайд 25</vt:lpstr>
      <vt:lpstr>Слайд 26</vt:lpstr>
      <vt:lpstr>Колонна Фоки, построенная в 608 г. в честь визита византийского императора Фоки в Рим.  Это одна из немногих колонн, сохранивших вертикальное положение с момента сооружения.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Ротонда Пантеона, выложенная из кирпича и облицованная мрамором, в своей структуре обозначает сложную символику космоса, а “око” на вершине купола — символ солнечного диска, единственный источник света в здании.  Есть легенда, что отверстие в куполе пробили злые духи, заметавшиеся в поисках выхода при звуках первой мессы.</vt:lpstr>
      <vt:lpstr>Слайд 38</vt:lpstr>
      <vt:lpstr>Слайд 39</vt:lpstr>
      <vt:lpstr>Замок Святого Ангела </vt:lpstr>
      <vt:lpstr>В этом замке хоронили императоров, потом в нем жили римские папы. Художники и ученые узнали его как тюрьму.  А однажды на крышу замка даже спустился ангел…</vt:lpstr>
      <vt:lpstr>Слайд 42</vt:lpstr>
      <vt:lpstr>Слайд 43</vt:lpstr>
      <vt:lpstr>Слайд 44</vt:lpstr>
      <vt:lpstr>Слайд 45</vt:lpstr>
      <vt:lpstr>Слайд 46</vt:lpstr>
      <vt:lpstr>Слайд 47</vt:lpstr>
      <vt:lpstr>Мост Святого Ангела, украшенный скульптурами Бернини — главная переправа, по которой бесчисленные паломники с VII века попадали с левого берега на правый, к собору Святого Петра и Ватикану.  10 статуй ангелов, выполненных Бернине в стиле барокко были воздвигнуты во время папы Климента 9-го.</vt:lpstr>
      <vt:lpstr>   Витториано –  Римская "Пишущая машинка" </vt:lpstr>
      <vt:lpstr>Слайд 50</vt:lpstr>
      <vt:lpstr>Витториано — монумент в честь первого короля объединённой Италии Виктора Эммануила II.  Возведение этого колоссального монумента началось в 1885 году и продолжалось полвека.</vt:lpstr>
      <vt:lpstr>Слайд 52</vt:lpstr>
      <vt:lpstr>   Пьяцца Навона </vt:lpstr>
      <vt:lpstr>Площадь имеет форму вытянутого с юга на север овала. Ее овальная форма и большая протяженность объясняются тем, что она располагается на месте цирка Домициана.  Этот стадион, построенный в конце 1 в. н.э., имел 276 м в длину и 54 м в ширину.  На стадионе проводились соревнования по бегу, метанию диска, кулачные бои.</vt:lpstr>
      <vt:lpstr>Слайд 55</vt:lpstr>
      <vt:lpstr>Слайд 56</vt:lpstr>
      <vt:lpstr>Фонтан Треви — некоронованный король римских фонтанов </vt:lpstr>
      <vt:lpstr>Слайд 58</vt:lpstr>
      <vt:lpstr>Слайд 59</vt:lpstr>
      <vt:lpstr>Слайд 60</vt:lpstr>
      <vt:lpstr>Слайд 61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Admin</cp:lastModifiedBy>
  <cp:revision>5</cp:revision>
  <dcterms:created xsi:type="dcterms:W3CDTF">2013-01-11T09:19:06Z</dcterms:created>
  <dcterms:modified xsi:type="dcterms:W3CDTF">2014-01-16T06:33:52Z</dcterms:modified>
</cp:coreProperties>
</file>