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3FDE3-1281-4D5A-A3BB-E6C12B7560F8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D36B-E6FD-4B99-BB01-D19A6ED60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Падежные окончания имён прилагательных- 4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Алгоритм.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1) Найти главное слово(имя сущ.).</a:t>
            </a:r>
          </a:p>
          <a:p>
            <a:r>
              <a:rPr lang="ru-RU" sz="3600" dirty="0" smtClean="0"/>
              <a:t>2)Определить </a:t>
            </a:r>
            <a:r>
              <a:rPr lang="ru-RU" sz="3600" dirty="0" err="1" smtClean="0"/>
              <a:t>род,число</a:t>
            </a:r>
            <a:r>
              <a:rPr lang="ru-RU" sz="3600" dirty="0" smtClean="0"/>
              <a:t>(падеж).</a:t>
            </a:r>
          </a:p>
          <a:p>
            <a:r>
              <a:rPr lang="ru-RU" sz="3600" dirty="0" smtClean="0"/>
              <a:t>3)Поставить вопрос от главного слова.</a:t>
            </a:r>
          </a:p>
          <a:p>
            <a:r>
              <a:rPr lang="ru-RU" sz="3600" dirty="0" smtClean="0"/>
              <a:t>4)Записать окончание.</a:t>
            </a:r>
          </a:p>
          <a:p>
            <a:r>
              <a:rPr lang="ru-RU" sz="3600" dirty="0" smtClean="0"/>
              <a:t>Море(какое</a:t>
            </a:r>
            <a:r>
              <a:rPr lang="en-US" sz="3600" dirty="0" smtClean="0"/>
              <a:t>?</a:t>
            </a:r>
            <a:r>
              <a:rPr lang="ru-RU" sz="3600" dirty="0" smtClean="0"/>
              <a:t> С.Р. </a:t>
            </a:r>
            <a:r>
              <a:rPr lang="ru-RU" sz="3600" dirty="0" err="1" smtClean="0">
                <a:solidFill>
                  <a:srgbClr val="FFFF00"/>
                </a:solidFill>
              </a:rPr>
              <a:t>ое-ее</a:t>
            </a:r>
            <a:r>
              <a:rPr lang="ru-RU" sz="3600" dirty="0" smtClean="0"/>
              <a:t>) син</a:t>
            </a:r>
            <a:r>
              <a:rPr lang="ru-RU" sz="3600" dirty="0" smtClean="0">
                <a:solidFill>
                  <a:srgbClr val="FFFF00"/>
                </a:solidFill>
              </a:rPr>
              <a:t>ее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Платок(какой</a:t>
            </a:r>
            <a:r>
              <a:rPr lang="en-US" sz="3600" dirty="0" smtClean="0"/>
              <a:t>?</a:t>
            </a:r>
            <a:r>
              <a:rPr lang="ru-RU" sz="3600" dirty="0" smtClean="0"/>
              <a:t> М.Р. </a:t>
            </a:r>
            <a:r>
              <a:rPr lang="ru-RU" sz="3600" dirty="0" err="1" smtClean="0">
                <a:solidFill>
                  <a:srgbClr val="FFFF00"/>
                </a:solidFill>
              </a:rPr>
              <a:t>ой-ий</a:t>
            </a:r>
            <a:r>
              <a:rPr lang="ru-RU" sz="3600" dirty="0" smtClean="0"/>
              <a:t>)син</a:t>
            </a:r>
            <a:r>
              <a:rPr lang="ru-RU" sz="3600" dirty="0" smtClean="0">
                <a:solidFill>
                  <a:srgbClr val="FFFF00"/>
                </a:solidFill>
              </a:rPr>
              <a:t>ий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У ленты(какой</a:t>
            </a:r>
            <a:r>
              <a:rPr lang="en-US" sz="3600" dirty="0" smtClean="0"/>
              <a:t>?</a:t>
            </a:r>
            <a:r>
              <a:rPr lang="ru-RU" sz="3600" dirty="0" smtClean="0"/>
              <a:t> </a:t>
            </a:r>
            <a:r>
              <a:rPr lang="ru-RU" sz="3600" dirty="0" err="1" smtClean="0"/>
              <a:t>Ж.Р.</a:t>
            </a:r>
            <a:r>
              <a:rPr lang="ru-RU" sz="3600" dirty="0" err="1" smtClean="0">
                <a:solidFill>
                  <a:srgbClr val="FFFF00"/>
                </a:solidFill>
              </a:rPr>
              <a:t>ой-ей</a:t>
            </a:r>
            <a:r>
              <a:rPr lang="ru-RU" sz="3600" dirty="0" smtClean="0"/>
              <a:t>)син</a:t>
            </a:r>
            <a:r>
              <a:rPr lang="ru-RU" sz="3600" dirty="0" smtClean="0">
                <a:solidFill>
                  <a:srgbClr val="FFFF00"/>
                </a:solidFill>
              </a:rPr>
              <a:t>ей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Мужской род.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429288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</a:t>
            </a:r>
            <a:r>
              <a:rPr lang="ru-RU" sz="3600" b="1" dirty="0" smtClean="0"/>
              <a:t>И.п.</a:t>
            </a:r>
            <a:r>
              <a:rPr lang="ru-RU" sz="3600" dirty="0" smtClean="0"/>
              <a:t>    как</a:t>
            </a:r>
            <a:r>
              <a:rPr lang="ru-RU" sz="3600" dirty="0" smtClean="0">
                <a:solidFill>
                  <a:srgbClr val="FF0000"/>
                </a:solidFill>
              </a:rPr>
              <a:t>ой</a:t>
            </a:r>
            <a:r>
              <a:rPr lang="en-US" sz="3600" dirty="0" smtClean="0"/>
              <a:t>?</a:t>
            </a:r>
            <a:r>
              <a:rPr lang="ru-RU" sz="3600" dirty="0" smtClean="0"/>
              <a:t>        бел</a:t>
            </a:r>
            <a:r>
              <a:rPr lang="ru-RU" sz="3600" dirty="0" smtClean="0">
                <a:solidFill>
                  <a:srgbClr val="FFFF00"/>
                </a:solidFill>
              </a:rPr>
              <a:t>ый   </a:t>
            </a:r>
            <a:r>
              <a:rPr lang="ru-RU" sz="3600" dirty="0" smtClean="0"/>
              <a:t>        син</a:t>
            </a:r>
            <a:r>
              <a:rPr lang="ru-RU" sz="3600" dirty="0" smtClean="0">
                <a:solidFill>
                  <a:srgbClr val="FFFF00"/>
                </a:solidFill>
              </a:rPr>
              <a:t>ий</a:t>
            </a:r>
          </a:p>
          <a:p>
            <a:pPr>
              <a:buNone/>
            </a:pPr>
            <a:r>
              <a:rPr lang="ru-RU" sz="3600" dirty="0" smtClean="0"/>
              <a:t>        </a:t>
            </a:r>
            <a:r>
              <a:rPr lang="ru-RU" sz="3600" b="1" dirty="0" smtClean="0"/>
              <a:t>Р.п.</a:t>
            </a:r>
            <a:r>
              <a:rPr lang="ru-RU" sz="3600" dirty="0" smtClean="0"/>
              <a:t>     как</a:t>
            </a:r>
            <a:r>
              <a:rPr lang="ru-RU" sz="3600" dirty="0" smtClean="0">
                <a:solidFill>
                  <a:srgbClr val="FF0000"/>
                </a:solidFill>
              </a:rPr>
              <a:t>ого</a:t>
            </a:r>
            <a:r>
              <a:rPr lang="en-US" sz="3600" dirty="0" smtClean="0"/>
              <a:t>?</a:t>
            </a:r>
            <a:r>
              <a:rPr lang="ru-RU" sz="3600" dirty="0" smtClean="0"/>
              <a:t>       бел</a:t>
            </a:r>
            <a:r>
              <a:rPr lang="ru-RU" sz="3600" dirty="0" smtClean="0">
                <a:solidFill>
                  <a:srgbClr val="FFFF00"/>
                </a:solidFill>
              </a:rPr>
              <a:t>ого</a:t>
            </a:r>
            <a:r>
              <a:rPr lang="ru-RU" sz="3600" dirty="0" smtClean="0"/>
              <a:t>          син</a:t>
            </a:r>
            <a:r>
              <a:rPr lang="ru-RU" sz="3600" dirty="0" smtClean="0">
                <a:solidFill>
                  <a:srgbClr val="FFFF00"/>
                </a:solidFill>
              </a:rPr>
              <a:t>его</a:t>
            </a:r>
          </a:p>
          <a:p>
            <a:pPr>
              <a:buNone/>
            </a:pPr>
            <a:r>
              <a:rPr lang="ru-RU" sz="3600" b="1" dirty="0" smtClean="0"/>
              <a:t>        Д.п.    </a:t>
            </a:r>
            <a:r>
              <a:rPr lang="ru-RU" sz="3600" dirty="0" smtClean="0"/>
              <a:t>как</a:t>
            </a:r>
            <a:r>
              <a:rPr lang="ru-RU" sz="3600" dirty="0" smtClean="0">
                <a:solidFill>
                  <a:srgbClr val="FF0000"/>
                </a:solidFill>
              </a:rPr>
              <a:t>ому</a:t>
            </a:r>
            <a:r>
              <a:rPr lang="ru-RU" sz="3600" dirty="0" smtClean="0"/>
              <a:t> </a:t>
            </a:r>
            <a:r>
              <a:rPr lang="en-US" sz="3600" dirty="0" smtClean="0"/>
              <a:t>?</a:t>
            </a:r>
            <a:r>
              <a:rPr lang="ru-RU" sz="3600" dirty="0" smtClean="0"/>
              <a:t>     бел</a:t>
            </a:r>
            <a:r>
              <a:rPr lang="ru-RU" sz="3600" dirty="0" smtClean="0">
                <a:solidFill>
                  <a:srgbClr val="FFFF00"/>
                </a:solidFill>
              </a:rPr>
              <a:t>ому  </a:t>
            </a:r>
            <a:r>
              <a:rPr lang="ru-RU" sz="3600" dirty="0" smtClean="0"/>
              <a:t>       син</a:t>
            </a:r>
            <a:r>
              <a:rPr lang="ru-RU" sz="3600" dirty="0" smtClean="0">
                <a:solidFill>
                  <a:srgbClr val="FFFF00"/>
                </a:solidFill>
              </a:rPr>
              <a:t>ему</a:t>
            </a:r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В.п.     </a:t>
            </a:r>
            <a:r>
              <a:rPr lang="ru-RU" sz="3600" dirty="0" smtClean="0"/>
              <a:t>как</a:t>
            </a:r>
            <a:r>
              <a:rPr lang="ru-RU" sz="3600" dirty="0" smtClean="0">
                <a:solidFill>
                  <a:srgbClr val="FF0000"/>
                </a:solidFill>
              </a:rPr>
              <a:t>ой</a:t>
            </a:r>
            <a:r>
              <a:rPr lang="en-US" sz="3600" dirty="0" smtClean="0"/>
              <a:t>?</a:t>
            </a:r>
            <a:r>
              <a:rPr lang="ru-RU" sz="3600" dirty="0" smtClean="0"/>
              <a:t>        бел</a:t>
            </a:r>
            <a:r>
              <a:rPr lang="ru-RU" sz="3600" dirty="0" smtClean="0">
                <a:solidFill>
                  <a:srgbClr val="FFFF00"/>
                </a:solidFill>
              </a:rPr>
              <a:t>ый</a:t>
            </a:r>
            <a:r>
              <a:rPr lang="ru-RU" sz="3600" dirty="0" smtClean="0"/>
              <a:t>           син</a:t>
            </a:r>
            <a:r>
              <a:rPr lang="ru-RU" sz="3600" dirty="0" smtClean="0">
                <a:solidFill>
                  <a:srgbClr val="FFFF00"/>
                </a:solidFill>
              </a:rPr>
              <a:t>ий</a:t>
            </a:r>
          </a:p>
          <a:p>
            <a:pPr>
              <a:buNone/>
            </a:pPr>
            <a:r>
              <a:rPr lang="ru-RU" sz="3600" dirty="0" smtClean="0"/>
              <a:t>        </a:t>
            </a:r>
            <a:r>
              <a:rPr lang="ru-RU" sz="3600" b="1" dirty="0" smtClean="0"/>
              <a:t>Т.п.</a:t>
            </a:r>
            <a:r>
              <a:rPr lang="ru-RU" sz="3600" dirty="0" smtClean="0"/>
              <a:t>      как</a:t>
            </a:r>
            <a:r>
              <a:rPr lang="ru-RU" sz="3600" dirty="0" smtClean="0">
                <a:solidFill>
                  <a:srgbClr val="FF0000"/>
                </a:solidFill>
              </a:rPr>
              <a:t>им</a:t>
            </a:r>
            <a:r>
              <a:rPr lang="en-US" sz="3600" dirty="0" smtClean="0"/>
              <a:t>?</a:t>
            </a:r>
            <a:r>
              <a:rPr lang="ru-RU" sz="3600" dirty="0" smtClean="0"/>
              <a:t>       бел</a:t>
            </a:r>
            <a:r>
              <a:rPr lang="ru-RU" sz="3600" dirty="0" smtClean="0">
                <a:solidFill>
                  <a:srgbClr val="FFFF00"/>
                </a:solidFill>
              </a:rPr>
              <a:t>ым</a:t>
            </a:r>
            <a:r>
              <a:rPr lang="ru-RU" sz="3600" dirty="0" smtClean="0"/>
              <a:t>          син</a:t>
            </a:r>
            <a:r>
              <a:rPr lang="ru-RU" sz="3600" dirty="0" smtClean="0">
                <a:solidFill>
                  <a:srgbClr val="FFFF00"/>
                </a:solidFill>
              </a:rPr>
              <a:t>им</a:t>
            </a:r>
          </a:p>
          <a:p>
            <a:pPr>
              <a:buNone/>
            </a:pPr>
            <a:r>
              <a:rPr lang="ru-RU" sz="3600" b="1" dirty="0" smtClean="0"/>
              <a:t>        П.п.  </a:t>
            </a:r>
            <a:r>
              <a:rPr lang="ru-RU" sz="3600" dirty="0" smtClean="0"/>
              <a:t>о как</a:t>
            </a:r>
            <a:r>
              <a:rPr lang="ru-RU" sz="3600" dirty="0" smtClean="0">
                <a:solidFill>
                  <a:srgbClr val="FF0000"/>
                </a:solidFill>
              </a:rPr>
              <a:t>ом</a:t>
            </a:r>
            <a:r>
              <a:rPr lang="en-US" sz="3600" dirty="0" smtClean="0"/>
              <a:t>?</a:t>
            </a:r>
            <a:r>
              <a:rPr lang="ru-RU" sz="3600" dirty="0" smtClean="0"/>
              <a:t>    о бел</a:t>
            </a:r>
            <a:r>
              <a:rPr lang="ru-RU" sz="3600" dirty="0" smtClean="0">
                <a:solidFill>
                  <a:srgbClr val="FFFF00"/>
                </a:solidFill>
              </a:rPr>
              <a:t>ом </a:t>
            </a:r>
            <a:r>
              <a:rPr lang="ru-RU" sz="3600" dirty="0" smtClean="0"/>
              <a:t>      о син</a:t>
            </a:r>
            <a:r>
              <a:rPr lang="ru-RU" sz="3600" dirty="0" smtClean="0">
                <a:solidFill>
                  <a:srgbClr val="FFFF00"/>
                </a:solidFill>
              </a:rPr>
              <a:t>ем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Мужской </a:t>
            </a:r>
            <a:r>
              <a:rPr lang="ru-RU" b="1" dirty="0" err="1" smtClean="0"/>
              <a:t>род-окончания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И.п</a:t>
            </a:r>
            <a:r>
              <a:rPr lang="ru-RU" dirty="0" smtClean="0"/>
              <a:t>.               </a:t>
            </a:r>
            <a:r>
              <a:rPr lang="ru-RU" sz="4000" dirty="0">
                <a:solidFill>
                  <a:srgbClr val="FFFF00"/>
                </a:solidFill>
              </a:rPr>
              <a:t>о</a:t>
            </a:r>
            <a:r>
              <a:rPr lang="ru-RU" sz="4000" dirty="0" smtClean="0">
                <a:solidFill>
                  <a:srgbClr val="FFFF00"/>
                </a:solidFill>
              </a:rPr>
              <a:t>й                     </a:t>
            </a:r>
            <a:r>
              <a:rPr lang="ru-RU" sz="4000" dirty="0" err="1" smtClean="0">
                <a:solidFill>
                  <a:srgbClr val="FFFF00"/>
                </a:solidFill>
              </a:rPr>
              <a:t>ий</a:t>
            </a:r>
            <a:endParaRPr lang="ru-RU" sz="4000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Р.п. </a:t>
            </a:r>
            <a:r>
              <a:rPr lang="ru-RU" dirty="0" smtClean="0"/>
              <a:t>               </a:t>
            </a:r>
            <a:r>
              <a:rPr lang="ru-RU" sz="4000" dirty="0">
                <a:solidFill>
                  <a:srgbClr val="FFFF00"/>
                </a:solidFill>
              </a:rPr>
              <a:t>о</a:t>
            </a:r>
            <a:r>
              <a:rPr lang="ru-RU" sz="4000" dirty="0" smtClean="0">
                <a:solidFill>
                  <a:srgbClr val="FFFF00"/>
                </a:solidFill>
              </a:rPr>
              <a:t>го                   его</a:t>
            </a:r>
          </a:p>
          <a:p>
            <a:r>
              <a:rPr lang="ru-RU" b="1" dirty="0" smtClean="0"/>
              <a:t>Д.п.</a:t>
            </a:r>
            <a:r>
              <a:rPr lang="ru-RU" dirty="0" smtClean="0"/>
              <a:t>               </a:t>
            </a:r>
            <a:r>
              <a:rPr lang="ru-RU" sz="4000" dirty="0" err="1">
                <a:solidFill>
                  <a:srgbClr val="FFFF00"/>
                </a:solidFill>
              </a:rPr>
              <a:t>о</a:t>
            </a:r>
            <a:r>
              <a:rPr lang="ru-RU" sz="4000" dirty="0" err="1" smtClean="0">
                <a:solidFill>
                  <a:srgbClr val="FFFF00"/>
                </a:solidFill>
              </a:rPr>
              <a:t>му</a:t>
            </a:r>
            <a:r>
              <a:rPr lang="ru-RU" sz="4000" dirty="0" smtClean="0">
                <a:solidFill>
                  <a:srgbClr val="FFFF00"/>
                </a:solidFill>
              </a:rPr>
              <a:t>                  ему</a:t>
            </a:r>
          </a:p>
          <a:p>
            <a:r>
              <a:rPr lang="ru-RU" b="1" dirty="0" smtClean="0"/>
              <a:t>В.п.</a:t>
            </a:r>
            <a:r>
              <a:rPr lang="ru-RU" dirty="0" smtClean="0"/>
              <a:t>              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4000" dirty="0">
                <a:solidFill>
                  <a:srgbClr val="FFFF00"/>
                </a:solidFill>
              </a:rPr>
              <a:t>о</a:t>
            </a:r>
            <a:r>
              <a:rPr lang="ru-RU" sz="4000" dirty="0" smtClean="0">
                <a:solidFill>
                  <a:srgbClr val="FFFF00"/>
                </a:solidFill>
              </a:rPr>
              <a:t>й                    </a:t>
            </a:r>
            <a:r>
              <a:rPr lang="ru-RU" sz="4000" dirty="0" err="1" smtClean="0">
                <a:solidFill>
                  <a:srgbClr val="FFFF00"/>
                </a:solidFill>
              </a:rPr>
              <a:t>ий</a:t>
            </a:r>
            <a:endParaRPr lang="ru-RU" sz="4000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Т.п.</a:t>
            </a:r>
            <a:r>
              <a:rPr lang="ru-RU" dirty="0" smtClean="0"/>
              <a:t>                </a:t>
            </a:r>
            <a:r>
              <a:rPr lang="ru-RU" sz="4000" dirty="0" err="1">
                <a:solidFill>
                  <a:srgbClr val="FFFF00"/>
                </a:solidFill>
              </a:rPr>
              <a:t>ы</a:t>
            </a:r>
            <a:r>
              <a:rPr lang="ru-RU" sz="4000" dirty="0" err="1" smtClean="0">
                <a:solidFill>
                  <a:srgbClr val="FFFF00"/>
                </a:solidFill>
              </a:rPr>
              <a:t>м</a:t>
            </a:r>
            <a:r>
              <a:rPr lang="ru-RU" sz="4000" dirty="0" smtClean="0">
                <a:solidFill>
                  <a:srgbClr val="FFFF00"/>
                </a:solidFill>
              </a:rPr>
              <a:t>                  им</a:t>
            </a:r>
          </a:p>
          <a:p>
            <a:r>
              <a:rPr lang="ru-RU" b="1" dirty="0" smtClean="0"/>
              <a:t>П.п.</a:t>
            </a:r>
            <a:r>
              <a:rPr lang="ru-RU" dirty="0" smtClean="0"/>
              <a:t>                </a:t>
            </a:r>
            <a:r>
              <a:rPr lang="ru-RU" sz="4000" dirty="0" err="1" smtClean="0">
                <a:solidFill>
                  <a:srgbClr val="FFFF00"/>
                </a:solidFill>
              </a:rPr>
              <a:t>ом</a:t>
            </a:r>
            <a:r>
              <a:rPr lang="ru-RU" sz="4000" dirty="0" smtClean="0">
                <a:solidFill>
                  <a:srgbClr val="FFFF00"/>
                </a:solidFill>
              </a:rPr>
              <a:t>                  ем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Женский род.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И.п.</a:t>
            </a:r>
            <a:r>
              <a:rPr lang="ru-RU" dirty="0" smtClean="0"/>
              <a:t>    </a:t>
            </a:r>
            <a:r>
              <a:rPr lang="ru-RU" sz="3600" dirty="0" smtClean="0"/>
              <a:t>как</a:t>
            </a:r>
            <a:r>
              <a:rPr lang="ru-RU" sz="3600" dirty="0" smtClean="0">
                <a:solidFill>
                  <a:srgbClr val="FF0000"/>
                </a:solidFill>
              </a:rPr>
              <a:t>ая</a:t>
            </a:r>
            <a:r>
              <a:rPr lang="en-US" sz="3600" dirty="0" smtClean="0"/>
              <a:t>?</a:t>
            </a:r>
            <a:r>
              <a:rPr lang="ru-RU" sz="3600" dirty="0" smtClean="0"/>
              <a:t>       бел</a:t>
            </a:r>
            <a:r>
              <a:rPr lang="ru-RU" sz="3600" dirty="0" smtClean="0">
                <a:solidFill>
                  <a:srgbClr val="FFFF00"/>
                </a:solidFill>
              </a:rPr>
              <a:t>ая  </a:t>
            </a:r>
            <a:r>
              <a:rPr lang="ru-RU" sz="3600" dirty="0" smtClean="0"/>
              <a:t>              син</a:t>
            </a:r>
            <a:r>
              <a:rPr lang="ru-RU" sz="3600" dirty="0" smtClean="0">
                <a:solidFill>
                  <a:srgbClr val="FFFF00"/>
                </a:solidFill>
              </a:rPr>
              <a:t>яя</a:t>
            </a:r>
          </a:p>
          <a:p>
            <a:r>
              <a:rPr lang="ru-RU" b="1" dirty="0" smtClean="0"/>
              <a:t>Р.п.</a:t>
            </a:r>
            <a:r>
              <a:rPr lang="ru-RU" dirty="0" smtClean="0"/>
              <a:t>     </a:t>
            </a:r>
            <a:r>
              <a:rPr lang="ru-RU" sz="3600" dirty="0" smtClean="0"/>
              <a:t>как</a:t>
            </a:r>
            <a:r>
              <a:rPr lang="ru-RU" sz="3600" dirty="0" smtClean="0">
                <a:solidFill>
                  <a:srgbClr val="FF0000"/>
                </a:solidFill>
              </a:rPr>
              <a:t>ой </a:t>
            </a:r>
            <a:r>
              <a:rPr lang="en-US" sz="3600" dirty="0" smtClean="0"/>
              <a:t>?</a:t>
            </a:r>
            <a:r>
              <a:rPr lang="ru-RU" sz="3600" dirty="0" smtClean="0"/>
              <a:t>      бел</a:t>
            </a:r>
            <a:r>
              <a:rPr lang="ru-RU" sz="3600" dirty="0" smtClean="0">
                <a:solidFill>
                  <a:srgbClr val="FFFF00"/>
                </a:solidFill>
              </a:rPr>
              <a:t>ой </a:t>
            </a:r>
            <a:r>
              <a:rPr lang="ru-RU" sz="3600" dirty="0" smtClean="0"/>
              <a:t>              син</a:t>
            </a:r>
            <a:r>
              <a:rPr lang="ru-RU" sz="3600" dirty="0" smtClean="0">
                <a:solidFill>
                  <a:srgbClr val="FFFF00"/>
                </a:solidFill>
              </a:rPr>
              <a:t>ей</a:t>
            </a:r>
          </a:p>
          <a:p>
            <a:r>
              <a:rPr lang="ru-RU" b="1" dirty="0" smtClean="0"/>
              <a:t>Д.п.</a:t>
            </a:r>
            <a:r>
              <a:rPr lang="ru-RU" dirty="0" smtClean="0"/>
              <a:t>    </a:t>
            </a:r>
            <a:r>
              <a:rPr lang="ru-RU" sz="3600" dirty="0" smtClean="0"/>
              <a:t>как</a:t>
            </a:r>
            <a:r>
              <a:rPr lang="ru-RU" sz="3600" dirty="0" smtClean="0">
                <a:solidFill>
                  <a:srgbClr val="FF0000"/>
                </a:solidFill>
              </a:rPr>
              <a:t>ой</a:t>
            </a:r>
            <a:r>
              <a:rPr lang="ru-RU" sz="3600" dirty="0" smtClean="0"/>
              <a:t> </a:t>
            </a:r>
            <a:r>
              <a:rPr lang="en-US" sz="3600" dirty="0" smtClean="0"/>
              <a:t>?</a:t>
            </a:r>
            <a:r>
              <a:rPr lang="ru-RU" sz="3600" dirty="0" smtClean="0"/>
              <a:t>      бел</a:t>
            </a:r>
            <a:r>
              <a:rPr lang="ru-RU" sz="3600" dirty="0" smtClean="0">
                <a:solidFill>
                  <a:srgbClr val="FFFF00"/>
                </a:solidFill>
              </a:rPr>
              <a:t>ой </a:t>
            </a:r>
            <a:r>
              <a:rPr lang="ru-RU" sz="3600" dirty="0" smtClean="0"/>
              <a:t>              син</a:t>
            </a:r>
            <a:r>
              <a:rPr lang="ru-RU" sz="3600" dirty="0" smtClean="0">
                <a:solidFill>
                  <a:srgbClr val="FFFF00"/>
                </a:solidFill>
              </a:rPr>
              <a:t>ей</a:t>
            </a:r>
          </a:p>
          <a:p>
            <a:r>
              <a:rPr lang="ru-RU" b="1" dirty="0" smtClean="0"/>
              <a:t>В.п.</a:t>
            </a:r>
            <a:r>
              <a:rPr lang="ru-RU" dirty="0" smtClean="0"/>
              <a:t>    </a:t>
            </a:r>
            <a:r>
              <a:rPr lang="ru-RU" dirty="0"/>
              <a:t> </a:t>
            </a:r>
            <a:r>
              <a:rPr lang="ru-RU" sz="3600" dirty="0"/>
              <a:t>к</a:t>
            </a:r>
            <a:r>
              <a:rPr lang="ru-RU" sz="3600" dirty="0" smtClean="0"/>
              <a:t>ак</a:t>
            </a:r>
            <a:r>
              <a:rPr lang="ru-RU" sz="3600" dirty="0" smtClean="0">
                <a:solidFill>
                  <a:srgbClr val="FF0000"/>
                </a:solidFill>
              </a:rPr>
              <a:t>ую</a:t>
            </a:r>
            <a:r>
              <a:rPr lang="ru-RU" sz="3600" dirty="0" smtClean="0"/>
              <a:t> </a:t>
            </a:r>
            <a:r>
              <a:rPr lang="en-US" sz="3600" dirty="0" smtClean="0"/>
              <a:t>?</a:t>
            </a:r>
            <a:r>
              <a:rPr lang="ru-RU" sz="3600" dirty="0" smtClean="0"/>
              <a:t>     бел</a:t>
            </a:r>
            <a:r>
              <a:rPr lang="ru-RU" sz="3600" dirty="0" smtClean="0">
                <a:solidFill>
                  <a:srgbClr val="FFFF00"/>
                </a:solidFill>
              </a:rPr>
              <a:t>ую</a:t>
            </a:r>
            <a:r>
              <a:rPr lang="ru-RU" sz="3600" dirty="0" smtClean="0"/>
              <a:t>              син</a:t>
            </a:r>
            <a:r>
              <a:rPr lang="ru-RU" sz="3600" dirty="0" smtClean="0">
                <a:solidFill>
                  <a:srgbClr val="FFFF00"/>
                </a:solidFill>
              </a:rPr>
              <a:t>юю</a:t>
            </a:r>
          </a:p>
          <a:p>
            <a:r>
              <a:rPr lang="ru-RU" b="1" dirty="0" smtClean="0"/>
              <a:t>Т.п.</a:t>
            </a:r>
            <a:r>
              <a:rPr lang="ru-RU" dirty="0" smtClean="0"/>
              <a:t>      </a:t>
            </a:r>
            <a:r>
              <a:rPr lang="ru-RU" sz="3600" dirty="0" smtClean="0"/>
              <a:t>как</a:t>
            </a:r>
            <a:r>
              <a:rPr lang="ru-RU" sz="3600" dirty="0" smtClean="0">
                <a:solidFill>
                  <a:srgbClr val="FF0000"/>
                </a:solidFill>
              </a:rPr>
              <a:t>ой</a:t>
            </a:r>
            <a:r>
              <a:rPr lang="ru-RU" sz="3600" dirty="0" smtClean="0"/>
              <a:t> </a:t>
            </a:r>
            <a:r>
              <a:rPr lang="en-US" sz="3600" dirty="0" smtClean="0"/>
              <a:t>?</a:t>
            </a:r>
            <a:r>
              <a:rPr lang="ru-RU" sz="3600" dirty="0" smtClean="0"/>
              <a:t>     бел</a:t>
            </a:r>
            <a:r>
              <a:rPr lang="ru-RU" sz="3600" dirty="0" smtClean="0">
                <a:solidFill>
                  <a:srgbClr val="FFFF00"/>
                </a:solidFill>
              </a:rPr>
              <a:t>ой</a:t>
            </a:r>
            <a:r>
              <a:rPr lang="ru-RU" sz="3600" dirty="0" smtClean="0"/>
              <a:t>               син</a:t>
            </a:r>
            <a:r>
              <a:rPr lang="ru-RU" sz="3600" dirty="0" smtClean="0">
                <a:solidFill>
                  <a:srgbClr val="FFFF00"/>
                </a:solidFill>
              </a:rPr>
              <a:t>ей</a:t>
            </a:r>
          </a:p>
          <a:p>
            <a:r>
              <a:rPr lang="ru-RU" b="1" dirty="0" smtClean="0"/>
              <a:t>П.п.</a:t>
            </a:r>
            <a:r>
              <a:rPr lang="ru-RU" dirty="0" smtClean="0"/>
              <a:t>  </a:t>
            </a:r>
            <a:r>
              <a:rPr lang="ru-RU" sz="3600" dirty="0" smtClean="0"/>
              <a:t>о как</a:t>
            </a:r>
            <a:r>
              <a:rPr lang="ru-RU" sz="3600" dirty="0" smtClean="0">
                <a:solidFill>
                  <a:srgbClr val="FF0000"/>
                </a:solidFill>
              </a:rPr>
              <a:t>ой</a:t>
            </a:r>
            <a:r>
              <a:rPr lang="en-US" sz="3600" dirty="0" smtClean="0"/>
              <a:t>?</a:t>
            </a:r>
            <a:r>
              <a:rPr lang="ru-RU" sz="3600" dirty="0" smtClean="0"/>
              <a:t>   о бел</a:t>
            </a:r>
            <a:r>
              <a:rPr lang="ru-RU" sz="3600" dirty="0" smtClean="0">
                <a:solidFill>
                  <a:srgbClr val="FFFF00"/>
                </a:solidFill>
              </a:rPr>
              <a:t>ой   </a:t>
            </a:r>
            <a:r>
              <a:rPr lang="ru-RU" sz="3600" dirty="0" smtClean="0"/>
              <a:t>        о син</a:t>
            </a:r>
            <a:r>
              <a:rPr lang="ru-RU" sz="3600" dirty="0" smtClean="0">
                <a:solidFill>
                  <a:srgbClr val="FFFF00"/>
                </a:solidFill>
              </a:rPr>
              <a:t>ей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Женский </a:t>
            </a:r>
            <a:r>
              <a:rPr lang="ru-RU" b="1" dirty="0" err="1" smtClean="0"/>
              <a:t>род-окончания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И.п</a:t>
            </a:r>
            <a:r>
              <a:rPr lang="ru-RU" sz="4400" dirty="0" smtClean="0"/>
              <a:t>. </a:t>
            </a:r>
            <a:r>
              <a:rPr lang="ru-RU" sz="4400" dirty="0" smtClean="0">
                <a:solidFill>
                  <a:srgbClr val="FFFF00"/>
                </a:solidFill>
              </a:rPr>
              <a:t>               </a:t>
            </a:r>
            <a:r>
              <a:rPr lang="ru-RU" sz="4400" dirty="0" err="1">
                <a:solidFill>
                  <a:srgbClr val="FFFF00"/>
                </a:solidFill>
              </a:rPr>
              <a:t>а</a:t>
            </a:r>
            <a:r>
              <a:rPr lang="ru-RU" sz="4400" dirty="0" err="1" smtClean="0">
                <a:solidFill>
                  <a:srgbClr val="FFFF00"/>
                </a:solidFill>
              </a:rPr>
              <a:t>я</a:t>
            </a:r>
            <a:r>
              <a:rPr lang="ru-RU" sz="4400" dirty="0" smtClean="0">
                <a:solidFill>
                  <a:srgbClr val="FFFF00"/>
                </a:solidFill>
              </a:rPr>
              <a:t>                   </a:t>
            </a:r>
            <a:r>
              <a:rPr lang="ru-RU" sz="4400" dirty="0" err="1" smtClean="0">
                <a:solidFill>
                  <a:srgbClr val="FFFF00"/>
                </a:solidFill>
              </a:rPr>
              <a:t>яя</a:t>
            </a:r>
            <a:endParaRPr lang="ru-RU" sz="4400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В.п.</a:t>
            </a:r>
            <a:r>
              <a:rPr lang="ru-RU" dirty="0" smtClean="0"/>
              <a:t>                       </a:t>
            </a:r>
            <a:r>
              <a:rPr lang="ru-RU" sz="4400" dirty="0" err="1">
                <a:solidFill>
                  <a:srgbClr val="FFFF00"/>
                </a:solidFill>
              </a:rPr>
              <a:t>у</a:t>
            </a:r>
            <a:r>
              <a:rPr lang="ru-RU" sz="4400" dirty="0" err="1" smtClean="0">
                <a:solidFill>
                  <a:srgbClr val="FFFF00"/>
                </a:solidFill>
              </a:rPr>
              <a:t>ю</a:t>
            </a:r>
            <a:r>
              <a:rPr lang="ru-RU" sz="4400" dirty="0" smtClean="0">
                <a:solidFill>
                  <a:srgbClr val="FFFF00"/>
                </a:solidFill>
              </a:rPr>
              <a:t>   </a:t>
            </a:r>
            <a:r>
              <a:rPr lang="ru-RU" sz="4400" dirty="0" smtClean="0"/>
              <a:t>               </a:t>
            </a:r>
            <a:r>
              <a:rPr lang="ru-RU" sz="4400" dirty="0" err="1" smtClean="0">
                <a:solidFill>
                  <a:srgbClr val="FFFF00"/>
                </a:solidFill>
              </a:rPr>
              <a:t>юю</a:t>
            </a:r>
            <a:endParaRPr lang="ru-RU" sz="4400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Р.п.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Д.п. </a:t>
            </a:r>
            <a:r>
              <a:rPr lang="ru-RU" sz="4400" b="1" dirty="0" smtClean="0">
                <a:solidFill>
                  <a:srgbClr val="FF0000"/>
                </a:solidFill>
              </a:rPr>
              <a:t>-</a:t>
            </a:r>
            <a:r>
              <a:rPr lang="ru-RU" sz="4400" dirty="0" smtClean="0">
                <a:solidFill>
                  <a:srgbClr val="FF0000"/>
                </a:solidFill>
              </a:rPr>
              <a:t>  </a:t>
            </a:r>
            <a:r>
              <a:rPr lang="ru-RU" sz="4400" dirty="0" smtClean="0"/>
              <a:t>            </a:t>
            </a:r>
            <a:r>
              <a:rPr lang="ru-RU" sz="5400" b="1" dirty="0" smtClean="0">
                <a:solidFill>
                  <a:srgbClr val="FF0000"/>
                </a:solidFill>
              </a:rPr>
              <a:t>ой </a:t>
            </a:r>
            <a:r>
              <a:rPr lang="ru-RU" sz="5400" b="1" dirty="0" smtClean="0"/>
              <a:t>               </a:t>
            </a:r>
            <a:r>
              <a:rPr lang="ru-RU" sz="5400" b="1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b="1" dirty="0" smtClean="0"/>
              <a:t>Т.п.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П.п.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Средний род.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И.п.</a:t>
            </a:r>
            <a:r>
              <a:rPr lang="ru-RU" dirty="0" smtClean="0"/>
              <a:t>      </a:t>
            </a:r>
            <a:r>
              <a:rPr lang="ru-RU" sz="4000" dirty="0" smtClean="0"/>
              <a:t>как</a:t>
            </a:r>
            <a:r>
              <a:rPr lang="ru-RU" sz="4000" dirty="0" smtClean="0">
                <a:solidFill>
                  <a:srgbClr val="FF0000"/>
                </a:solidFill>
              </a:rPr>
              <a:t>ое</a:t>
            </a:r>
            <a:r>
              <a:rPr lang="ru-RU" sz="4000" dirty="0" smtClean="0"/>
              <a:t> </a:t>
            </a:r>
            <a:r>
              <a:rPr lang="en-US" sz="4000" dirty="0" smtClean="0"/>
              <a:t>?</a:t>
            </a:r>
            <a:r>
              <a:rPr lang="ru-RU" sz="4000" dirty="0" smtClean="0"/>
              <a:t>     бел</a:t>
            </a:r>
            <a:r>
              <a:rPr lang="ru-RU" sz="4000" dirty="0" smtClean="0">
                <a:solidFill>
                  <a:srgbClr val="FFFF00"/>
                </a:solidFill>
              </a:rPr>
              <a:t>ое  </a:t>
            </a:r>
            <a:r>
              <a:rPr lang="ru-RU" sz="4000" dirty="0" smtClean="0"/>
              <a:t>          син</a:t>
            </a:r>
            <a:r>
              <a:rPr lang="ru-RU" sz="4000" dirty="0" smtClean="0">
                <a:solidFill>
                  <a:srgbClr val="FFFF00"/>
                </a:solidFill>
              </a:rPr>
              <a:t>ее</a:t>
            </a:r>
          </a:p>
          <a:p>
            <a:r>
              <a:rPr lang="ru-RU" b="1" dirty="0" smtClean="0"/>
              <a:t>Р.п.</a:t>
            </a:r>
            <a:r>
              <a:rPr lang="ru-RU" dirty="0" smtClean="0"/>
              <a:t>       </a:t>
            </a:r>
            <a:r>
              <a:rPr lang="ru-RU" sz="4000" dirty="0" smtClean="0"/>
              <a:t>как</a:t>
            </a:r>
            <a:r>
              <a:rPr lang="ru-RU" sz="4000" dirty="0" smtClean="0">
                <a:solidFill>
                  <a:srgbClr val="FF0000"/>
                </a:solidFill>
              </a:rPr>
              <a:t>ого</a:t>
            </a:r>
            <a:r>
              <a:rPr lang="en-US" sz="4000" dirty="0" smtClean="0"/>
              <a:t>?</a:t>
            </a:r>
            <a:r>
              <a:rPr lang="ru-RU" sz="4000" dirty="0" smtClean="0"/>
              <a:t>     бел</a:t>
            </a:r>
            <a:r>
              <a:rPr lang="ru-RU" sz="4000" dirty="0" smtClean="0">
                <a:solidFill>
                  <a:srgbClr val="FFFF00"/>
                </a:solidFill>
              </a:rPr>
              <a:t>ого </a:t>
            </a:r>
            <a:r>
              <a:rPr lang="ru-RU" sz="4000" dirty="0" smtClean="0"/>
              <a:t>          син</a:t>
            </a:r>
            <a:r>
              <a:rPr lang="ru-RU" sz="4000" dirty="0" smtClean="0">
                <a:solidFill>
                  <a:srgbClr val="FFFF00"/>
                </a:solidFill>
              </a:rPr>
              <a:t>его</a:t>
            </a:r>
          </a:p>
          <a:p>
            <a:r>
              <a:rPr lang="ru-RU" b="1" dirty="0" smtClean="0"/>
              <a:t>Д.п.      </a:t>
            </a:r>
            <a:r>
              <a:rPr lang="ru-RU" sz="3600" dirty="0" smtClean="0"/>
              <a:t>как</a:t>
            </a:r>
            <a:r>
              <a:rPr lang="ru-RU" sz="3600" dirty="0" smtClean="0">
                <a:solidFill>
                  <a:srgbClr val="FF0000"/>
                </a:solidFill>
              </a:rPr>
              <a:t>ому</a:t>
            </a:r>
            <a:r>
              <a:rPr lang="en-US" sz="3600" dirty="0" smtClean="0"/>
              <a:t>?  </a:t>
            </a:r>
            <a:r>
              <a:rPr lang="ru-RU" sz="3600" dirty="0" smtClean="0"/>
              <a:t>   </a:t>
            </a:r>
            <a:r>
              <a:rPr lang="en-US" sz="3600" dirty="0" smtClean="0"/>
              <a:t> </a:t>
            </a:r>
            <a:r>
              <a:rPr lang="ru-RU" sz="3600" dirty="0" smtClean="0"/>
              <a:t> бел</a:t>
            </a:r>
            <a:r>
              <a:rPr lang="ru-RU" sz="3600" dirty="0" smtClean="0">
                <a:solidFill>
                  <a:srgbClr val="FFFF00"/>
                </a:solidFill>
              </a:rPr>
              <a:t>ому</a:t>
            </a:r>
            <a:r>
              <a:rPr lang="ru-RU" sz="3600" dirty="0" smtClean="0"/>
              <a:t>          син</a:t>
            </a:r>
            <a:r>
              <a:rPr lang="ru-RU" sz="3600" dirty="0" smtClean="0">
                <a:solidFill>
                  <a:srgbClr val="FFFF00"/>
                </a:solidFill>
              </a:rPr>
              <a:t>ему</a:t>
            </a:r>
          </a:p>
          <a:p>
            <a:r>
              <a:rPr lang="ru-RU" b="1" dirty="0" smtClean="0"/>
              <a:t>В.п.</a:t>
            </a:r>
            <a:r>
              <a:rPr lang="ru-RU" dirty="0" smtClean="0"/>
              <a:t>       </a:t>
            </a:r>
            <a:r>
              <a:rPr lang="ru-RU" sz="4000" dirty="0" smtClean="0"/>
              <a:t>как</a:t>
            </a:r>
            <a:r>
              <a:rPr lang="ru-RU" sz="4000" dirty="0" smtClean="0">
                <a:solidFill>
                  <a:srgbClr val="FF0000"/>
                </a:solidFill>
              </a:rPr>
              <a:t>ое</a:t>
            </a:r>
            <a:r>
              <a:rPr lang="en-US" sz="4000" dirty="0" smtClean="0"/>
              <a:t>?</a:t>
            </a:r>
            <a:r>
              <a:rPr lang="ru-RU" sz="4000" dirty="0" smtClean="0"/>
              <a:t>     </a:t>
            </a:r>
            <a:r>
              <a:rPr lang="en-US" sz="4000" dirty="0" smtClean="0"/>
              <a:t>  </a:t>
            </a:r>
            <a:r>
              <a:rPr lang="ru-RU" sz="4000" dirty="0" smtClean="0"/>
              <a:t>бел</a:t>
            </a:r>
            <a:r>
              <a:rPr lang="ru-RU" sz="4000" dirty="0" smtClean="0">
                <a:solidFill>
                  <a:srgbClr val="FFFF00"/>
                </a:solidFill>
              </a:rPr>
              <a:t>ое </a:t>
            </a:r>
            <a:r>
              <a:rPr lang="ru-RU" sz="4000" dirty="0" smtClean="0"/>
              <a:t>          син</a:t>
            </a:r>
            <a:r>
              <a:rPr lang="ru-RU" sz="4000" dirty="0" smtClean="0">
                <a:solidFill>
                  <a:srgbClr val="FFFF00"/>
                </a:solidFill>
              </a:rPr>
              <a:t>ее</a:t>
            </a:r>
          </a:p>
          <a:p>
            <a:r>
              <a:rPr lang="ru-RU" b="1" dirty="0" smtClean="0"/>
              <a:t>Т.п.        </a:t>
            </a:r>
            <a:r>
              <a:rPr lang="ru-RU" sz="4000" dirty="0" smtClean="0"/>
              <a:t>как</a:t>
            </a:r>
            <a:r>
              <a:rPr lang="ru-RU" sz="4000" dirty="0" smtClean="0">
                <a:solidFill>
                  <a:srgbClr val="FF0000"/>
                </a:solidFill>
              </a:rPr>
              <a:t>им</a:t>
            </a:r>
            <a:r>
              <a:rPr lang="en-US" sz="4000" dirty="0" smtClean="0"/>
              <a:t>?</a:t>
            </a:r>
            <a:r>
              <a:rPr lang="ru-RU" sz="4000" dirty="0" smtClean="0"/>
              <a:t>     </a:t>
            </a:r>
            <a:r>
              <a:rPr lang="en-US" sz="4000" dirty="0" smtClean="0"/>
              <a:t> </a:t>
            </a:r>
            <a:r>
              <a:rPr lang="ru-RU" sz="4000" dirty="0" smtClean="0"/>
              <a:t>бел</a:t>
            </a:r>
            <a:r>
              <a:rPr lang="ru-RU" sz="4000" dirty="0" smtClean="0">
                <a:solidFill>
                  <a:srgbClr val="FFFF00"/>
                </a:solidFill>
              </a:rPr>
              <a:t>ым </a:t>
            </a:r>
            <a:r>
              <a:rPr lang="ru-RU" sz="4000" dirty="0" smtClean="0"/>
              <a:t>         син</a:t>
            </a:r>
            <a:r>
              <a:rPr lang="ru-RU" sz="4000" dirty="0" smtClean="0">
                <a:solidFill>
                  <a:srgbClr val="FFFF00"/>
                </a:solidFill>
              </a:rPr>
              <a:t>им</a:t>
            </a:r>
          </a:p>
          <a:p>
            <a:r>
              <a:rPr lang="ru-RU" b="1" dirty="0" smtClean="0"/>
              <a:t>П.п.</a:t>
            </a:r>
            <a:r>
              <a:rPr lang="ru-RU" dirty="0" smtClean="0"/>
              <a:t>   </a:t>
            </a:r>
            <a:r>
              <a:rPr lang="ru-RU" sz="3600" dirty="0" smtClean="0"/>
              <a:t>о  как</a:t>
            </a:r>
            <a:r>
              <a:rPr lang="ru-RU" sz="3600" dirty="0" smtClean="0">
                <a:solidFill>
                  <a:srgbClr val="FF0000"/>
                </a:solidFill>
              </a:rPr>
              <a:t>ом</a:t>
            </a:r>
            <a:r>
              <a:rPr lang="en-US" sz="3600" dirty="0" smtClean="0"/>
              <a:t>?</a:t>
            </a:r>
            <a:r>
              <a:rPr lang="ru-RU" sz="3600" dirty="0" smtClean="0"/>
              <a:t>    о </a:t>
            </a:r>
            <a:r>
              <a:rPr lang="en-US" sz="3600" dirty="0" smtClean="0"/>
              <a:t> </a:t>
            </a:r>
            <a:r>
              <a:rPr lang="ru-RU" sz="3600" dirty="0" smtClean="0"/>
              <a:t>бел</a:t>
            </a:r>
            <a:r>
              <a:rPr lang="ru-RU" sz="3600" dirty="0" smtClean="0">
                <a:solidFill>
                  <a:srgbClr val="FFFF00"/>
                </a:solidFill>
              </a:rPr>
              <a:t>ом</a:t>
            </a:r>
            <a:r>
              <a:rPr lang="ru-RU" sz="3600" dirty="0" smtClean="0"/>
              <a:t>        о  син</a:t>
            </a:r>
            <a:r>
              <a:rPr lang="ru-RU" sz="3600" dirty="0" smtClean="0">
                <a:solidFill>
                  <a:srgbClr val="FFFF00"/>
                </a:solidFill>
              </a:rPr>
              <a:t>ем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Средний </a:t>
            </a:r>
            <a:r>
              <a:rPr lang="ru-RU" b="1" dirty="0" err="1" smtClean="0"/>
              <a:t>род-окончания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И.п.  </a:t>
            </a:r>
          </a:p>
          <a:p>
            <a:r>
              <a:rPr lang="ru-RU" b="1" dirty="0" smtClean="0"/>
              <a:t>В.п.</a:t>
            </a:r>
            <a:r>
              <a:rPr lang="ru-RU" dirty="0" smtClean="0"/>
              <a:t>              </a:t>
            </a:r>
            <a:r>
              <a:rPr lang="ru-RU" sz="4400" dirty="0" err="1" smtClean="0">
                <a:solidFill>
                  <a:srgbClr val="FFFF00"/>
                </a:solidFill>
              </a:rPr>
              <a:t>ое</a:t>
            </a:r>
            <a:r>
              <a:rPr lang="ru-RU" sz="4400" dirty="0" smtClean="0">
                <a:solidFill>
                  <a:srgbClr val="FFFF00"/>
                </a:solidFill>
              </a:rPr>
              <a:t>                  ее</a:t>
            </a:r>
          </a:p>
          <a:p>
            <a:r>
              <a:rPr lang="ru-RU" b="1" dirty="0" smtClean="0"/>
              <a:t>Р.п.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Д.п. 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/>
              <a:t>      </a:t>
            </a:r>
            <a:r>
              <a:rPr lang="ru-RU" sz="4400" dirty="0" smtClean="0">
                <a:solidFill>
                  <a:srgbClr val="FF0000"/>
                </a:solidFill>
              </a:rPr>
              <a:t>по вопросам М.Р.</a:t>
            </a:r>
          </a:p>
          <a:p>
            <a:r>
              <a:rPr lang="ru-RU" b="1" dirty="0" smtClean="0"/>
              <a:t>Т.п.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П.п.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Сущ.+прил</a:t>
            </a:r>
            <a:r>
              <a:rPr lang="ru-RU" b="1" dirty="0" smtClean="0"/>
              <a:t>.(</a:t>
            </a:r>
            <a:r>
              <a:rPr lang="ru-RU" b="1" dirty="0" err="1" smtClean="0"/>
              <a:t>окончание-по</a:t>
            </a:r>
            <a:r>
              <a:rPr lang="ru-RU" b="1" dirty="0" smtClean="0"/>
              <a:t> </a:t>
            </a:r>
            <a:r>
              <a:rPr lang="ru-RU" b="1" dirty="0" err="1" smtClean="0"/>
              <a:t>вопросу+род</a:t>
            </a:r>
            <a:r>
              <a:rPr lang="ru-RU" b="1" dirty="0" smtClean="0"/>
              <a:t>).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как</a:t>
            </a:r>
            <a:r>
              <a:rPr lang="ru-RU" b="1" dirty="0" smtClean="0">
                <a:solidFill>
                  <a:srgbClr val="FF0000"/>
                </a:solidFill>
              </a:rPr>
              <a:t>ой </a:t>
            </a:r>
            <a:r>
              <a:rPr lang="en-US" b="1" dirty="0" smtClean="0"/>
              <a:t>?</a:t>
            </a:r>
            <a:r>
              <a:rPr lang="ru-RU" b="1" dirty="0" smtClean="0"/>
              <a:t>   </a:t>
            </a:r>
            <a:r>
              <a:rPr lang="ru-RU" dirty="0" smtClean="0"/>
              <a:t>       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ой-ий</a:t>
            </a:r>
            <a:r>
              <a:rPr lang="ru-RU" sz="3600" dirty="0" smtClean="0">
                <a:solidFill>
                  <a:srgbClr val="FFFF00"/>
                </a:solidFill>
              </a:rPr>
              <a:t>(м.р.)      </a:t>
            </a:r>
            <a:r>
              <a:rPr lang="ru-RU" sz="3600" b="1" dirty="0" err="1" smtClean="0">
                <a:solidFill>
                  <a:srgbClr val="FF0000"/>
                </a:solidFill>
              </a:rPr>
              <a:t>ой-ей</a:t>
            </a:r>
            <a:r>
              <a:rPr lang="ru-RU" sz="3600" dirty="0" smtClean="0">
                <a:solidFill>
                  <a:srgbClr val="FF0000"/>
                </a:solidFill>
              </a:rPr>
              <a:t>(ж.р.)</a:t>
            </a:r>
          </a:p>
          <a:p>
            <a:r>
              <a:rPr lang="ru-RU" b="1" dirty="0" smtClean="0"/>
              <a:t>как</a:t>
            </a:r>
            <a:r>
              <a:rPr lang="ru-RU" b="1" dirty="0" smtClean="0">
                <a:solidFill>
                  <a:srgbClr val="FF0000"/>
                </a:solidFill>
              </a:rPr>
              <a:t>ого</a:t>
            </a:r>
            <a:r>
              <a:rPr lang="ru-RU" b="1" dirty="0" smtClean="0"/>
              <a:t> </a:t>
            </a:r>
            <a:r>
              <a:rPr lang="en-US" b="1" dirty="0" smtClean="0"/>
              <a:t>?</a:t>
            </a:r>
            <a:r>
              <a:rPr lang="ru-RU" b="1" dirty="0" smtClean="0"/>
              <a:t>          </a:t>
            </a:r>
            <a:r>
              <a:rPr lang="en-US" b="1" dirty="0" smtClean="0"/>
              <a:t>  </a:t>
            </a:r>
            <a:r>
              <a:rPr lang="ru-RU" sz="3600" b="1" dirty="0" err="1" smtClean="0">
                <a:solidFill>
                  <a:srgbClr val="FFFF00"/>
                </a:solidFill>
              </a:rPr>
              <a:t>ого-его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как</a:t>
            </a:r>
            <a:r>
              <a:rPr lang="ru-RU" b="1" dirty="0" smtClean="0">
                <a:solidFill>
                  <a:srgbClr val="FF0000"/>
                </a:solidFill>
              </a:rPr>
              <a:t>им </a:t>
            </a:r>
            <a:r>
              <a:rPr lang="en-US" b="1" dirty="0" smtClean="0"/>
              <a:t>?</a:t>
            </a:r>
            <a:r>
              <a:rPr lang="ru-RU" dirty="0" smtClean="0"/>
              <a:t>          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ым-им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как</a:t>
            </a:r>
            <a:r>
              <a:rPr lang="ru-RU" b="1" dirty="0" smtClean="0">
                <a:solidFill>
                  <a:srgbClr val="FF0000"/>
                </a:solidFill>
              </a:rPr>
              <a:t>ому</a:t>
            </a:r>
            <a:r>
              <a:rPr lang="en-US" b="1" dirty="0" smtClean="0"/>
              <a:t>?</a:t>
            </a:r>
            <a:r>
              <a:rPr lang="ru-RU" dirty="0" smtClean="0"/>
              <a:t>         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ому-ему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О как</a:t>
            </a:r>
            <a:r>
              <a:rPr lang="ru-RU" b="1" dirty="0" smtClean="0">
                <a:solidFill>
                  <a:srgbClr val="FF0000"/>
                </a:solidFill>
              </a:rPr>
              <a:t>ом</a:t>
            </a:r>
            <a:r>
              <a:rPr lang="en-US" b="1" dirty="0" smtClean="0"/>
              <a:t>?</a:t>
            </a:r>
            <a:r>
              <a:rPr lang="ru-RU" dirty="0" smtClean="0"/>
              <a:t>         </a:t>
            </a:r>
            <a:r>
              <a:rPr lang="en-US" dirty="0" smtClean="0"/>
              <a:t>  </a:t>
            </a:r>
            <a:r>
              <a:rPr lang="ru-RU" sz="3600" b="1" dirty="0" err="1" smtClean="0">
                <a:solidFill>
                  <a:srgbClr val="FFFF00"/>
                </a:solidFill>
              </a:rPr>
              <a:t>ом-ем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как</a:t>
            </a:r>
            <a:r>
              <a:rPr lang="ru-RU" b="1" dirty="0" smtClean="0">
                <a:solidFill>
                  <a:srgbClr val="FF0000"/>
                </a:solidFill>
              </a:rPr>
              <a:t>ое</a:t>
            </a:r>
            <a:r>
              <a:rPr lang="en-US" b="1" dirty="0" smtClean="0"/>
              <a:t>?</a:t>
            </a:r>
            <a:r>
              <a:rPr lang="ru-RU" b="1" dirty="0" smtClean="0"/>
              <a:t> </a:t>
            </a:r>
            <a:r>
              <a:rPr lang="ru-RU" dirty="0" smtClean="0"/>
              <a:t>               </a:t>
            </a:r>
            <a:r>
              <a:rPr lang="ru-RU" sz="3600" b="1" dirty="0" err="1" smtClean="0">
                <a:solidFill>
                  <a:srgbClr val="FFFF00"/>
                </a:solidFill>
              </a:rPr>
              <a:t>ое-ее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Множественное число.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b="1" dirty="0" smtClean="0"/>
              <a:t>И.п.</a:t>
            </a:r>
            <a:r>
              <a:rPr lang="ru-RU" dirty="0" smtClean="0"/>
              <a:t>     Как</a:t>
            </a:r>
            <a:r>
              <a:rPr lang="ru-RU" dirty="0" smtClean="0">
                <a:solidFill>
                  <a:srgbClr val="FF0000"/>
                </a:solidFill>
              </a:rPr>
              <a:t>ие</a:t>
            </a:r>
            <a:r>
              <a:rPr lang="en-US" dirty="0" smtClean="0"/>
              <a:t>?</a:t>
            </a:r>
            <a:r>
              <a:rPr lang="ru-RU" dirty="0" smtClean="0"/>
              <a:t>                      </a:t>
            </a:r>
            <a:r>
              <a:rPr lang="ru-RU" sz="4400" dirty="0" err="1" smtClean="0">
                <a:solidFill>
                  <a:srgbClr val="FFFF00"/>
                </a:solidFill>
              </a:rPr>
              <a:t>ие-ые</a:t>
            </a:r>
            <a:endParaRPr lang="ru-RU" sz="4400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Р.п.</a:t>
            </a:r>
            <a:r>
              <a:rPr lang="ru-RU" dirty="0" smtClean="0"/>
              <a:t>      Как</a:t>
            </a:r>
            <a:r>
              <a:rPr lang="ru-RU" dirty="0" smtClean="0">
                <a:solidFill>
                  <a:srgbClr val="FF0000"/>
                </a:solidFill>
              </a:rPr>
              <a:t>их</a:t>
            </a:r>
            <a:r>
              <a:rPr lang="en-US" dirty="0" smtClean="0"/>
              <a:t>?</a:t>
            </a:r>
            <a:r>
              <a:rPr lang="ru-RU" dirty="0" smtClean="0"/>
              <a:t>                      </a:t>
            </a:r>
            <a:r>
              <a:rPr lang="ru-RU" sz="4400" dirty="0" err="1" smtClean="0">
                <a:solidFill>
                  <a:srgbClr val="FFFF00"/>
                </a:solidFill>
              </a:rPr>
              <a:t>их-ых</a:t>
            </a:r>
            <a:endParaRPr lang="ru-RU" sz="4400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Д.п.</a:t>
            </a:r>
            <a:r>
              <a:rPr lang="ru-RU" dirty="0" smtClean="0"/>
              <a:t>     Как</a:t>
            </a:r>
            <a:r>
              <a:rPr lang="ru-RU" dirty="0" smtClean="0">
                <a:solidFill>
                  <a:srgbClr val="FF0000"/>
                </a:solidFill>
              </a:rPr>
              <a:t>ими</a:t>
            </a:r>
            <a:r>
              <a:rPr lang="en-US" dirty="0" smtClean="0"/>
              <a:t>?</a:t>
            </a:r>
            <a:r>
              <a:rPr lang="ru-RU" dirty="0" smtClean="0"/>
              <a:t>                  </a:t>
            </a:r>
            <a:r>
              <a:rPr lang="ru-RU" sz="4400" dirty="0" err="1" smtClean="0">
                <a:solidFill>
                  <a:srgbClr val="FFFF00"/>
                </a:solidFill>
              </a:rPr>
              <a:t>ими-ыми</a:t>
            </a:r>
            <a:endParaRPr lang="ru-RU" sz="4400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В.п. </a:t>
            </a:r>
            <a:r>
              <a:rPr lang="ru-RU" dirty="0" smtClean="0"/>
              <a:t>     Как</a:t>
            </a:r>
            <a:r>
              <a:rPr lang="ru-RU" dirty="0" smtClean="0">
                <a:solidFill>
                  <a:srgbClr val="FF0000"/>
                </a:solidFill>
              </a:rPr>
              <a:t>ие</a:t>
            </a:r>
            <a:r>
              <a:rPr lang="en-US" dirty="0" smtClean="0"/>
              <a:t>?</a:t>
            </a:r>
            <a:r>
              <a:rPr lang="ru-RU" dirty="0" smtClean="0"/>
              <a:t>                     </a:t>
            </a:r>
            <a:r>
              <a:rPr lang="ru-RU" sz="4400" dirty="0" err="1" smtClean="0">
                <a:solidFill>
                  <a:srgbClr val="FFFF00"/>
                </a:solidFill>
              </a:rPr>
              <a:t>ие-ые</a:t>
            </a:r>
            <a:endParaRPr lang="ru-RU" sz="4400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Т.п.</a:t>
            </a:r>
            <a:r>
              <a:rPr lang="ru-RU" dirty="0" smtClean="0"/>
              <a:t>     </a:t>
            </a:r>
            <a:r>
              <a:rPr lang="en-US" dirty="0" smtClean="0"/>
              <a:t>  </a:t>
            </a:r>
            <a:r>
              <a:rPr lang="ru-RU" dirty="0" smtClean="0"/>
              <a:t>Как</a:t>
            </a:r>
            <a:r>
              <a:rPr lang="ru-RU" dirty="0" smtClean="0">
                <a:solidFill>
                  <a:srgbClr val="FF0000"/>
                </a:solidFill>
              </a:rPr>
              <a:t>ими</a:t>
            </a:r>
            <a:r>
              <a:rPr lang="en-US" dirty="0" smtClean="0"/>
              <a:t>?</a:t>
            </a:r>
            <a:r>
              <a:rPr lang="ru-RU" dirty="0" smtClean="0"/>
              <a:t>                 </a:t>
            </a:r>
            <a:r>
              <a:rPr lang="ru-RU" sz="4400" dirty="0" err="1" smtClean="0">
                <a:solidFill>
                  <a:srgbClr val="FFFF00"/>
                </a:solidFill>
              </a:rPr>
              <a:t>ими-ыми</a:t>
            </a:r>
            <a:endParaRPr lang="ru-RU" sz="4400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П.п.</a:t>
            </a:r>
            <a:r>
              <a:rPr lang="ru-RU" dirty="0" smtClean="0"/>
              <a:t>  О как</a:t>
            </a:r>
            <a:r>
              <a:rPr lang="ru-RU" dirty="0" smtClean="0">
                <a:solidFill>
                  <a:srgbClr val="FF0000"/>
                </a:solidFill>
              </a:rPr>
              <a:t>их</a:t>
            </a:r>
            <a:r>
              <a:rPr lang="en-US" dirty="0" smtClean="0"/>
              <a:t>?</a:t>
            </a:r>
            <a:r>
              <a:rPr lang="ru-RU" dirty="0" smtClean="0"/>
              <a:t>                     </a:t>
            </a:r>
            <a:r>
              <a:rPr lang="ru-RU" sz="4400" dirty="0" err="1" smtClean="0">
                <a:solidFill>
                  <a:srgbClr val="FFFF00"/>
                </a:solidFill>
              </a:rPr>
              <a:t>их-ых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313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Падежные окончания имён прилагательных- 4 класс.</vt:lpstr>
      <vt:lpstr>Мужской род.</vt:lpstr>
      <vt:lpstr>Мужской род-окончания.</vt:lpstr>
      <vt:lpstr>Женский род.</vt:lpstr>
      <vt:lpstr>Женский род-окончания.</vt:lpstr>
      <vt:lpstr>Средний род.</vt:lpstr>
      <vt:lpstr>Средний род-окончания.</vt:lpstr>
      <vt:lpstr>Сущ.+прил.(окончание-по вопросу+род).</vt:lpstr>
      <vt:lpstr>Множественное число.</vt:lpstr>
      <vt:lpstr>Алгоритм.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Падежные окончания имён прилагательных 4 класс.</dc:title>
  <dc:creator>Татьяна</dc:creator>
  <cp:lastModifiedBy>Татьяна</cp:lastModifiedBy>
  <cp:revision>20</cp:revision>
  <dcterms:created xsi:type="dcterms:W3CDTF">2014-02-06T08:04:17Z</dcterms:created>
  <dcterms:modified xsi:type="dcterms:W3CDTF">2014-02-06T11:33:43Z</dcterms:modified>
</cp:coreProperties>
</file>