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316" r:id="rId2"/>
    <p:sldId id="278" r:id="rId3"/>
    <p:sldId id="315" r:id="rId4"/>
    <p:sldId id="301" r:id="rId5"/>
    <p:sldId id="303" r:id="rId6"/>
    <p:sldId id="311" r:id="rId7"/>
    <p:sldId id="31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E60A6BF-9C8F-41A2-BD45-2AF431B27A3B}">
          <p14:sldIdLst>
            <p14:sldId id="316"/>
            <p14:sldId id="278"/>
            <p14:sldId id="315"/>
            <p14:sldId id="301"/>
            <p14:sldId id="303"/>
            <p14:sldId id="311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CC"/>
    <a:srgbClr val="00FFCC"/>
    <a:srgbClr val="FF0000"/>
    <a:srgbClr val="9966FF"/>
    <a:srgbClr val="6600CC"/>
    <a:srgbClr val="9933FF"/>
    <a:srgbClr val="00B0F0"/>
    <a:srgbClr val="FF5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660"/>
  </p:normalViewPr>
  <p:slideViewPr>
    <p:cSldViewPr>
      <p:cViewPr varScale="1">
        <p:scale>
          <a:sx n="74" d="100"/>
          <a:sy n="74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67AF-C9E6-4BA5-8158-D7817A56BAF4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93634-1E8A-402A-B1CF-61D48BFFD97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78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93634-1E8A-402A-B1CF-61D48BFFD97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1944216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Задачи на построение</a:t>
            </a:r>
            <a:r>
              <a:rPr lang="ru-RU" sz="54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400" i="1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89" y="2060848"/>
            <a:ext cx="3655611" cy="3528392"/>
          </a:xfrm>
        </p:spPr>
      </p:pic>
      <p:sp>
        <p:nvSpPr>
          <p:cNvPr id="6" name="Прямоугольник 5"/>
          <p:cNvSpPr/>
          <p:nvPr/>
        </p:nvSpPr>
        <p:spPr>
          <a:xfrm>
            <a:off x="251520" y="2564904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Учебник "Геометрия 7-9" </a:t>
            </a:r>
            <a:endParaRPr lang="ru-RU" sz="2400" b="1" dirty="0" smtClean="0"/>
          </a:p>
          <a:p>
            <a:r>
              <a:rPr lang="ru-RU" sz="2400" b="1" dirty="0" smtClean="0"/>
              <a:t> </a:t>
            </a:r>
            <a:r>
              <a:rPr lang="ru-RU" sz="2400" b="1" dirty="0"/>
              <a:t>Автор Л.С. </a:t>
            </a:r>
            <a:r>
              <a:rPr lang="ru-RU" sz="2400" b="1" dirty="0"/>
              <a:t>Атанасян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774" y="5877272"/>
            <a:ext cx="88924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Методическая разработка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Заболотневой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М.П.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МБОУ «СОШ 92» г. Кемерово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WordArt 13"/>
          <p:cNvSpPr>
            <a:spLocks noChangeArrowheads="1" noChangeShapeType="1" noTextEdit="1"/>
          </p:cNvSpPr>
          <p:nvPr/>
        </p:nvSpPr>
        <p:spPr bwMode="auto">
          <a:xfrm>
            <a:off x="467544" y="341898"/>
            <a:ext cx="8103844" cy="323922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57578"/>
            <a:ext cx="810978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Построение середины отрезка;</a:t>
            </a:r>
          </a:p>
          <a:p>
            <a:pPr marL="342900" indent="-342900">
              <a:buAutoNum type="arabicPeriod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Построение угла, равного данному;</a:t>
            </a:r>
          </a:p>
          <a:p>
            <a:pPr marL="342900" indent="-342900">
              <a:buAutoNum type="arabicPeriod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Построение биссектрисы угла;</a:t>
            </a:r>
          </a:p>
          <a:p>
            <a:pPr marL="342900" indent="-342900">
              <a:buAutoNum type="arabicPeriod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Построение перпендикуляра к прямой, проходящего через точку, не лежащую на этой прямой;</a:t>
            </a:r>
          </a:p>
          <a:p>
            <a:pPr marL="342900" indent="-342900">
              <a:buAutoNum type="arabicPeriod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Построение перпендикуляра к прямой, проходящего через точку, лежащую на этой прямой.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Rectangle 12"/>
          <p:cNvSpPr>
            <a:spLocks noChangeArrowheads="1"/>
          </p:cNvSpPr>
          <p:nvPr/>
        </p:nvSpPr>
        <p:spPr bwMode="auto">
          <a:xfrm>
            <a:off x="714348" y="785794"/>
            <a:ext cx="7394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Построение середины отрезка.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1" name="Rectangle 12"/>
          <p:cNvSpPr>
            <a:spLocks noChangeArrowheads="1"/>
          </p:cNvSpPr>
          <p:nvPr/>
        </p:nvSpPr>
        <p:spPr bwMode="auto">
          <a:xfrm>
            <a:off x="3500430" y="214290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Задача 1.</a:t>
            </a:r>
            <a:endParaRPr lang="ru-RU" sz="3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4" name="Дуга 103"/>
          <p:cNvSpPr/>
          <p:nvPr/>
        </p:nvSpPr>
        <p:spPr>
          <a:xfrm flipH="1">
            <a:off x="2928926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3" name="Дуга 92"/>
          <p:cNvSpPr/>
          <p:nvPr/>
        </p:nvSpPr>
        <p:spPr>
          <a:xfrm>
            <a:off x="-428660" y="285728"/>
            <a:ext cx="6572296" cy="6429420"/>
          </a:xfrm>
          <a:prstGeom prst="arc">
            <a:avLst>
              <a:gd name="adj1" fmla="val 16920732"/>
              <a:gd name="adj2" fmla="val 4137455"/>
            </a:avLst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 rot="5400000">
            <a:off x="1500960" y="3428206"/>
            <a:ext cx="614366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00554" y="357166"/>
            <a:ext cx="566736" cy="6227764"/>
            <a:chOff x="2879" y="301"/>
            <a:chExt cx="357" cy="3923"/>
          </a:xfrm>
        </p:grpSpPr>
        <p:sp>
          <p:nvSpPr>
            <p:cNvPr id="14399" name="Text Box 17"/>
            <p:cNvSpPr txBox="1">
              <a:spLocks noChangeArrowheads="1"/>
            </p:cNvSpPr>
            <p:nvPr/>
          </p:nvSpPr>
          <p:spPr bwMode="auto">
            <a:xfrm>
              <a:off x="2879" y="301"/>
              <a:ext cx="24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P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98" name="Text Box 16"/>
            <p:cNvSpPr txBox="1">
              <a:spLocks noChangeArrowheads="1"/>
            </p:cNvSpPr>
            <p:nvPr/>
          </p:nvSpPr>
          <p:spPr bwMode="auto">
            <a:xfrm>
              <a:off x="2924" y="3856"/>
              <a:ext cx="312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D</a:t>
              </a:r>
              <a:endPara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358106" y="3214689"/>
            <a:ext cx="4324760" cy="655638"/>
            <a:chOff x="1534" y="2025"/>
            <a:chExt cx="2646" cy="413"/>
          </a:xfrm>
        </p:grpSpPr>
        <p:sp>
          <p:nvSpPr>
            <p:cNvPr id="14396" name="Text Box 25"/>
            <p:cNvSpPr txBox="1">
              <a:spLocks noChangeArrowheads="1"/>
            </p:cNvSpPr>
            <p:nvPr/>
          </p:nvSpPr>
          <p:spPr bwMode="auto">
            <a:xfrm>
              <a:off x="1534" y="2025"/>
              <a:ext cx="294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А</a:t>
              </a:r>
            </a:p>
          </p:txBody>
        </p:sp>
        <p:sp>
          <p:nvSpPr>
            <p:cNvPr id="14395" name="Text Box 24"/>
            <p:cNvSpPr txBox="1">
              <a:spLocks noChangeArrowheads="1"/>
            </p:cNvSpPr>
            <p:nvPr/>
          </p:nvSpPr>
          <p:spPr bwMode="auto">
            <a:xfrm>
              <a:off x="3894" y="2070"/>
              <a:ext cx="286" cy="368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В</a:t>
              </a:r>
            </a:p>
          </p:txBody>
        </p:sp>
        <p:sp>
          <p:nvSpPr>
            <p:cNvPr id="14397" name="Freeform 26"/>
            <p:cNvSpPr>
              <a:spLocks/>
            </p:cNvSpPr>
            <p:nvPr/>
          </p:nvSpPr>
          <p:spPr bwMode="auto">
            <a:xfrm>
              <a:off x="1883" y="2232"/>
              <a:ext cx="1968" cy="29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" name="Группа 81"/>
          <p:cNvGrpSpPr/>
          <p:nvPr/>
        </p:nvGrpSpPr>
        <p:grpSpPr>
          <a:xfrm>
            <a:off x="4143372" y="3500438"/>
            <a:ext cx="500067" cy="579438"/>
            <a:chOff x="4071934" y="3429000"/>
            <a:chExt cx="500067" cy="579438"/>
          </a:xfrm>
        </p:grpSpPr>
        <p:sp>
          <p:nvSpPr>
            <p:cNvPr id="14393" name="Text Box 28"/>
            <p:cNvSpPr txBox="1">
              <a:spLocks noChangeArrowheads="1"/>
            </p:cNvSpPr>
            <p:nvPr/>
          </p:nvSpPr>
          <p:spPr bwMode="auto">
            <a:xfrm>
              <a:off x="4071934" y="3429000"/>
              <a:ext cx="500063" cy="579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О</a:t>
              </a:r>
            </a:p>
          </p:txBody>
        </p:sp>
        <p:sp>
          <p:nvSpPr>
            <p:cNvPr id="79" name="Oval 15"/>
            <p:cNvSpPr>
              <a:spLocks noChangeArrowheads="1"/>
            </p:cNvSpPr>
            <p:nvPr/>
          </p:nvSpPr>
          <p:spPr bwMode="auto">
            <a:xfrm flipH="1" flipV="1">
              <a:off x="4429124" y="3429000"/>
              <a:ext cx="142877" cy="142876"/>
            </a:xfrm>
            <a:prstGeom prst="ellipse">
              <a:avLst/>
            </a:prstGeom>
            <a:solidFill>
              <a:srgbClr val="CC00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80" name="Oval 16"/>
          <p:cNvSpPr>
            <a:spLocks noChangeArrowheads="1"/>
          </p:cNvSpPr>
          <p:nvPr/>
        </p:nvSpPr>
        <p:spPr bwMode="auto">
          <a:xfrm>
            <a:off x="4500562" y="6143644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4500562" y="714356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 rot="-240000">
            <a:off x="3558283" y="636248"/>
            <a:ext cx="2469223" cy="3095846"/>
            <a:chOff x="604" y="1605"/>
            <a:chExt cx="1489" cy="1829"/>
          </a:xfrm>
        </p:grpSpPr>
        <p:sp>
          <p:nvSpPr>
            <p:cNvPr id="14400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CC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04" y="1616"/>
              <a:ext cx="1489" cy="1818"/>
              <a:chOff x="604" y="1616"/>
              <a:chExt cx="1489" cy="1818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14409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99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604" y="1616"/>
                <a:ext cx="1257" cy="1818"/>
                <a:chOff x="2233" y="357"/>
                <a:chExt cx="1257" cy="1818"/>
              </a:xfrm>
            </p:grpSpPr>
            <p:sp>
              <p:nvSpPr>
                <p:cNvPr id="14404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9" name="Group 11"/>
                <p:cNvGrpSpPr>
                  <a:grpSpLocks/>
                </p:cNvGrpSpPr>
                <p:nvPr/>
              </p:nvGrpSpPr>
              <p:grpSpPr bwMode="auto">
                <a:xfrm>
                  <a:off x="2233" y="444"/>
                  <a:ext cx="722" cy="1731"/>
                  <a:chOff x="2233" y="444"/>
                  <a:chExt cx="722" cy="1731"/>
                </a:xfrm>
              </p:grpSpPr>
              <p:sp>
                <p:nvSpPr>
                  <p:cNvPr id="14406" name="Freeform 12"/>
                  <p:cNvSpPr>
                    <a:spLocks/>
                  </p:cNvSpPr>
                  <p:nvPr/>
                </p:nvSpPr>
                <p:spPr bwMode="auto">
                  <a:xfrm rot="1980000">
                    <a:off x="2233" y="444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407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 rot="-780000" flipH="1">
            <a:off x="-31999" y="498739"/>
            <a:ext cx="5857875" cy="5999166"/>
            <a:chOff x="847" y="-36"/>
            <a:chExt cx="3690" cy="3779"/>
          </a:xfrm>
        </p:grpSpPr>
        <p:sp>
          <p:nvSpPr>
            <p:cNvPr id="280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 rot="16795005" flipV="1">
              <a:off x="2723" y="-172"/>
              <a:ext cx="1573" cy="1845"/>
              <a:chOff x="989" y="1954"/>
              <a:chExt cx="1506" cy="1845"/>
            </a:xfrm>
          </p:grpSpPr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2250" y="3241"/>
                <a:ext cx="245" cy="339"/>
                <a:chOff x="2250" y="3241"/>
                <a:chExt cx="245" cy="339"/>
              </a:xfrm>
            </p:grpSpPr>
            <p:sp>
              <p:nvSpPr>
                <p:cNvPr id="299" name="Freeform 34"/>
                <p:cNvSpPr>
                  <a:spLocks/>
                </p:cNvSpPr>
                <p:nvPr/>
              </p:nvSpPr>
              <p:spPr bwMode="auto">
                <a:xfrm>
                  <a:off x="2250" y="3241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0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295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4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297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98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 rot="16795005" flipH="1">
              <a:off x="994" y="2052"/>
              <a:ext cx="1544" cy="1837"/>
              <a:chOff x="612" y="1605"/>
              <a:chExt cx="1480" cy="1837"/>
            </a:xfrm>
          </p:grpSpPr>
          <p:sp>
            <p:nvSpPr>
              <p:cNvPr id="283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66FF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17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91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292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18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87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1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89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90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</p:grpSp>
      <p:grpSp>
        <p:nvGrpSpPr>
          <p:cNvPr id="20" name="Group 30"/>
          <p:cNvGrpSpPr>
            <a:grpSpLocks/>
          </p:cNvGrpSpPr>
          <p:nvPr/>
        </p:nvGrpSpPr>
        <p:grpSpPr bwMode="auto">
          <a:xfrm rot="780000">
            <a:off x="3239650" y="582355"/>
            <a:ext cx="5857875" cy="5970591"/>
            <a:chOff x="847" y="-18"/>
            <a:chExt cx="3690" cy="3761"/>
          </a:xfrm>
        </p:grpSpPr>
        <p:sp>
          <p:nvSpPr>
            <p:cNvPr id="419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21" name="Group 32"/>
            <p:cNvGrpSpPr>
              <a:grpSpLocks/>
            </p:cNvGrpSpPr>
            <p:nvPr/>
          </p:nvGrpSpPr>
          <p:grpSpPr bwMode="auto">
            <a:xfrm rot="16795005" flipV="1">
              <a:off x="2730" y="-164"/>
              <a:ext cx="1556" cy="1845"/>
              <a:chOff x="989" y="1954"/>
              <a:chExt cx="1489" cy="1845"/>
            </a:xfrm>
          </p:grpSpPr>
          <p:grpSp>
            <p:nvGrpSpPr>
              <p:cNvPr id="22" name="Group 33"/>
              <p:cNvGrpSpPr>
                <a:grpSpLocks/>
              </p:cNvGrpSpPr>
              <p:nvPr/>
            </p:nvGrpSpPr>
            <p:grpSpPr bwMode="auto">
              <a:xfrm>
                <a:off x="2233" y="3282"/>
                <a:ext cx="245" cy="339"/>
                <a:chOff x="2233" y="3282"/>
                <a:chExt cx="245" cy="339"/>
              </a:xfrm>
            </p:grpSpPr>
            <p:sp>
              <p:nvSpPr>
                <p:cNvPr id="439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38" name="Freeform 34"/>
                <p:cNvSpPr>
                  <a:spLocks/>
                </p:cNvSpPr>
                <p:nvPr/>
              </p:nvSpPr>
              <p:spPr bwMode="auto">
                <a:xfrm>
                  <a:off x="2233" y="3282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23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434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4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436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37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5" name="Group 41"/>
            <p:cNvGrpSpPr>
              <a:grpSpLocks/>
            </p:cNvGrpSpPr>
            <p:nvPr/>
          </p:nvGrpSpPr>
          <p:grpSpPr bwMode="auto">
            <a:xfrm rot="16795005" flipH="1">
              <a:off x="993" y="2051"/>
              <a:ext cx="1543" cy="1837"/>
              <a:chOff x="612" y="1605"/>
              <a:chExt cx="1480" cy="1837"/>
            </a:xfrm>
          </p:grpSpPr>
          <p:sp>
            <p:nvSpPr>
              <p:cNvPr id="422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C66FF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6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7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430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431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28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426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2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428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429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</p:grp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357188" y="357188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0" name="Формула" r:id="rId3" imgW="939600" imgH="203040" progId="Equation.3">
                  <p:embed/>
                </p:oleObj>
              </mc:Choice>
              <mc:Fallback>
                <p:oleObj name="Формула" r:id="rId3" imgW="939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57188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57188" y="1285875"/>
          <a:ext cx="44196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1" name="Формула" r:id="rId5" imgW="1257120" imgH="203040" progId="Equation.3">
                  <p:embed/>
                </p:oleObj>
              </mc:Choice>
              <mc:Fallback>
                <p:oleObj name="Формула" r:id="rId5" imgW="12571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85875"/>
                        <a:ext cx="44196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285720" y="1785926"/>
          <a:ext cx="70167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Формула" r:id="rId7" imgW="1993680" imgH="203040" progId="Equation.3">
                  <p:embed/>
                </p:oleObj>
              </mc:Choice>
              <mc:Fallback>
                <p:oleObj name="Формула" r:id="rId7" imgW="1993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785926"/>
                        <a:ext cx="70167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" grpId="0"/>
      <p:bldP spid="442" grpId="1"/>
      <p:bldP spid="441" grpId="0"/>
      <p:bldP spid="104" grpId="0" animBg="1"/>
      <p:bldP spid="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Дуга 102"/>
          <p:cNvSpPr/>
          <p:nvPr/>
        </p:nvSpPr>
        <p:spPr>
          <a:xfrm rot="-2820000">
            <a:off x="5864801" y="3740308"/>
            <a:ext cx="3234473" cy="3183531"/>
          </a:xfrm>
          <a:prstGeom prst="arc">
            <a:avLst>
              <a:gd name="adj1" fmla="val 16174154"/>
              <a:gd name="adj2" fmla="val 19686943"/>
            </a:avLst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" name="Группа 106"/>
          <p:cNvGrpSpPr/>
          <p:nvPr/>
        </p:nvGrpSpPr>
        <p:grpSpPr>
          <a:xfrm>
            <a:off x="1692275" y="3573463"/>
            <a:ext cx="6500817" cy="1758951"/>
            <a:chOff x="1692275" y="3573463"/>
            <a:chExt cx="6500817" cy="1758951"/>
          </a:xfrm>
        </p:grpSpPr>
        <p:sp>
          <p:nvSpPr>
            <p:cNvPr id="145" name="Freeform 64"/>
            <p:cNvSpPr>
              <a:spLocks/>
            </p:cNvSpPr>
            <p:nvPr/>
          </p:nvSpPr>
          <p:spPr bwMode="auto">
            <a:xfrm>
              <a:off x="5214942" y="3714752"/>
              <a:ext cx="2978150" cy="1617662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66FF33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dirty="0"/>
            </a:p>
          </p:txBody>
        </p:sp>
        <p:sp>
          <p:nvSpPr>
            <p:cNvPr id="143" name="Freeform 65"/>
            <p:cNvSpPr>
              <a:spLocks/>
            </p:cNvSpPr>
            <p:nvPr/>
          </p:nvSpPr>
          <p:spPr bwMode="auto">
            <a:xfrm>
              <a:off x="1692275" y="3573463"/>
              <a:ext cx="2978150" cy="1617662"/>
            </a:xfrm>
            <a:custGeom>
              <a:avLst/>
              <a:gdLst/>
              <a:ahLst/>
              <a:cxnLst>
                <a:cxn ang="0">
                  <a:pos x="16" y="862"/>
                </a:cxn>
                <a:cxn ang="0">
                  <a:pos x="1286" y="0"/>
                </a:cxn>
                <a:cxn ang="0">
                  <a:pos x="1558" y="91"/>
                </a:cxn>
                <a:cxn ang="0">
                  <a:pos x="1740" y="273"/>
                </a:cxn>
                <a:cxn ang="0">
                  <a:pos x="1876" y="545"/>
                </a:cxn>
                <a:cxn ang="0">
                  <a:pos x="1831" y="726"/>
                </a:cxn>
                <a:cxn ang="0">
                  <a:pos x="1760" y="1019"/>
                </a:cxn>
                <a:cxn ang="0">
                  <a:pos x="24" y="859"/>
                </a:cxn>
                <a:cxn ang="0">
                  <a:pos x="0" y="891"/>
                </a:cxn>
              </a:cxnLst>
              <a:rect l="0" t="0" r="r" b="b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66FF33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 dirty="0"/>
            </a:p>
          </p:txBody>
        </p:sp>
      </p:grpSp>
      <p:sp>
        <p:nvSpPr>
          <p:cNvPr id="73" name="Дуга 72"/>
          <p:cNvSpPr/>
          <p:nvPr/>
        </p:nvSpPr>
        <p:spPr>
          <a:xfrm rot="2121611">
            <a:off x="3394691" y="2894032"/>
            <a:ext cx="4172532" cy="4174106"/>
          </a:xfrm>
          <a:prstGeom prst="arc">
            <a:avLst>
              <a:gd name="adj1" fmla="val 15541735"/>
              <a:gd name="adj2" fmla="val 19054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 rot="660000" flipH="1" flipV="1">
            <a:off x="3795220" y="3062873"/>
            <a:ext cx="3171825" cy="1363663"/>
            <a:chOff x="1068" y="2401"/>
            <a:chExt cx="1998" cy="859"/>
          </a:xfrm>
        </p:grpSpPr>
        <p:sp>
          <p:nvSpPr>
            <p:cNvPr id="70" name="Freeform 55"/>
            <p:cNvSpPr>
              <a:spLocks/>
            </p:cNvSpPr>
            <p:nvPr/>
          </p:nvSpPr>
          <p:spPr bwMode="auto">
            <a:xfrm rot="3530061" flipV="1">
              <a:off x="1634" y="1835"/>
              <a:ext cx="859" cy="1991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 rot="4189954" flipV="1">
              <a:off x="1903" y="1656"/>
              <a:ext cx="387" cy="1938"/>
              <a:chOff x="1292" y="1570"/>
              <a:chExt cx="363" cy="1905"/>
            </a:xfrm>
          </p:grpSpPr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1292" y="1616"/>
                <a:ext cx="227" cy="1859"/>
              </a:xfrm>
              <a:custGeom>
                <a:avLst/>
                <a:gdLst/>
                <a:ahLst/>
                <a:cxnLst>
                  <a:cxn ang="0">
                    <a:pos x="227" y="136"/>
                  </a:cxn>
                  <a:cxn ang="0">
                    <a:pos x="0" y="1859"/>
                  </a:cxn>
                  <a:cxn ang="0">
                    <a:pos x="0" y="1633"/>
                  </a:cxn>
                  <a:cxn ang="0">
                    <a:pos x="137" y="0"/>
                  </a:cxn>
                </a:cxnLst>
                <a:rect l="0" t="0" r="r" b="b"/>
                <a:pathLst>
                  <a:path w="227" h="1859">
                    <a:moveTo>
                      <a:pt x="227" y="136"/>
                    </a:moveTo>
                    <a:lnTo>
                      <a:pt x="0" y="1859"/>
                    </a:lnTo>
                    <a:lnTo>
                      <a:pt x="0" y="1633"/>
                    </a:lnTo>
                    <a:lnTo>
                      <a:pt x="137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4" name="Oval 58"/>
              <p:cNvSpPr>
                <a:spLocks noChangeArrowheads="1"/>
              </p:cNvSpPr>
              <p:nvPr/>
            </p:nvSpPr>
            <p:spPr bwMode="auto">
              <a:xfrm>
                <a:off x="1383" y="1570"/>
                <a:ext cx="272" cy="272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1285852" y="4786322"/>
            <a:ext cx="46519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4000496" y="514351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3500430" y="300037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 flipH="1">
            <a:off x="5232398" y="3214686"/>
            <a:ext cx="2768625" cy="18573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 flipH="1">
            <a:off x="1704975" y="3068638"/>
            <a:ext cx="2735263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67945" name="Freeform 9"/>
          <p:cNvSpPr>
            <a:spLocks/>
          </p:cNvSpPr>
          <p:nvPr/>
        </p:nvSpPr>
        <p:spPr bwMode="auto">
          <a:xfrm>
            <a:off x="1704975" y="4927600"/>
            <a:ext cx="3081339" cy="2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0" y="144"/>
              </a:cxn>
            </a:cxnLst>
            <a:rect l="0" t="0" r="r" b="b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 flipH="1">
            <a:off x="5214942" y="2000240"/>
            <a:ext cx="1352550" cy="3065462"/>
            <a:chOff x="3797" y="754"/>
            <a:chExt cx="852" cy="1931"/>
          </a:xfrm>
          <a:solidFill>
            <a:srgbClr val="00CC00"/>
          </a:solidFill>
        </p:grpSpPr>
        <p:sp>
          <p:nvSpPr>
            <p:cNvPr id="16795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795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795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795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5000628" y="5072074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О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7429520" y="5214950"/>
            <a:ext cx="49564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7995" name="Oval 59"/>
          <p:cNvSpPr>
            <a:spLocks noChangeArrowheads="1"/>
          </p:cNvSpPr>
          <p:nvPr/>
        </p:nvSpPr>
        <p:spPr bwMode="auto">
          <a:xfrm>
            <a:off x="1643042" y="485776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>
            <a:off x="3143240" y="357166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Задача 2.</a:t>
            </a:r>
            <a:endParaRPr lang="ru-RU" sz="3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85720" y="1571612"/>
          <a:ext cx="25447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Формула" r:id="rId4" imgW="723600" imgH="203040" progId="Equation.3">
                  <p:embed/>
                </p:oleObj>
              </mc:Choice>
              <mc:Fallback>
                <p:oleObj name="Формула" r:id="rId4" imgW="723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571612"/>
                        <a:ext cx="25447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85720" y="2071678"/>
          <a:ext cx="54086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Формула" r:id="rId6" imgW="1536480" imgH="203040" progId="Equation.3">
                  <p:embed/>
                </p:oleObj>
              </mc:Choice>
              <mc:Fallback>
                <p:oleObj name="Формула" r:id="rId6" imgW="1536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071678"/>
                        <a:ext cx="54086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57158" y="428604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Формула" r:id="rId8" imgW="939600" imgH="203040" progId="Equation.3">
                  <p:embed/>
                </p:oleObj>
              </mc:Choice>
              <mc:Fallback>
                <p:oleObj name="Формула" r:id="rId8" imgW="939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28604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96" name="Freeform 60"/>
          <p:cNvSpPr>
            <a:spLocks/>
          </p:cNvSpPr>
          <p:nvPr/>
        </p:nvSpPr>
        <p:spPr bwMode="auto">
          <a:xfrm>
            <a:off x="5207000" y="5084763"/>
            <a:ext cx="3151214" cy="273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0" y="236"/>
              </a:cxn>
            </a:cxnLst>
            <a:rect l="0" t="0" r="r" b="b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none"/>
          <a:lstStyle/>
          <a:p>
            <a:endParaRPr lang="ru-RU" dirty="0"/>
          </a:p>
        </p:txBody>
      </p:sp>
      <p:sp>
        <p:nvSpPr>
          <p:cNvPr id="110" name="Дуга 109"/>
          <p:cNvSpPr/>
          <p:nvPr/>
        </p:nvSpPr>
        <p:spPr>
          <a:xfrm rot="2121611">
            <a:off x="-89992" y="2750731"/>
            <a:ext cx="4172532" cy="4174106"/>
          </a:xfrm>
          <a:prstGeom prst="arc">
            <a:avLst>
              <a:gd name="adj1" fmla="val 15541735"/>
              <a:gd name="adj2" fmla="val 42046"/>
            </a:avLst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7947" name="Oval 11"/>
          <p:cNvSpPr>
            <a:spLocks noChangeArrowheads="1"/>
          </p:cNvSpPr>
          <p:nvPr/>
        </p:nvSpPr>
        <p:spPr bwMode="auto">
          <a:xfrm>
            <a:off x="4000496" y="5072074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1" name="Oval 11"/>
          <p:cNvSpPr>
            <a:spLocks noChangeArrowheads="1"/>
          </p:cNvSpPr>
          <p:nvPr/>
        </p:nvSpPr>
        <p:spPr bwMode="auto">
          <a:xfrm>
            <a:off x="3643306" y="3571876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" name="Oval 11"/>
          <p:cNvSpPr>
            <a:spLocks noChangeArrowheads="1"/>
          </p:cNvSpPr>
          <p:nvPr/>
        </p:nvSpPr>
        <p:spPr bwMode="auto">
          <a:xfrm>
            <a:off x="7500958" y="5214950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285720" y="857232"/>
            <a:ext cx="8616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Построение угла, равного данному.</a:t>
            </a:r>
          </a:p>
        </p:txBody>
      </p:sp>
      <p:sp>
        <p:nvSpPr>
          <p:cNvPr id="167960" name="Text Box 24"/>
          <p:cNvSpPr txBox="1">
            <a:spLocks noChangeArrowheads="1"/>
          </p:cNvSpPr>
          <p:nvPr/>
        </p:nvSpPr>
        <p:spPr bwMode="auto">
          <a:xfrm>
            <a:off x="7000892" y="3143248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8072462" y="314324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1"/>
          <p:cNvSpPr>
            <a:spLocks noChangeArrowheads="1"/>
          </p:cNvSpPr>
          <p:nvPr/>
        </p:nvSpPr>
        <p:spPr bwMode="auto">
          <a:xfrm>
            <a:off x="7143768" y="3714752"/>
            <a:ext cx="90488" cy="85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6" name="Группа 78"/>
          <p:cNvGrpSpPr/>
          <p:nvPr/>
        </p:nvGrpSpPr>
        <p:grpSpPr>
          <a:xfrm>
            <a:off x="1048367" y="3053312"/>
            <a:ext cx="5900339" cy="4167633"/>
            <a:chOff x="1048367" y="3053312"/>
            <a:chExt cx="5900339" cy="4167633"/>
          </a:xfrm>
        </p:grpSpPr>
        <p:grpSp>
          <p:nvGrpSpPr>
            <p:cNvPr id="7" name="Group 46"/>
            <p:cNvGrpSpPr>
              <a:grpSpLocks/>
            </p:cNvGrpSpPr>
            <p:nvPr/>
          </p:nvGrpSpPr>
          <p:grpSpPr bwMode="auto">
            <a:xfrm rot="4739242">
              <a:off x="4540468" y="2208762"/>
              <a:ext cx="1563688" cy="3252788"/>
              <a:chOff x="4143" y="576"/>
              <a:chExt cx="985" cy="2049"/>
            </a:xfrm>
          </p:grpSpPr>
          <p:sp>
            <p:nvSpPr>
              <p:cNvPr id="153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4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5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6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8" name="Group 51"/>
              <p:cNvGrpSpPr>
                <a:grpSpLocks/>
              </p:cNvGrpSpPr>
              <p:nvPr/>
            </p:nvGrpSpPr>
            <p:grpSpPr bwMode="auto">
              <a:xfrm rot="110712" flipH="1">
                <a:off x="4573" y="660"/>
                <a:ext cx="555" cy="1949"/>
                <a:chOff x="1121" y="1517"/>
                <a:chExt cx="520" cy="1915"/>
              </a:xfrm>
            </p:grpSpPr>
            <p:sp>
              <p:nvSpPr>
                <p:cNvPr id="158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59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9" name="Group 46"/>
            <p:cNvGrpSpPr>
              <a:grpSpLocks/>
            </p:cNvGrpSpPr>
            <p:nvPr/>
          </p:nvGrpSpPr>
          <p:grpSpPr bwMode="auto">
            <a:xfrm rot="4739242" flipH="1" flipV="1">
              <a:off x="1891329" y="4811120"/>
              <a:ext cx="1566863" cy="3252788"/>
              <a:chOff x="4143" y="576"/>
              <a:chExt cx="987" cy="2049"/>
            </a:xfrm>
          </p:grpSpPr>
          <p:sp>
            <p:nvSpPr>
              <p:cNvPr id="75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6" name="Freeform 48"/>
              <p:cNvSpPr>
                <a:spLocks/>
              </p:cNvSpPr>
              <p:nvPr/>
            </p:nvSpPr>
            <p:spPr bwMode="auto">
              <a:xfrm rot="21050819" flipH="1">
                <a:off x="4265" y="2238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7" name="Freeform 49"/>
              <p:cNvSpPr>
                <a:spLocks/>
              </p:cNvSpPr>
              <p:nvPr/>
            </p:nvSpPr>
            <p:spPr bwMode="auto">
              <a:xfrm rot="21050819" flipH="1">
                <a:off x="4288" y="2477"/>
                <a:ext cx="83" cy="147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8" name="Freeform 50"/>
              <p:cNvSpPr>
                <a:spLocks/>
              </p:cNvSpPr>
              <p:nvPr/>
            </p:nvSpPr>
            <p:spPr bwMode="auto">
              <a:xfrm rot="21050819" flipH="1">
                <a:off x="4162" y="590"/>
                <a:ext cx="750" cy="1664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 rot="110712" flipH="1">
                <a:off x="4576" y="660"/>
                <a:ext cx="554" cy="1949"/>
                <a:chOff x="1121" y="1517"/>
                <a:chExt cx="520" cy="1915"/>
              </a:xfrm>
            </p:grpSpPr>
            <p:sp>
              <p:nvSpPr>
                <p:cNvPr id="88" name="Freeform 52"/>
                <p:cNvSpPr>
                  <a:spLocks/>
                </p:cNvSpPr>
                <p:nvPr/>
              </p:nvSpPr>
              <p:spPr bwMode="auto">
                <a:xfrm rot="709954">
                  <a:off x="1121" y="1573"/>
                  <a:ext cx="227" cy="1859"/>
                </a:xfrm>
                <a:custGeom>
                  <a:avLst/>
                  <a:gdLst/>
                  <a:ahLst/>
                  <a:cxnLst>
                    <a:cxn ang="0">
                      <a:pos x="227" y="136"/>
                    </a:cxn>
                    <a:cxn ang="0">
                      <a:pos x="0" y="1859"/>
                    </a:cxn>
                    <a:cxn ang="0">
                      <a:pos x="0" y="1633"/>
                    </a:cxn>
                    <a:cxn ang="0">
                      <a:pos x="137" y="0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9" name="Oval 53"/>
                <p:cNvSpPr>
                  <a:spLocks noChangeArrowheads="1"/>
                </p:cNvSpPr>
                <p:nvPr/>
              </p:nvSpPr>
              <p:spPr bwMode="auto">
                <a:xfrm>
                  <a:off x="1369" y="1517"/>
                  <a:ext cx="272" cy="272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</p:grpSp>
      </p:grpSp>
      <p:grpSp>
        <p:nvGrpSpPr>
          <p:cNvPr id="11" name="Группа 139"/>
          <p:cNvGrpSpPr/>
          <p:nvPr/>
        </p:nvGrpSpPr>
        <p:grpSpPr>
          <a:xfrm rot="300000">
            <a:off x="-857288" y="2714620"/>
            <a:ext cx="5277324" cy="4436978"/>
            <a:chOff x="-888948" y="2656889"/>
            <a:chExt cx="5277324" cy="4436978"/>
          </a:xfrm>
        </p:grpSpPr>
        <p:grpSp>
          <p:nvGrpSpPr>
            <p:cNvPr id="12" name="Group 27"/>
            <p:cNvGrpSpPr>
              <a:grpSpLocks/>
            </p:cNvGrpSpPr>
            <p:nvPr/>
          </p:nvGrpSpPr>
          <p:grpSpPr bwMode="auto">
            <a:xfrm rot="1200000">
              <a:off x="2608939" y="2656889"/>
              <a:ext cx="1779437" cy="3097027"/>
              <a:chOff x="494" y="796"/>
              <a:chExt cx="1155" cy="1931"/>
            </a:xfrm>
          </p:grpSpPr>
          <p:sp>
            <p:nvSpPr>
              <p:cNvPr id="80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1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2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494" y="807"/>
                <a:ext cx="1116" cy="1820"/>
                <a:chOff x="486" y="806"/>
                <a:chExt cx="1116" cy="1820"/>
              </a:xfrm>
            </p:grpSpPr>
            <p:sp>
              <p:nvSpPr>
                <p:cNvPr id="84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4" name="Group 33"/>
                <p:cNvGrpSpPr>
                  <a:grpSpLocks/>
                </p:cNvGrpSpPr>
                <p:nvPr/>
              </p:nvGrpSpPr>
              <p:grpSpPr bwMode="auto">
                <a:xfrm rot="78698">
                  <a:off x="486" y="812"/>
                  <a:ext cx="591" cy="1814"/>
                  <a:chOff x="1048" y="1446"/>
                  <a:chExt cx="561" cy="1859"/>
                </a:xfrm>
              </p:grpSpPr>
              <p:sp>
                <p:nvSpPr>
                  <p:cNvPr id="86" name="Freeform 34"/>
                  <p:cNvSpPr>
                    <a:spLocks/>
                  </p:cNvSpPr>
                  <p:nvPr/>
                </p:nvSpPr>
                <p:spPr bwMode="auto">
                  <a:xfrm rot="1241302">
                    <a:off x="1048" y="144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37" y="1503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5" name="Group 27"/>
            <p:cNvGrpSpPr>
              <a:grpSpLocks/>
            </p:cNvGrpSpPr>
            <p:nvPr/>
          </p:nvGrpSpPr>
          <p:grpSpPr bwMode="auto">
            <a:xfrm rot="1200000" flipH="1" flipV="1">
              <a:off x="-888948" y="3996840"/>
              <a:ext cx="1777896" cy="3097027"/>
              <a:chOff x="495" y="796"/>
              <a:chExt cx="1154" cy="1931"/>
            </a:xfrm>
          </p:grpSpPr>
          <p:sp>
            <p:nvSpPr>
              <p:cNvPr id="132" name="Freeform 2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3" name="Freeform 2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4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6" name="Group 31"/>
              <p:cNvGrpSpPr>
                <a:grpSpLocks/>
              </p:cNvGrpSpPr>
              <p:nvPr/>
            </p:nvGrpSpPr>
            <p:grpSpPr bwMode="auto">
              <a:xfrm>
                <a:off x="495" y="807"/>
                <a:ext cx="1115" cy="1820"/>
                <a:chOff x="487" y="806"/>
                <a:chExt cx="1115" cy="1820"/>
              </a:xfrm>
            </p:grpSpPr>
            <p:sp>
              <p:nvSpPr>
                <p:cNvPr id="136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7" name="Group 33"/>
                <p:cNvGrpSpPr>
                  <a:grpSpLocks/>
                </p:cNvGrpSpPr>
                <p:nvPr/>
              </p:nvGrpSpPr>
              <p:grpSpPr bwMode="auto">
                <a:xfrm rot="78698">
                  <a:off x="487" y="812"/>
                  <a:ext cx="615" cy="1814"/>
                  <a:chOff x="1048" y="1446"/>
                  <a:chExt cx="584" cy="1859"/>
                </a:xfrm>
              </p:grpSpPr>
              <p:sp>
                <p:nvSpPr>
                  <p:cNvPr id="138" name="Freeform 34"/>
                  <p:cNvSpPr>
                    <a:spLocks/>
                  </p:cNvSpPr>
                  <p:nvPr/>
                </p:nvSpPr>
                <p:spPr bwMode="auto">
                  <a:xfrm rot="1241302">
                    <a:off x="1048" y="144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3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60" y="1456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7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32031 0.0268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13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37604 0.02223 " pathEditMode="relative" rAng="0" ptsTypes="AA">
                                      <p:cBhvr>
                                        <p:cTn id="10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8577 0.0134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1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000"/>
                            </p:stCondLst>
                            <p:childTnLst>
                              <p:par>
                                <p:cTn id="1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9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500"/>
                            </p:stCondLst>
                            <p:childTnLst>
                              <p:par>
                                <p:cTn id="1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67938" grpId="0"/>
      <p:bldP spid="167939" grpId="0"/>
      <p:bldP spid="167940" grpId="0"/>
      <p:bldP spid="167941" grpId="0" animBg="1"/>
      <p:bldP spid="167944" grpId="0" animBg="1"/>
      <p:bldP spid="167945" grpId="0" animBg="1"/>
      <p:bldP spid="167995" grpId="0" animBg="1"/>
      <p:bldP spid="65" grpId="0"/>
      <p:bldP spid="110" grpId="0" animBg="1"/>
      <p:bldP spid="167947" grpId="0" animBg="1"/>
      <p:bldP spid="141" grpId="0" animBg="1"/>
      <p:bldP spid="122" grpId="0" animBg="1"/>
      <p:bldP spid="167948" grpId="0"/>
      <p:bldP spid="167948" grpId="1"/>
      <p:bldP spid="167960" grpId="0"/>
      <p:bldP spid="1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Дуга 77"/>
          <p:cNvSpPr/>
          <p:nvPr/>
        </p:nvSpPr>
        <p:spPr>
          <a:xfrm rot="1740000">
            <a:off x="769203" y="533521"/>
            <a:ext cx="5237566" cy="5411989"/>
          </a:xfrm>
          <a:prstGeom prst="arc">
            <a:avLst>
              <a:gd name="adj1" fmla="val 18079139"/>
              <a:gd name="adj2" fmla="val 39685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1071538" y="4786322"/>
            <a:ext cx="4824413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auto">
          <a:xfrm flipH="1">
            <a:off x="1071538" y="2285992"/>
            <a:ext cx="3500462" cy="249714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57" name="Дуга 56"/>
          <p:cNvSpPr/>
          <p:nvPr/>
        </p:nvSpPr>
        <p:spPr>
          <a:xfrm rot="1740000">
            <a:off x="-1418222" y="2225213"/>
            <a:ext cx="5200762" cy="5359098"/>
          </a:xfrm>
          <a:prstGeom prst="arc">
            <a:avLst>
              <a:gd name="adj1" fmla="val 16539531"/>
              <a:gd name="adj2" fmla="val 2072697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Дуга 119"/>
          <p:cNvSpPr/>
          <p:nvPr/>
        </p:nvSpPr>
        <p:spPr>
          <a:xfrm rot="1740000">
            <a:off x="1343013" y="2421585"/>
            <a:ext cx="5200762" cy="5411989"/>
          </a:xfrm>
          <a:prstGeom prst="arc">
            <a:avLst>
              <a:gd name="adj1" fmla="val 15899828"/>
              <a:gd name="adj2" fmla="val 19137871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 flipV="1">
            <a:off x="1071538" y="2857496"/>
            <a:ext cx="6929486" cy="192882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59"/>
          <p:cNvSpPr>
            <a:spLocks noChangeArrowheads="1"/>
          </p:cNvSpPr>
          <p:nvPr/>
        </p:nvSpPr>
        <p:spPr bwMode="auto">
          <a:xfrm>
            <a:off x="1000100" y="4714884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1" name="Oval 59"/>
          <p:cNvSpPr>
            <a:spLocks noChangeArrowheads="1"/>
          </p:cNvSpPr>
          <p:nvPr/>
        </p:nvSpPr>
        <p:spPr bwMode="auto">
          <a:xfrm>
            <a:off x="5929322" y="3357562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2" name="Rectangle 12"/>
          <p:cNvSpPr>
            <a:spLocks noChangeArrowheads="1"/>
          </p:cNvSpPr>
          <p:nvPr/>
        </p:nvSpPr>
        <p:spPr bwMode="auto">
          <a:xfrm>
            <a:off x="3071802" y="214290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Задача 3.</a:t>
            </a:r>
            <a:endParaRPr lang="ru-RU" sz="3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85750" y="357188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5" name="Формула" r:id="rId3" imgW="939600" imgH="203040" progId="Equation.3">
                  <p:embed/>
                </p:oleObj>
              </mc:Choice>
              <mc:Fallback>
                <p:oleObj name="Формула" r:id="rId3" imgW="939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57188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Rectangle 12"/>
          <p:cNvSpPr>
            <a:spLocks noChangeArrowheads="1"/>
          </p:cNvSpPr>
          <p:nvPr/>
        </p:nvSpPr>
        <p:spPr bwMode="auto">
          <a:xfrm>
            <a:off x="1000100" y="714356"/>
            <a:ext cx="74029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Построение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биссектрисы угла.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28596" y="1285860"/>
          <a:ext cx="25447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6" name="Формула" r:id="rId5" imgW="723600" imgH="203040" progId="Equation.3">
                  <p:embed/>
                </p:oleObj>
              </mc:Choice>
              <mc:Fallback>
                <p:oleObj name="Формула" r:id="rId5" imgW="723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85860"/>
                        <a:ext cx="25447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28596" y="1785926"/>
          <a:ext cx="69278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7" name="Формула" r:id="rId7" imgW="1968480" imgH="203040" progId="Equation.3">
                  <p:embed/>
                </p:oleObj>
              </mc:Choice>
              <mc:Fallback>
                <p:oleObj name="Формула" r:id="rId7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785926"/>
                        <a:ext cx="69278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Oval 16"/>
          <p:cNvSpPr>
            <a:spLocks noChangeArrowheads="1"/>
          </p:cNvSpPr>
          <p:nvPr/>
        </p:nvSpPr>
        <p:spPr bwMode="auto">
          <a:xfrm>
            <a:off x="3714744" y="4929198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7" name="Oval 16"/>
          <p:cNvSpPr>
            <a:spLocks noChangeArrowheads="1"/>
          </p:cNvSpPr>
          <p:nvPr/>
        </p:nvSpPr>
        <p:spPr bwMode="auto">
          <a:xfrm>
            <a:off x="3214678" y="3143248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8" name="Text Box 22"/>
          <p:cNvSpPr txBox="1">
            <a:spLocks noChangeArrowheads="1"/>
          </p:cNvSpPr>
          <p:nvPr/>
        </p:nvSpPr>
        <p:spPr bwMode="auto">
          <a:xfrm>
            <a:off x="571472" y="4643446"/>
            <a:ext cx="465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19" name="Text Box 25"/>
          <p:cNvSpPr txBox="1">
            <a:spLocks noChangeArrowheads="1"/>
          </p:cNvSpPr>
          <p:nvPr/>
        </p:nvSpPr>
        <p:spPr bwMode="auto">
          <a:xfrm>
            <a:off x="3786182" y="5000636"/>
            <a:ext cx="571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21" name="Text Box 24"/>
          <p:cNvSpPr txBox="1">
            <a:spLocks noChangeArrowheads="1"/>
          </p:cNvSpPr>
          <p:nvPr/>
        </p:nvSpPr>
        <p:spPr bwMode="auto">
          <a:xfrm>
            <a:off x="3143240" y="2643182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</a:t>
            </a:r>
          </a:p>
        </p:txBody>
      </p:sp>
      <p:sp>
        <p:nvSpPr>
          <p:cNvPr id="122" name="Text Box 23"/>
          <p:cNvSpPr txBox="1">
            <a:spLocks noChangeArrowheads="1"/>
          </p:cNvSpPr>
          <p:nvPr/>
        </p:nvSpPr>
        <p:spPr bwMode="auto">
          <a:xfrm>
            <a:off x="5929322" y="2857496"/>
            <a:ext cx="495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" name="Группа 97"/>
          <p:cNvGrpSpPr/>
          <p:nvPr/>
        </p:nvGrpSpPr>
        <p:grpSpPr>
          <a:xfrm rot="-2280000">
            <a:off x="714348" y="3000372"/>
            <a:ext cx="6243440" cy="4042625"/>
            <a:chOff x="-2059795" y="2809478"/>
            <a:chExt cx="6243440" cy="4042625"/>
          </a:xfrm>
        </p:grpSpPr>
        <p:grpSp>
          <p:nvGrpSpPr>
            <p:cNvPr id="10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109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0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13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2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15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6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 rot="1440000" flipH="1" flipV="1">
              <a:off x="-2059795" y="3758065"/>
              <a:ext cx="2068400" cy="3094038"/>
              <a:chOff x="352" y="796"/>
              <a:chExt cx="1297" cy="1949"/>
            </a:xfrm>
            <a:noFill/>
          </p:grpSpPr>
          <p:sp>
            <p:nvSpPr>
              <p:cNvPr id="101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2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3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8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05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3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07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grpSp>
        <p:nvGrpSpPr>
          <p:cNvPr id="24" name="Группа 71"/>
          <p:cNvGrpSpPr/>
          <p:nvPr/>
        </p:nvGrpSpPr>
        <p:grpSpPr>
          <a:xfrm rot="60000">
            <a:off x="181926" y="1195212"/>
            <a:ext cx="6243440" cy="4042625"/>
            <a:chOff x="-2059795" y="2809478"/>
            <a:chExt cx="6243440" cy="4042625"/>
          </a:xfrm>
        </p:grpSpPr>
        <p:grpSp>
          <p:nvGrpSpPr>
            <p:cNvPr id="25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6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17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7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19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8" name="Group 12"/>
            <p:cNvGrpSpPr>
              <a:grpSpLocks/>
            </p:cNvGrpSpPr>
            <p:nvPr/>
          </p:nvGrpSpPr>
          <p:grpSpPr bwMode="auto">
            <a:xfrm rot="1440000" flipH="1" flipV="1">
              <a:off x="-2059795" y="3758065"/>
              <a:ext cx="2068400" cy="3094038"/>
              <a:chOff x="352" y="796"/>
              <a:chExt cx="1297" cy="1949"/>
            </a:xfrm>
            <a:noFill/>
          </p:grpSpPr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9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45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0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47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grpSp>
        <p:nvGrpSpPr>
          <p:cNvPr id="2" name="Группа 78"/>
          <p:cNvGrpSpPr/>
          <p:nvPr/>
        </p:nvGrpSpPr>
        <p:grpSpPr>
          <a:xfrm rot="-780000">
            <a:off x="-2070449" y="2809478"/>
            <a:ext cx="6254094" cy="4092748"/>
            <a:chOff x="-2070449" y="2809478"/>
            <a:chExt cx="6254094" cy="4092748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 rot="1440000">
              <a:off x="2115245" y="2809478"/>
              <a:ext cx="2068400" cy="3094038"/>
              <a:chOff x="352" y="796"/>
              <a:chExt cx="1297" cy="1949"/>
            </a:xfrm>
            <a:solidFill>
              <a:srgbClr val="00B0F0"/>
            </a:solidFill>
          </p:grpSpPr>
          <p:sp>
            <p:nvSpPr>
              <p:cNvPr id="90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1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2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52" y="807"/>
                <a:ext cx="1258" cy="1938"/>
                <a:chOff x="344" y="806"/>
                <a:chExt cx="1258" cy="1938"/>
              </a:xfrm>
              <a:grpFill/>
            </p:grpSpPr>
            <p:sp>
              <p:nvSpPr>
                <p:cNvPr id="94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2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96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bg2">
                        <a:lumMod val="10000"/>
                      </a:schemeClr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rot="1440000" flipH="1" flipV="1">
              <a:off x="-2070449" y="3755800"/>
              <a:ext cx="2068400" cy="3146426"/>
              <a:chOff x="352" y="763"/>
              <a:chExt cx="1297" cy="1982"/>
            </a:xfrm>
            <a:noFill/>
          </p:grpSpPr>
          <p:sp>
            <p:nvSpPr>
              <p:cNvPr id="82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3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4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352" y="763"/>
                <a:ext cx="1249" cy="1982"/>
                <a:chOff x="344" y="762"/>
                <a:chExt cx="1249" cy="1982"/>
              </a:xfrm>
              <a:grpFill/>
            </p:grpSpPr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 rot="78698">
                  <a:off x="344" y="931"/>
                  <a:ext cx="777" cy="1813"/>
                  <a:chOff x="917" y="1570"/>
                  <a:chExt cx="738" cy="1859"/>
                </a:xfrm>
                <a:grpFill/>
              </p:grpSpPr>
              <p:sp>
                <p:nvSpPr>
                  <p:cNvPr id="88" name="Freeform 19"/>
                  <p:cNvSpPr>
                    <a:spLocks/>
                  </p:cNvSpPr>
                  <p:nvPr/>
                </p:nvSpPr>
                <p:spPr bwMode="auto">
                  <a:xfrm rot="1661302">
                    <a:off x="917" y="157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8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86" name="Freeform 17"/>
                <p:cNvSpPr>
                  <a:spLocks/>
                </p:cNvSpPr>
                <p:nvPr/>
              </p:nvSpPr>
              <p:spPr bwMode="auto">
                <a:xfrm rot="78698">
                  <a:off x="852" y="762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21" grpId="0" animBg="1"/>
      <p:bldP spid="22" grpId="0" animBg="1"/>
      <p:bldP spid="57" grpId="0" animBg="1"/>
      <p:bldP spid="120" grpId="0" animBg="1"/>
      <p:bldP spid="130" grpId="0" animBg="1"/>
      <p:bldP spid="131" grpId="0" animBg="1"/>
      <p:bldP spid="132" grpId="0"/>
      <p:bldP spid="134" grpId="0"/>
      <p:bldP spid="134" grpId="1"/>
      <p:bldP spid="77" grpId="0" animBg="1"/>
      <p:bldP spid="117" grpId="0" animBg="1"/>
      <p:bldP spid="118" grpId="0"/>
      <p:bldP spid="119" grpId="0"/>
      <p:bldP spid="121" grpId="0"/>
      <p:bldP spid="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Дуга 258"/>
          <p:cNvSpPr/>
          <p:nvPr/>
        </p:nvSpPr>
        <p:spPr>
          <a:xfrm flipH="1">
            <a:off x="2928926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2" name="Дуга 311"/>
          <p:cNvSpPr/>
          <p:nvPr/>
        </p:nvSpPr>
        <p:spPr>
          <a:xfrm flipH="1">
            <a:off x="2500298" y="1928802"/>
            <a:ext cx="3571900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 flipV="1">
            <a:off x="2000232" y="3214685"/>
            <a:ext cx="5072098" cy="303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32" y="0"/>
              </a:cxn>
            </a:cxnLst>
            <a:rect l="0" t="0" r="r" b="b"/>
            <a:pathLst>
              <a:path w="4032" h="1">
                <a:moveTo>
                  <a:pt x="0" y="0"/>
                </a:moveTo>
                <a:lnTo>
                  <a:pt x="4032" y="0"/>
                </a:lnTo>
              </a:path>
            </a:pathLst>
          </a:custGeom>
          <a:noFill/>
          <a:ln w="57150" cmpd="sng">
            <a:solidFill>
              <a:srgbClr val="CC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60" name="Дуга 259"/>
          <p:cNvSpPr/>
          <p:nvPr/>
        </p:nvSpPr>
        <p:spPr>
          <a:xfrm>
            <a:off x="-428660" y="357166"/>
            <a:ext cx="6500858" cy="6286544"/>
          </a:xfrm>
          <a:prstGeom prst="arc">
            <a:avLst>
              <a:gd name="adj1" fmla="val 16913581"/>
              <a:gd name="adj2" fmla="val 427499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Rectangle 12"/>
          <p:cNvSpPr>
            <a:spLocks noChangeArrowheads="1"/>
          </p:cNvSpPr>
          <p:nvPr/>
        </p:nvSpPr>
        <p:spPr bwMode="auto">
          <a:xfrm>
            <a:off x="928662" y="714356"/>
            <a:ext cx="7023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Построение перпендикуляра.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79" name="Дуга 178"/>
          <p:cNvSpPr/>
          <p:nvPr/>
        </p:nvSpPr>
        <p:spPr>
          <a:xfrm>
            <a:off x="2928926" y="1928802"/>
            <a:ext cx="3643338" cy="3143248"/>
          </a:xfrm>
          <a:prstGeom prst="arc">
            <a:avLst>
              <a:gd name="adj1" fmla="val 8400551"/>
              <a:gd name="adj2" fmla="val 1343315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90538" y="2000250"/>
          <a:ext cx="58102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Формула" r:id="rId3" imgW="1650960" imgH="203040" progId="Equation.3">
                  <p:embed/>
                </p:oleObj>
              </mc:Choice>
              <mc:Fallback>
                <p:oleObj name="Формула" r:id="rId3" imgW="16509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2000250"/>
                        <a:ext cx="58102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6072198" y="3429000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В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2571736" y="3429000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</a:t>
            </a:r>
          </a:p>
        </p:txBody>
      </p:sp>
      <p:sp>
        <p:nvSpPr>
          <p:cNvPr id="184417" name="Oval 97"/>
          <p:cNvSpPr>
            <a:spLocks noChangeArrowheads="1"/>
          </p:cNvSpPr>
          <p:nvPr/>
        </p:nvSpPr>
        <p:spPr bwMode="auto">
          <a:xfrm>
            <a:off x="2857488" y="34290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396" name="Oval 76"/>
          <p:cNvSpPr>
            <a:spLocks noChangeArrowheads="1"/>
          </p:cNvSpPr>
          <p:nvPr/>
        </p:nvSpPr>
        <p:spPr bwMode="auto">
          <a:xfrm>
            <a:off x="6000760" y="34290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442" name="Text Box 122"/>
          <p:cNvSpPr txBox="1">
            <a:spLocks noChangeArrowheads="1"/>
          </p:cNvSpPr>
          <p:nvPr/>
        </p:nvSpPr>
        <p:spPr bwMode="auto">
          <a:xfrm>
            <a:off x="6858016" y="3214686"/>
            <a:ext cx="63511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b="1" i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0" name="Rectangle 12"/>
          <p:cNvSpPr>
            <a:spLocks noChangeArrowheads="1"/>
          </p:cNvSpPr>
          <p:nvPr/>
        </p:nvSpPr>
        <p:spPr bwMode="auto">
          <a:xfrm>
            <a:off x="2643174" y="285728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Задача 4.</a:t>
            </a:r>
            <a:endParaRPr lang="ru-RU" sz="3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00034" y="1285860"/>
          <a:ext cx="35718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285860"/>
                        <a:ext cx="35718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 Box 122"/>
          <p:cNvSpPr txBox="1">
            <a:spLocks noChangeArrowheads="1"/>
          </p:cNvSpPr>
          <p:nvPr/>
        </p:nvSpPr>
        <p:spPr bwMode="auto">
          <a:xfrm>
            <a:off x="3857620" y="214290"/>
            <a:ext cx="6495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325913"/>
              </p:ext>
            </p:extLst>
          </p:nvPr>
        </p:nvGraphicFramePr>
        <p:xfrm>
          <a:off x="403499" y="311307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Формула" r:id="rId7" imgW="939600" imgH="203040" progId="Equation.3">
                  <p:embed/>
                </p:oleObj>
              </mc:Choice>
              <mc:Fallback>
                <p:oleObj name="Формула" r:id="rId7" imgW="939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499" y="311307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5" name="Прямая соединительная линия 124"/>
          <p:cNvCxnSpPr/>
          <p:nvPr/>
        </p:nvCxnSpPr>
        <p:spPr>
          <a:xfrm rot="5400000">
            <a:off x="1499830" y="3428542"/>
            <a:ext cx="6001586" cy="17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4429124" y="3429000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8" name="Text Box 22"/>
          <p:cNvSpPr txBox="1">
            <a:spLocks noChangeArrowheads="1"/>
          </p:cNvSpPr>
          <p:nvPr/>
        </p:nvSpPr>
        <p:spPr bwMode="auto">
          <a:xfrm>
            <a:off x="4000496" y="3429000"/>
            <a:ext cx="55175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8" name="Oval 97"/>
          <p:cNvSpPr>
            <a:spLocks noChangeArrowheads="1"/>
          </p:cNvSpPr>
          <p:nvPr/>
        </p:nvSpPr>
        <p:spPr bwMode="auto">
          <a:xfrm flipV="1">
            <a:off x="4429124" y="714356"/>
            <a:ext cx="142876" cy="14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" name="Oval 97"/>
          <p:cNvSpPr>
            <a:spLocks noChangeArrowheads="1"/>
          </p:cNvSpPr>
          <p:nvPr/>
        </p:nvSpPr>
        <p:spPr bwMode="auto">
          <a:xfrm>
            <a:off x="4429124" y="6143644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135" name="Group 3"/>
          <p:cNvGrpSpPr>
            <a:grpSpLocks/>
          </p:cNvGrpSpPr>
          <p:nvPr/>
        </p:nvGrpSpPr>
        <p:grpSpPr bwMode="auto">
          <a:xfrm rot="-240000">
            <a:off x="3544679" y="636723"/>
            <a:ext cx="2482490" cy="3085690"/>
            <a:chOff x="596" y="1605"/>
            <a:chExt cx="1497" cy="1823"/>
          </a:xfrm>
        </p:grpSpPr>
        <p:sp>
          <p:nvSpPr>
            <p:cNvPr id="136" name="Freeform 4"/>
            <p:cNvSpPr>
              <a:spLocks/>
            </p:cNvSpPr>
            <p:nvPr/>
          </p:nvSpPr>
          <p:spPr bwMode="auto">
            <a:xfrm rot="21001317">
              <a:off x="1158" y="1605"/>
              <a:ext cx="766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37" name="Group 5"/>
            <p:cNvGrpSpPr>
              <a:grpSpLocks/>
            </p:cNvGrpSpPr>
            <p:nvPr/>
          </p:nvGrpSpPr>
          <p:grpSpPr bwMode="auto">
            <a:xfrm>
              <a:off x="596" y="1616"/>
              <a:ext cx="1497" cy="1808"/>
              <a:chOff x="596" y="1616"/>
              <a:chExt cx="1497" cy="1808"/>
            </a:xfrm>
          </p:grpSpPr>
          <p:grpSp>
            <p:nvGrpSpPr>
              <p:cNvPr id="138" name="Group 6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144" name="Freeform 7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145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139" name="Group 9"/>
              <p:cNvGrpSpPr>
                <a:grpSpLocks/>
              </p:cNvGrpSpPr>
              <p:nvPr/>
            </p:nvGrpSpPr>
            <p:grpSpPr bwMode="auto">
              <a:xfrm>
                <a:off x="596" y="1616"/>
                <a:ext cx="1265" cy="1808"/>
                <a:chOff x="2225" y="357"/>
                <a:chExt cx="1265" cy="1808"/>
              </a:xfrm>
            </p:grpSpPr>
            <p:sp>
              <p:nvSpPr>
                <p:cNvPr id="140" name="Freeform 10"/>
                <p:cNvSpPr>
                  <a:spLocks/>
                </p:cNvSpPr>
                <p:nvPr/>
              </p:nvSpPr>
              <p:spPr bwMode="auto">
                <a:xfrm rot="21001317">
                  <a:off x="2820" y="357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505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141" name="Group 11"/>
                <p:cNvGrpSpPr>
                  <a:grpSpLocks/>
                </p:cNvGrpSpPr>
                <p:nvPr/>
              </p:nvGrpSpPr>
              <p:grpSpPr bwMode="auto">
                <a:xfrm>
                  <a:off x="2225" y="434"/>
                  <a:ext cx="730" cy="1731"/>
                  <a:chOff x="2225" y="434"/>
                  <a:chExt cx="730" cy="1731"/>
                </a:xfrm>
              </p:grpSpPr>
              <p:sp>
                <p:nvSpPr>
                  <p:cNvPr id="142" name="Freeform 12"/>
                  <p:cNvSpPr>
                    <a:spLocks/>
                  </p:cNvSpPr>
                  <p:nvPr/>
                </p:nvSpPr>
                <p:spPr bwMode="auto">
                  <a:xfrm rot="1800000">
                    <a:off x="2225" y="434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43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696" y="571"/>
                    <a:ext cx="259" cy="253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</p:grpSp>
      <p:grpSp>
        <p:nvGrpSpPr>
          <p:cNvPr id="239" name="Группа 238"/>
          <p:cNvGrpSpPr/>
          <p:nvPr/>
        </p:nvGrpSpPr>
        <p:grpSpPr>
          <a:xfrm flipH="1">
            <a:off x="2135036" y="1336127"/>
            <a:ext cx="4850202" cy="4395028"/>
            <a:chOff x="2071669" y="1336127"/>
            <a:chExt cx="4850202" cy="4395028"/>
          </a:xfrm>
        </p:grpSpPr>
        <p:grpSp>
          <p:nvGrpSpPr>
            <p:cNvPr id="240" name="Group 79"/>
            <p:cNvGrpSpPr>
              <a:grpSpLocks/>
            </p:cNvGrpSpPr>
            <p:nvPr/>
          </p:nvGrpSpPr>
          <p:grpSpPr bwMode="auto">
            <a:xfrm rot="2504173">
              <a:off x="5420784" y="1336127"/>
              <a:ext cx="1501087" cy="3249780"/>
              <a:chOff x="705" y="796"/>
              <a:chExt cx="944" cy="1931"/>
            </a:xfrm>
          </p:grpSpPr>
          <p:sp>
            <p:nvSpPr>
              <p:cNvPr id="250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1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2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53" name="Group 83"/>
              <p:cNvGrpSpPr>
                <a:grpSpLocks/>
              </p:cNvGrpSpPr>
              <p:nvPr/>
            </p:nvGrpSpPr>
            <p:grpSpPr bwMode="auto">
              <a:xfrm>
                <a:off x="705" y="807"/>
                <a:ext cx="905" cy="1847"/>
                <a:chOff x="697" y="806"/>
                <a:chExt cx="905" cy="1847"/>
              </a:xfrm>
            </p:grpSpPr>
            <p:sp>
              <p:nvSpPr>
                <p:cNvPr id="254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55" name="Group 85"/>
                <p:cNvGrpSpPr>
                  <a:grpSpLocks/>
                </p:cNvGrpSpPr>
                <p:nvPr/>
              </p:nvGrpSpPr>
              <p:grpSpPr bwMode="auto">
                <a:xfrm rot="78698">
                  <a:off x="697" y="840"/>
                  <a:ext cx="352" cy="1813"/>
                  <a:chOff x="1253" y="1472"/>
                  <a:chExt cx="335" cy="1859"/>
                </a:xfrm>
              </p:grpSpPr>
              <p:sp>
                <p:nvSpPr>
                  <p:cNvPr id="256" name="Freeform 86"/>
                  <p:cNvSpPr>
                    <a:spLocks/>
                  </p:cNvSpPr>
                  <p:nvPr/>
                </p:nvSpPr>
                <p:spPr bwMode="auto">
                  <a:xfrm rot="117129">
                    <a:off x="1253" y="1472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57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16" y="1498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41" name="Group 79"/>
            <p:cNvGrpSpPr>
              <a:grpSpLocks/>
            </p:cNvGrpSpPr>
            <p:nvPr/>
          </p:nvGrpSpPr>
          <p:grpSpPr bwMode="auto">
            <a:xfrm rot="13304173">
              <a:off x="2071669" y="2481375"/>
              <a:ext cx="1437482" cy="3249780"/>
              <a:chOff x="745" y="796"/>
              <a:chExt cx="904" cy="1931"/>
            </a:xfrm>
            <a:noFill/>
          </p:grpSpPr>
          <p:sp>
            <p:nvSpPr>
              <p:cNvPr id="242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3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4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45" name="Group 83"/>
              <p:cNvGrpSpPr>
                <a:grpSpLocks/>
              </p:cNvGrpSpPr>
              <p:nvPr/>
            </p:nvGrpSpPr>
            <p:grpSpPr bwMode="auto">
              <a:xfrm>
                <a:off x="745" y="807"/>
                <a:ext cx="865" cy="1894"/>
                <a:chOff x="737" y="806"/>
                <a:chExt cx="865" cy="1894"/>
              </a:xfrm>
              <a:grpFill/>
            </p:grpSpPr>
            <p:grpSp>
              <p:nvGrpSpPr>
                <p:cNvPr id="246" name="Group 85"/>
                <p:cNvGrpSpPr>
                  <a:grpSpLocks/>
                </p:cNvGrpSpPr>
                <p:nvPr/>
              </p:nvGrpSpPr>
              <p:grpSpPr bwMode="auto">
                <a:xfrm rot="78698">
                  <a:off x="737" y="887"/>
                  <a:ext cx="384" cy="1813"/>
                  <a:chOff x="1290" y="1520"/>
                  <a:chExt cx="365" cy="1859"/>
                </a:xfrm>
                <a:grpFill/>
              </p:grpSpPr>
              <p:sp>
                <p:nvSpPr>
                  <p:cNvPr id="248" name="Freeform 86"/>
                  <p:cNvSpPr>
                    <a:spLocks/>
                  </p:cNvSpPr>
                  <p:nvPr/>
                </p:nvSpPr>
                <p:spPr bwMode="auto">
                  <a:xfrm rot="357129">
                    <a:off x="1290" y="152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4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247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grpSp>
        <p:nvGrpSpPr>
          <p:cNvPr id="285" name="Group 30"/>
          <p:cNvGrpSpPr>
            <a:grpSpLocks/>
          </p:cNvGrpSpPr>
          <p:nvPr/>
        </p:nvGrpSpPr>
        <p:grpSpPr bwMode="auto">
          <a:xfrm rot="780000">
            <a:off x="3239650" y="439455"/>
            <a:ext cx="5857875" cy="5970591"/>
            <a:chOff x="847" y="-18"/>
            <a:chExt cx="3690" cy="3761"/>
          </a:xfrm>
        </p:grpSpPr>
        <p:sp>
          <p:nvSpPr>
            <p:cNvPr id="286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287" name="Group 32"/>
            <p:cNvGrpSpPr>
              <a:grpSpLocks/>
            </p:cNvGrpSpPr>
            <p:nvPr/>
          </p:nvGrpSpPr>
          <p:grpSpPr bwMode="auto">
            <a:xfrm rot="16795005" flipV="1">
              <a:off x="2730" y="-164"/>
              <a:ext cx="1556" cy="1845"/>
              <a:chOff x="989" y="1954"/>
              <a:chExt cx="1489" cy="1845"/>
            </a:xfrm>
          </p:grpSpPr>
          <p:grpSp>
            <p:nvGrpSpPr>
              <p:cNvPr id="299" name="Group 33"/>
              <p:cNvGrpSpPr>
                <a:grpSpLocks/>
              </p:cNvGrpSpPr>
              <p:nvPr/>
            </p:nvGrpSpPr>
            <p:grpSpPr bwMode="auto">
              <a:xfrm>
                <a:off x="2233" y="3282"/>
                <a:ext cx="245" cy="339"/>
                <a:chOff x="2233" y="3282"/>
                <a:chExt cx="245" cy="339"/>
              </a:xfrm>
            </p:grpSpPr>
            <p:sp>
              <p:nvSpPr>
                <p:cNvPr id="305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6" name="Freeform 34"/>
                <p:cNvSpPr>
                  <a:spLocks/>
                </p:cNvSpPr>
                <p:nvPr/>
              </p:nvSpPr>
              <p:spPr bwMode="auto">
                <a:xfrm>
                  <a:off x="2233" y="3282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300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301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02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303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04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88" name="Group 41"/>
            <p:cNvGrpSpPr>
              <a:grpSpLocks/>
            </p:cNvGrpSpPr>
            <p:nvPr/>
          </p:nvGrpSpPr>
          <p:grpSpPr bwMode="auto">
            <a:xfrm rot="16795005" flipH="1">
              <a:off x="991" y="2051"/>
              <a:ext cx="1543" cy="1837"/>
              <a:chOff x="612" y="1605"/>
              <a:chExt cx="1480" cy="1837"/>
            </a:xfrm>
          </p:grpSpPr>
          <p:sp>
            <p:nvSpPr>
              <p:cNvPr id="289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90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91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97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298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292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93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FF5050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294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95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96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</p:grpSp>
      <p:grpSp>
        <p:nvGrpSpPr>
          <p:cNvPr id="263" name="Group 30"/>
          <p:cNvGrpSpPr>
            <a:grpSpLocks/>
          </p:cNvGrpSpPr>
          <p:nvPr/>
        </p:nvGrpSpPr>
        <p:grpSpPr bwMode="auto">
          <a:xfrm rot="-780000" flipH="1">
            <a:off x="-114721" y="439089"/>
            <a:ext cx="5857875" cy="5999166"/>
            <a:chOff x="847" y="-36"/>
            <a:chExt cx="3690" cy="3779"/>
          </a:xfrm>
        </p:grpSpPr>
        <p:sp>
          <p:nvSpPr>
            <p:cNvPr id="264" name="Freeform 31"/>
            <p:cNvSpPr>
              <a:spLocks/>
            </p:cNvSpPr>
            <p:nvPr/>
          </p:nvSpPr>
          <p:spPr bwMode="auto">
            <a:xfrm rot="17393687" flipV="1">
              <a:off x="3226" y="-359"/>
              <a:ext cx="800" cy="1823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265" name="Group 32"/>
            <p:cNvGrpSpPr>
              <a:grpSpLocks/>
            </p:cNvGrpSpPr>
            <p:nvPr/>
          </p:nvGrpSpPr>
          <p:grpSpPr bwMode="auto">
            <a:xfrm rot="16795005" flipV="1">
              <a:off x="2723" y="-174"/>
              <a:ext cx="1574" cy="1845"/>
              <a:chOff x="989" y="1954"/>
              <a:chExt cx="1506" cy="1845"/>
            </a:xfrm>
          </p:grpSpPr>
          <p:grpSp>
            <p:nvGrpSpPr>
              <p:cNvPr id="277" name="Group 33"/>
              <p:cNvGrpSpPr>
                <a:grpSpLocks/>
              </p:cNvGrpSpPr>
              <p:nvPr/>
            </p:nvGrpSpPr>
            <p:grpSpPr bwMode="auto">
              <a:xfrm>
                <a:off x="2250" y="3241"/>
                <a:ext cx="245" cy="339"/>
                <a:chOff x="2250" y="3241"/>
                <a:chExt cx="245" cy="339"/>
              </a:xfrm>
            </p:grpSpPr>
            <p:sp>
              <p:nvSpPr>
                <p:cNvPr id="283" name="Freeform 34"/>
                <p:cNvSpPr>
                  <a:spLocks/>
                </p:cNvSpPr>
                <p:nvPr/>
              </p:nvSpPr>
              <p:spPr bwMode="auto">
                <a:xfrm>
                  <a:off x="2250" y="3241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4" name="Freeform 35"/>
                <p:cNvSpPr>
                  <a:spLocks/>
                </p:cNvSpPr>
                <p:nvPr/>
              </p:nvSpPr>
              <p:spPr bwMode="auto">
                <a:xfrm>
                  <a:off x="2339" y="3416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grpSp>
            <p:nvGrpSpPr>
              <p:cNvPr id="278" name="Group 36"/>
              <p:cNvGrpSpPr>
                <a:grpSpLocks/>
              </p:cNvGrpSpPr>
              <p:nvPr/>
            </p:nvGrpSpPr>
            <p:grpSpPr bwMode="auto">
              <a:xfrm>
                <a:off x="989" y="1954"/>
                <a:ext cx="1267" cy="1845"/>
                <a:chOff x="2618" y="695"/>
                <a:chExt cx="1267" cy="1845"/>
              </a:xfrm>
            </p:grpSpPr>
            <p:sp>
              <p:nvSpPr>
                <p:cNvPr id="279" name="Freeform 37"/>
                <p:cNvSpPr>
                  <a:spLocks/>
                </p:cNvSpPr>
                <p:nvPr/>
              </p:nvSpPr>
              <p:spPr bwMode="auto">
                <a:xfrm rot="21001317">
                  <a:off x="3215" y="695"/>
                  <a:ext cx="670" cy="1523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80" name="Group 38"/>
                <p:cNvGrpSpPr>
                  <a:grpSpLocks/>
                </p:cNvGrpSpPr>
                <p:nvPr/>
              </p:nvGrpSpPr>
              <p:grpSpPr bwMode="auto">
                <a:xfrm>
                  <a:off x="2618" y="809"/>
                  <a:ext cx="801" cy="1731"/>
                  <a:chOff x="2618" y="809"/>
                  <a:chExt cx="801" cy="1731"/>
                </a:xfrm>
              </p:grpSpPr>
              <p:sp>
                <p:nvSpPr>
                  <p:cNvPr id="281" name="Freeform 39"/>
                  <p:cNvSpPr>
                    <a:spLocks/>
                  </p:cNvSpPr>
                  <p:nvPr/>
                </p:nvSpPr>
                <p:spPr bwMode="auto">
                  <a:xfrm rot="2095005">
                    <a:off x="2618" y="809"/>
                    <a:ext cx="216" cy="1731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2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3160" y="895"/>
                    <a:ext cx="259" cy="253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266" name="Group 41"/>
            <p:cNvGrpSpPr>
              <a:grpSpLocks/>
            </p:cNvGrpSpPr>
            <p:nvPr/>
          </p:nvGrpSpPr>
          <p:grpSpPr bwMode="auto">
            <a:xfrm rot="16795005" flipH="1">
              <a:off x="993" y="2051"/>
              <a:ext cx="1543" cy="1837"/>
              <a:chOff x="612" y="1605"/>
              <a:chExt cx="1480" cy="1837"/>
            </a:xfrm>
          </p:grpSpPr>
          <p:sp>
            <p:nvSpPr>
              <p:cNvPr id="2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68" name="Group 43"/>
              <p:cNvGrpSpPr>
                <a:grpSpLocks/>
              </p:cNvGrpSpPr>
              <p:nvPr/>
            </p:nvGrpSpPr>
            <p:grpSpPr bwMode="auto">
              <a:xfrm>
                <a:off x="612" y="1616"/>
                <a:ext cx="1480" cy="1826"/>
                <a:chOff x="612" y="1616"/>
                <a:chExt cx="1480" cy="1826"/>
              </a:xfrm>
            </p:grpSpPr>
            <p:grpSp>
              <p:nvGrpSpPr>
                <p:cNvPr id="26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7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2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270" name="Group 47"/>
                <p:cNvGrpSpPr>
                  <a:grpSpLocks/>
                </p:cNvGrpSpPr>
                <p:nvPr/>
              </p:nvGrpSpPr>
              <p:grpSpPr bwMode="auto">
                <a:xfrm>
                  <a:off x="612" y="1616"/>
                  <a:ext cx="1249" cy="1826"/>
                  <a:chOff x="2241" y="357"/>
                  <a:chExt cx="1249" cy="1826"/>
                </a:xfrm>
              </p:grpSpPr>
              <p:sp>
                <p:nvSpPr>
                  <p:cNvPr id="2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solidFill>
                    <a:srgbClr val="FF5050"/>
                  </a:solidFill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2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241" y="452"/>
                    <a:ext cx="748" cy="1731"/>
                    <a:chOff x="2241" y="452"/>
                    <a:chExt cx="748" cy="1731"/>
                  </a:xfrm>
                </p:grpSpPr>
                <p:sp>
                  <p:nvSpPr>
                    <p:cNvPr id="273" name="Freeform 50"/>
                    <p:cNvSpPr>
                      <a:spLocks/>
                    </p:cNvSpPr>
                    <p:nvPr/>
                  </p:nvSpPr>
                  <p:spPr bwMode="auto">
                    <a:xfrm rot="1915005">
                      <a:off x="2241" y="45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</p:grpSp>
      <p:grpSp>
        <p:nvGrpSpPr>
          <p:cNvPr id="313" name="Группа 312"/>
          <p:cNvGrpSpPr/>
          <p:nvPr/>
        </p:nvGrpSpPr>
        <p:grpSpPr>
          <a:xfrm>
            <a:off x="2079252" y="1319988"/>
            <a:ext cx="4850202" cy="4395028"/>
            <a:chOff x="2071669" y="1336127"/>
            <a:chExt cx="4850202" cy="4395028"/>
          </a:xfrm>
        </p:grpSpPr>
        <p:grpSp>
          <p:nvGrpSpPr>
            <p:cNvPr id="314" name="Group 79"/>
            <p:cNvGrpSpPr>
              <a:grpSpLocks/>
            </p:cNvGrpSpPr>
            <p:nvPr/>
          </p:nvGrpSpPr>
          <p:grpSpPr bwMode="auto">
            <a:xfrm rot="2504173">
              <a:off x="5426336" y="1338244"/>
              <a:ext cx="1494727" cy="3249780"/>
              <a:chOff x="709" y="796"/>
              <a:chExt cx="940" cy="1931"/>
            </a:xfrm>
          </p:grpSpPr>
          <p:sp>
            <p:nvSpPr>
              <p:cNvPr id="324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25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26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27" name="Group 83"/>
              <p:cNvGrpSpPr>
                <a:grpSpLocks/>
              </p:cNvGrpSpPr>
              <p:nvPr/>
            </p:nvGrpSpPr>
            <p:grpSpPr bwMode="auto">
              <a:xfrm>
                <a:off x="709" y="807"/>
                <a:ext cx="901" cy="1847"/>
                <a:chOff x="701" y="806"/>
                <a:chExt cx="901" cy="1847"/>
              </a:xfrm>
            </p:grpSpPr>
            <p:sp>
              <p:nvSpPr>
                <p:cNvPr id="328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329" name="Group 85"/>
                <p:cNvGrpSpPr>
                  <a:grpSpLocks/>
                </p:cNvGrpSpPr>
                <p:nvPr/>
              </p:nvGrpSpPr>
              <p:grpSpPr bwMode="auto">
                <a:xfrm rot="78698">
                  <a:off x="701" y="840"/>
                  <a:ext cx="353" cy="1813"/>
                  <a:chOff x="1253" y="1472"/>
                  <a:chExt cx="335" cy="1859"/>
                </a:xfrm>
              </p:grpSpPr>
              <p:sp>
                <p:nvSpPr>
                  <p:cNvPr id="330" name="Freeform 86"/>
                  <p:cNvSpPr>
                    <a:spLocks/>
                  </p:cNvSpPr>
                  <p:nvPr/>
                </p:nvSpPr>
                <p:spPr bwMode="auto">
                  <a:xfrm rot="117129">
                    <a:off x="1253" y="1472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31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16" y="1498"/>
                    <a:ext cx="272" cy="272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</p:grpSp>
        </p:grpSp>
        <p:grpSp>
          <p:nvGrpSpPr>
            <p:cNvPr id="315" name="Group 79"/>
            <p:cNvGrpSpPr>
              <a:grpSpLocks/>
            </p:cNvGrpSpPr>
            <p:nvPr/>
          </p:nvGrpSpPr>
          <p:grpSpPr bwMode="auto">
            <a:xfrm rot="13304173">
              <a:off x="2071669" y="2481375"/>
              <a:ext cx="1437482" cy="3249780"/>
              <a:chOff x="745" y="796"/>
              <a:chExt cx="904" cy="1931"/>
            </a:xfrm>
            <a:noFill/>
          </p:grpSpPr>
          <p:sp>
            <p:nvSpPr>
              <p:cNvPr id="316" name="Freeform 8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7" name="Freeform 8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8" name="Freeform 8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19" name="Group 83"/>
              <p:cNvGrpSpPr>
                <a:grpSpLocks/>
              </p:cNvGrpSpPr>
              <p:nvPr/>
            </p:nvGrpSpPr>
            <p:grpSpPr bwMode="auto">
              <a:xfrm>
                <a:off x="745" y="807"/>
                <a:ext cx="865" cy="1894"/>
                <a:chOff x="737" y="806"/>
                <a:chExt cx="865" cy="1894"/>
              </a:xfrm>
              <a:grpFill/>
            </p:grpSpPr>
            <p:grpSp>
              <p:nvGrpSpPr>
                <p:cNvPr id="320" name="Group 85"/>
                <p:cNvGrpSpPr>
                  <a:grpSpLocks/>
                </p:cNvGrpSpPr>
                <p:nvPr/>
              </p:nvGrpSpPr>
              <p:grpSpPr bwMode="auto">
                <a:xfrm rot="78698">
                  <a:off x="737" y="887"/>
                  <a:ext cx="384" cy="1813"/>
                  <a:chOff x="1290" y="1520"/>
                  <a:chExt cx="365" cy="1859"/>
                </a:xfrm>
                <a:grpFill/>
              </p:grpSpPr>
              <p:sp>
                <p:nvSpPr>
                  <p:cNvPr id="322" name="Freeform 86"/>
                  <p:cNvSpPr>
                    <a:spLocks/>
                  </p:cNvSpPr>
                  <p:nvPr/>
                </p:nvSpPr>
                <p:spPr bwMode="auto">
                  <a:xfrm rot="357129">
                    <a:off x="1290" y="1520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3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321" name="Freeform 8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116" name="Text Box 74"/>
          <p:cNvSpPr txBox="1">
            <a:spLocks noChangeArrowheads="1"/>
          </p:cNvSpPr>
          <p:nvPr/>
        </p:nvSpPr>
        <p:spPr bwMode="auto">
          <a:xfrm>
            <a:off x="4500562" y="357166"/>
            <a:ext cx="45397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5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8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22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139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nimBg="1"/>
      <p:bldP spid="312" grpId="0" animBg="1"/>
      <p:bldP spid="184344" grpId="0" animBg="1"/>
      <p:bldP spid="260" grpId="0" animBg="1"/>
      <p:bldP spid="121" grpId="0"/>
      <p:bldP spid="121" grpId="1"/>
      <p:bldP spid="179" grpId="0" animBg="1"/>
      <p:bldP spid="184342" grpId="0"/>
      <p:bldP spid="184343" grpId="0"/>
      <p:bldP spid="184417" grpId="0" animBg="1"/>
      <p:bldP spid="184396" grpId="0" animBg="1"/>
      <p:bldP spid="184442" grpId="0"/>
      <p:bldP spid="120" grpId="0"/>
      <p:bldP spid="124" grpId="0"/>
      <p:bldP spid="127" grpId="0" animBg="1"/>
      <p:bldP spid="128" grpId="0"/>
      <p:bldP spid="128" grpId="1"/>
      <p:bldP spid="118" grpId="0" animBg="1"/>
      <p:bldP spid="122" grpId="0" animBg="1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14282" y="2357430"/>
          <a:ext cx="2905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8" name="Формула" r:id="rId3" imgW="825480" imgH="203040" progId="Equation.3">
                  <p:embed/>
                </p:oleObj>
              </mc:Choice>
              <mc:Fallback>
                <p:oleObj name="Формула" r:id="rId3" imgW="825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357430"/>
                        <a:ext cx="29051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2643174" y="3429000"/>
            <a:ext cx="4032000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40" name="Дуга 239"/>
          <p:cNvSpPr/>
          <p:nvPr/>
        </p:nvSpPr>
        <p:spPr>
          <a:xfrm>
            <a:off x="3286116" y="928670"/>
            <a:ext cx="5072098" cy="5000660"/>
          </a:xfrm>
          <a:prstGeom prst="arc">
            <a:avLst>
              <a:gd name="adj1" fmla="val 5292097"/>
              <a:gd name="adj2" fmla="val 16300205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57158" y="1285860"/>
          <a:ext cx="34734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9" name="Формула" r:id="rId5" imgW="1015920" imgH="203040" progId="Equation.3">
                  <p:embed/>
                </p:oleObj>
              </mc:Choice>
              <mc:Fallback>
                <p:oleObj name="Формула" r:id="rId5" imgW="1015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285860"/>
                        <a:ext cx="34734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" name="Дуга 242"/>
          <p:cNvSpPr/>
          <p:nvPr/>
        </p:nvSpPr>
        <p:spPr>
          <a:xfrm flipH="1">
            <a:off x="785786" y="928670"/>
            <a:ext cx="5072098" cy="5000660"/>
          </a:xfrm>
          <a:prstGeom prst="arc">
            <a:avLst>
              <a:gd name="adj1" fmla="val 5413028"/>
              <a:gd name="adj2" fmla="val 16250547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0" name="Прямая соединительная линия 179"/>
          <p:cNvCxnSpPr/>
          <p:nvPr/>
        </p:nvCxnSpPr>
        <p:spPr>
          <a:xfrm rot="5400000">
            <a:off x="1821637" y="3679033"/>
            <a:ext cx="5500726" cy="1588"/>
          </a:xfrm>
          <a:prstGeom prst="line">
            <a:avLst/>
          </a:prstGeom>
          <a:ln w="5715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1071538" y="500042"/>
            <a:ext cx="7023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Построение перпендикуляра.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6786578" y="3143248"/>
            <a:ext cx="42992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CC0066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CC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4357686" y="500042"/>
            <a:ext cx="4443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9933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i="1" dirty="0">
              <a:solidFill>
                <a:srgbClr val="9933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5139" name="Text Box 35"/>
          <p:cNvSpPr txBox="1">
            <a:spLocks noChangeArrowheads="1"/>
          </p:cNvSpPr>
          <p:nvPr/>
        </p:nvSpPr>
        <p:spPr bwMode="auto">
          <a:xfrm>
            <a:off x="4643438" y="928670"/>
            <a:ext cx="57150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М</a:t>
            </a:r>
          </a:p>
        </p:txBody>
      </p:sp>
      <p:sp>
        <p:nvSpPr>
          <p:cNvPr id="74" name="Rectangle 12"/>
          <p:cNvSpPr>
            <a:spLocks noChangeArrowheads="1"/>
          </p:cNvSpPr>
          <p:nvPr/>
        </p:nvSpPr>
        <p:spPr bwMode="auto">
          <a:xfrm>
            <a:off x="3214678" y="214290"/>
            <a:ext cx="2210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Задача 5.</a:t>
            </a:r>
            <a:endParaRPr lang="ru-RU" sz="3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5720" y="357166"/>
          <a:ext cx="3308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0" name="Формула" r:id="rId7" imgW="939600" imgH="203040" progId="Equation.3">
                  <p:embed/>
                </p:oleObj>
              </mc:Choice>
              <mc:Fallback>
                <p:oleObj name="Формула" r:id="rId7" imgW="939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57166"/>
                        <a:ext cx="33083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42845" y="1857365"/>
          <a:ext cx="3143272" cy="688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1" name="Формула" r:id="rId9" imgW="927000" imgH="203040" progId="Equation.3">
                  <p:embed/>
                </p:oleObj>
              </mc:Choice>
              <mc:Fallback>
                <p:oleObj name="Формула" r:id="rId9" imgW="9270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5" y="1857365"/>
                        <a:ext cx="3143272" cy="688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57"/>
          <p:cNvSpPr txBox="1">
            <a:spLocks noChangeArrowheads="1"/>
          </p:cNvSpPr>
          <p:nvPr/>
        </p:nvSpPr>
        <p:spPr bwMode="auto">
          <a:xfrm>
            <a:off x="5786446" y="3357562"/>
            <a:ext cx="55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2857488" y="3357562"/>
            <a:ext cx="4667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4572000" y="5500702"/>
            <a:ext cx="50045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" name="Text Box 58"/>
          <p:cNvSpPr txBox="1">
            <a:spLocks noChangeArrowheads="1"/>
          </p:cNvSpPr>
          <p:nvPr/>
        </p:nvSpPr>
        <p:spPr bwMode="auto">
          <a:xfrm>
            <a:off x="4143372" y="3357562"/>
            <a:ext cx="45878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</a:t>
            </a:r>
            <a:endParaRPr lang="ru-RU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6" name="Дуга 175"/>
          <p:cNvSpPr/>
          <p:nvPr/>
        </p:nvSpPr>
        <p:spPr>
          <a:xfrm>
            <a:off x="2143108" y="-1071594"/>
            <a:ext cx="4857784" cy="4857784"/>
          </a:xfrm>
          <a:prstGeom prst="arc">
            <a:avLst>
              <a:gd name="adj1" fmla="val 2575241"/>
              <a:gd name="adj2" fmla="val 8224130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5176" name="Oval 72"/>
          <p:cNvSpPr>
            <a:spLocks noChangeArrowheads="1"/>
          </p:cNvSpPr>
          <p:nvPr/>
        </p:nvSpPr>
        <p:spPr bwMode="auto">
          <a:xfrm>
            <a:off x="3214678" y="3357562"/>
            <a:ext cx="158486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5175" name="Oval 71"/>
          <p:cNvSpPr>
            <a:spLocks noChangeArrowheads="1"/>
          </p:cNvSpPr>
          <p:nvPr/>
        </p:nvSpPr>
        <p:spPr bwMode="auto">
          <a:xfrm>
            <a:off x="5786446" y="3357562"/>
            <a:ext cx="142314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5120" name="Oval 16"/>
          <p:cNvSpPr>
            <a:spLocks noChangeArrowheads="1"/>
          </p:cNvSpPr>
          <p:nvPr/>
        </p:nvSpPr>
        <p:spPr bwMode="auto">
          <a:xfrm>
            <a:off x="4500562" y="5500702"/>
            <a:ext cx="117475" cy="12701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2" name="Oval 97"/>
          <p:cNvSpPr>
            <a:spLocks noChangeArrowheads="1"/>
          </p:cNvSpPr>
          <p:nvPr/>
        </p:nvSpPr>
        <p:spPr bwMode="auto">
          <a:xfrm>
            <a:off x="4500562" y="1214422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418" name="Группа 417"/>
          <p:cNvGrpSpPr/>
          <p:nvPr/>
        </p:nvGrpSpPr>
        <p:grpSpPr>
          <a:xfrm rot="16320000">
            <a:off x="916127" y="58879"/>
            <a:ext cx="7388256" cy="2495257"/>
            <a:chOff x="579517" y="2488530"/>
            <a:chExt cx="7388256" cy="2495257"/>
          </a:xfrm>
        </p:grpSpPr>
        <p:grpSp>
          <p:nvGrpSpPr>
            <p:cNvPr id="419" name="Group 18"/>
            <p:cNvGrpSpPr>
              <a:grpSpLocks/>
            </p:cNvGrpSpPr>
            <p:nvPr/>
          </p:nvGrpSpPr>
          <p:grpSpPr bwMode="auto">
            <a:xfrm rot="3150508">
              <a:off x="5312033" y="2328048"/>
              <a:ext cx="2066630" cy="3244851"/>
              <a:chOff x="806" y="1605"/>
              <a:chExt cx="1287" cy="2044"/>
            </a:xfrm>
          </p:grpSpPr>
          <p:sp>
            <p:nvSpPr>
              <p:cNvPr id="431" name="Freeform 19"/>
              <p:cNvSpPr>
                <a:spLocks/>
              </p:cNvSpPr>
              <p:nvPr/>
            </p:nvSpPr>
            <p:spPr bwMode="auto">
              <a:xfrm rot="21001317">
                <a:off x="1158" y="1605"/>
                <a:ext cx="766" cy="1823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432" name="Group 20"/>
              <p:cNvGrpSpPr>
                <a:grpSpLocks/>
              </p:cNvGrpSpPr>
              <p:nvPr/>
            </p:nvGrpSpPr>
            <p:grpSpPr bwMode="auto">
              <a:xfrm>
                <a:off x="806" y="1616"/>
                <a:ext cx="1287" cy="2033"/>
                <a:chOff x="806" y="1616"/>
                <a:chExt cx="1287" cy="2033"/>
              </a:xfrm>
            </p:grpSpPr>
            <p:grpSp>
              <p:nvGrpSpPr>
                <p:cNvPr id="433" name="Group 21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439" name="Freeform 22"/>
                  <p:cNvSpPr>
                    <a:spLocks/>
                  </p:cNvSpPr>
                  <p:nvPr/>
                </p:nvSpPr>
                <p:spPr bwMode="auto">
                  <a:xfrm>
                    <a:off x="1848" y="3017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40" name="Freeform 23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0" y="36"/>
                      </a:cxn>
                      <a:cxn ang="0">
                        <a:pos x="112" y="156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434" name="Group 24"/>
                <p:cNvGrpSpPr>
                  <a:grpSpLocks/>
                </p:cNvGrpSpPr>
                <p:nvPr/>
              </p:nvGrpSpPr>
              <p:grpSpPr bwMode="auto">
                <a:xfrm>
                  <a:off x="806" y="1616"/>
                  <a:ext cx="1055" cy="2033"/>
                  <a:chOff x="2435" y="357"/>
                  <a:chExt cx="1055" cy="2033"/>
                </a:xfrm>
              </p:grpSpPr>
              <p:sp>
                <p:nvSpPr>
                  <p:cNvPr id="435" name="Freeform 25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43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435" y="641"/>
                    <a:ext cx="613" cy="1749"/>
                    <a:chOff x="2435" y="641"/>
                    <a:chExt cx="613" cy="1749"/>
                  </a:xfrm>
                </p:grpSpPr>
                <p:sp>
                  <p:nvSpPr>
                    <p:cNvPr id="437" name="Freeform 27"/>
                    <p:cNvSpPr>
                      <a:spLocks/>
                    </p:cNvSpPr>
                    <p:nvPr/>
                  </p:nvSpPr>
                  <p:spPr bwMode="auto">
                    <a:xfrm rot="989492">
                      <a:off x="2435" y="659"/>
                      <a:ext cx="216" cy="1731"/>
                    </a:xfrm>
                    <a:custGeom>
                      <a:avLst/>
                      <a:gdLst/>
                      <a:ahLst/>
                      <a:cxnLst>
                        <a:cxn ang="0">
                          <a:pos x="227" y="136"/>
                        </a:cxn>
                        <a:cxn ang="0">
                          <a:pos x="0" y="1859"/>
                        </a:cxn>
                        <a:cxn ang="0">
                          <a:pos x="0" y="1633"/>
                        </a:cxn>
                        <a:cxn ang="0">
                          <a:pos x="137" y="0"/>
                        </a:cxn>
                      </a:cxnLst>
                      <a:rect l="0" t="0" r="r" b="b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438" name="Oval 28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89" y="641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  <p:grpSp>
          <p:nvGrpSpPr>
            <p:cNvPr id="420" name="Group 18"/>
            <p:cNvGrpSpPr>
              <a:grpSpLocks/>
            </p:cNvGrpSpPr>
            <p:nvPr/>
          </p:nvGrpSpPr>
          <p:grpSpPr bwMode="auto">
            <a:xfrm rot="3150508" flipH="1" flipV="1">
              <a:off x="1168627" y="1899418"/>
              <a:ext cx="2066630" cy="3244851"/>
              <a:chOff x="806" y="1605"/>
              <a:chExt cx="1287" cy="2044"/>
            </a:xfrm>
          </p:grpSpPr>
          <p:sp>
            <p:nvSpPr>
              <p:cNvPr id="421" name="Freeform 19"/>
              <p:cNvSpPr>
                <a:spLocks/>
              </p:cNvSpPr>
              <p:nvPr/>
            </p:nvSpPr>
            <p:spPr bwMode="auto">
              <a:xfrm rot="21001317">
                <a:off x="1158" y="1605"/>
                <a:ext cx="766" cy="1823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422" name="Group 20"/>
              <p:cNvGrpSpPr>
                <a:grpSpLocks/>
              </p:cNvGrpSpPr>
              <p:nvPr/>
            </p:nvGrpSpPr>
            <p:grpSpPr bwMode="auto">
              <a:xfrm>
                <a:off x="806" y="1616"/>
                <a:ext cx="1287" cy="2033"/>
                <a:chOff x="806" y="1616"/>
                <a:chExt cx="1287" cy="2033"/>
              </a:xfrm>
            </p:grpSpPr>
            <p:grpSp>
              <p:nvGrpSpPr>
                <p:cNvPr id="423" name="Group 21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429" name="Freeform 22"/>
                  <p:cNvSpPr>
                    <a:spLocks/>
                  </p:cNvSpPr>
                  <p:nvPr/>
                </p:nvSpPr>
                <p:spPr bwMode="auto">
                  <a:xfrm>
                    <a:off x="1848" y="3017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30" name="Freeform 23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0" y="36"/>
                      </a:cxn>
                      <a:cxn ang="0">
                        <a:pos x="112" y="156"/>
                      </a:cxn>
                      <a:cxn ang="0">
                        <a:pos x="56" y="0"/>
                      </a:cxn>
                    </a:cxnLst>
                    <a:rect l="0" t="0" r="r" b="b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424" name="Group 24"/>
                <p:cNvGrpSpPr>
                  <a:grpSpLocks/>
                </p:cNvGrpSpPr>
                <p:nvPr/>
              </p:nvGrpSpPr>
              <p:grpSpPr bwMode="auto">
                <a:xfrm>
                  <a:off x="806" y="1616"/>
                  <a:ext cx="1055" cy="2033"/>
                  <a:chOff x="2435" y="357"/>
                  <a:chExt cx="1055" cy="2033"/>
                </a:xfrm>
              </p:grpSpPr>
              <p:sp>
                <p:nvSpPr>
                  <p:cNvPr id="425" name="Freeform 25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/>
                    <a:ahLst/>
                    <a:cxnLst>
                      <a:cxn ang="0">
                        <a:pos x="867" y="2612"/>
                      </a:cxn>
                      <a:cxn ang="0">
                        <a:pos x="1094" y="2522"/>
                      </a:cxn>
                      <a:cxn ang="0">
                        <a:pos x="1016" y="2554"/>
                      </a:cxn>
                      <a:cxn ang="0">
                        <a:pos x="84" y="0"/>
                      </a:cxn>
                      <a:cxn ang="0">
                        <a:pos x="0" y="30"/>
                      </a:cxn>
                      <a:cxn ang="0">
                        <a:pos x="940" y="2584"/>
                      </a:cxn>
                    </a:cxnLst>
                    <a:rect l="0" t="0" r="r" b="b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42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435" y="641"/>
                    <a:ext cx="613" cy="1749"/>
                    <a:chOff x="2435" y="641"/>
                    <a:chExt cx="613" cy="1749"/>
                  </a:xfrm>
                </p:grpSpPr>
                <p:sp>
                  <p:nvSpPr>
                    <p:cNvPr id="427" name="Freeform 27"/>
                    <p:cNvSpPr>
                      <a:spLocks/>
                    </p:cNvSpPr>
                    <p:nvPr/>
                  </p:nvSpPr>
                  <p:spPr bwMode="auto">
                    <a:xfrm rot="989492">
                      <a:off x="2435" y="659"/>
                      <a:ext cx="216" cy="1731"/>
                    </a:xfrm>
                    <a:custGeom>
                      <a:avLst/>
                      <a:gdLst/>
                      <a:ahLst/>
                      <a:cxnLst>
                        <a:cxn ang="0">
                          <a:pos x="227" y="136"/>
                        </a:cxn>
                        <a:cxn ang="0">
                          <a:pos x="0" y="1859"/>
                        </a:cxn>
                        <a:cxn ang="0">
                          <a:pos x="0" y="1633"/>
                        </a:cxn>
                        <a:cxn ang="0">
                          <a:pos x="137" y="0"/>
                        </a:cxn>
                      </a:cxnLst>
                      <a:rect l="0" t="0" r="r" b="b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428" name="Oval 28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89" y="641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</p:grpSp>
      <p:grpSp>
        <p:nvGrpSpPr>
          <p:cNvPr id="384" name="Группа 383"/>
          <p:cNvGrpSpPr/>
          <p:nvPr/>
        </p:nvGrpSpPr>
        <p:grpSpPr>
          <a:xfrm rot="10800000" flipH="1">
            <a:off x="428596" y="802969"/>
            <a:ext cx="5841253" cy="5269236"/>
            <a:chOff x="2972546" y="829134"/>
            <a:chExt cx="5841253" cy="5269236"/>
          </a:xfrm>
        </p:grpSpPr>
        <p:grpSp>
          <p:nvGrpSpPr>
            <p:cNvPr id="385" name="Group 41"/>
            <p:cNvGrpSpPr>
              <a:grpSpLocks/>
            </p:cNvGrpSpPr>
            <p:nvPr/>
          </p:nvGrpSpPr>
          <p:grpSpPr bwMode="auto">
            <a:xfrm rot="15780000" flipH="1">
              <a:off x="3490157" y="3413996"/>
              <a:ext cx="2166767" cy="3201989"/>
              <a:chOff x="782" y="1605"/>
              <a:chExt cx="1310" cy="2017"/>
            </a:xfrm>
          </p:grpSpPr>
          <p:sp>
            <p:nvSpPr>
              <p:cNvPr id="39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9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10" cy="2006"/>
                <a:chOff x="782" y="1616"/>
                <a:chExt cx="1310" cy="2006"/>
              </a:xfrm>
            </p:grpSpPr>
            <p:grpSp>
              <p:nvGrpSpPr>
                <p:cNvPr id="39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40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40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40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2006"/>
                  <a:chOff x="2411" y="357"/>
                  <a:chExt cx="1079" cy="2006"/>
                </a:xfrm>
              </p:grpSpPr>
              <p:sp>
                <p:nvSpPr>
                  <p:cNvPr id="40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40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66"/>
                    <a:ext cx="578" cy="1797"/>
                    <a:chOff x="2411" y="566"/>
                    <a:chExt cx="578" cy="1797"/>
                  </a:xfrm>
                </p:grpSpPr>
                <p:sp>
                  <p:nvSpPr>
                    <p:cNvPr id="403" name="Freeform 50"/>
                    <p:cNvSpPr>
                      <a:spLocks/>
                    </p:cNvSpPr>
                    <p:nvPr/>
                  </p:nvSpPr>
                  <p:spPr bwMode="auto">
                    <a:xfrm rot="960000">
                      <a:off x="2411" y="63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40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  <p:grpSp>
          <p:nvGrpSpPr>
            <p:cNvPr id="386" name="Group 41"/>
            <p:cNvGrpSpPr>
              <a:grpSpLocks/>
            </p:cNvGrpSpPr>
            <p:nvPr/>
          </p:nvGrpSpPr>
          <p:grpSpPr bwMode="auto">
            <a:xfrm rot="15780000" flipV="1">
              <a:off x="6143183" y="312051"/>
              <a:ext cx="2153533" cy="3187701"/>
              <a:chOff x="790" y="1605"/>
              <a:chExt cx="1302" cy="2008"/>
            </a:xfrm>
          </p:grpSpPr>
          <p:sp>
            <p:nvSpPr>
              <p:cNvPr id="38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88" name="Group 43"/>
              <p:cNvGrpSpPr>
                <a:grpSpLocks/>
              </p:cNvGrpSpPr>
              <p:nvPr/>
            </p:nvGrpSpPr>
            <p:grpSpPr bwMode="auto">
              <a:xfrm>
                <a:off x="790" y="1616"/>
                <a:ext cx="1302" cy="1997"/>
                <a:chOff x="790" y="1616"/>
                <a:chExt cx="1302" cy="1997"/>
              </a:xfrm>
            </p:grpSpPr>
            <p:grpSp>
              <p:nvGrpSpPr>
                <p:cNvPr id="389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395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39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90" name="Group 47"/>
                <p:cNvGrpSpPr>
                  <a:grpSpLocks/>
                </p:cNvGrpSpPr>
                <p:nvPr/>
              </p:nvGrpSpPr>
              <p:grpSpPr bwMode="auto">
                <a:xfrm>
                  <a:off x="790" y="1616"/>
                  <a:ext cx="1071" cy="1997"/>
                  <a:chOff x="2419" y="357"/>
                  <a:chExt cx="1071" cy="1997"/>
                </a:xfrm>
              </p:grpSpPr>
              <p:sp>
                <p:nvSpPr>
                  <p:cNvPr id="39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39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9" y="566"/>
                    <a:ext cx="570" cy="1788"/>
                    <a:chOff x="2419" y="566"/>
                    <a:chExt cx="570" cy="1788"/>
                  </a:xfrm>
                </p:grpSpPr>
                <p:sp>
                  <p:nvSpPr>
                    <p:cNvPr id="393" name="Freeform 50"/>
                    <p:cNvSpPr>
                      <a:spLocks/>
                    </p:cNvSpPr>
                    <p:nvPr/>
                  </p:nvSpPr>
                  <p:spPr bwMode="auto">
                    <a:xfrm rot="780000">
                      <a:off x="2419" y="623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39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</p:grpSp>
      <p:grpSp>
        <p:nvGrpSpPr>
          <p:cNvPr id="360" name="Группа 359"/>
          <p:cNvGrpSpPr/>
          <p:nvPr/>
        </p:nvGrpSpPr>
        <p:grpSpPr>
          <a:xfrm rot="-10800000">
            <a:off x="2913212" y="803182"/>
            <a:ext cx="5841253" cy="5269236"/>
            <a:chOff x="2972546" y="829134"/>
            <a:chExt cx="5841253" cy="5269236"/>
          </a:xfrm>
        </p:grpSpPr>
        <p:grpSp>
          <p:nvGrpSpPr>
            <p:cNvPr id="195" name="Group 41"/>
            <p:cNvGrpSpPr>
              <a:grpSpLocks/>
            </p:cNvGrpSpPr>
            <p:nvPr/>
          </p:nvGrpSpPr>
          <p:grpSpPr bwMode="auto">
            <a:xfrm rot="15780000" flipH="1">
              <a:off x="3490158" y="3413993"/>
              <a:ext cx="2166765" cy="3201989"/>
              <a:chOff x="782" y="1605"/>
              <a:chExt cx="1310" cy="2017"/>
            </a:xfrm>
          </p:grpSpPr>
          <p:sp>
            <p:nvSpPr>
              <p:cNvPr id="196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197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10" cy="2006"/>
                <a:chOff x="782" y="1616"/>
                <a:chExt cx="1310" cy="2006"/>
              </a:xfrm>
            </p:grpSpPr>
            <p:grpSp>
              <p:nvGrpSpPr>
                <p:cNvPr id="198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204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205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199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2006"/>
                  <a:chOff x="2411" y="357"/>
                  <a:chExt cx="1079" cy="2006"/>
                </a:xfrm>
              </p:grpSpPr>
              <p:sp>
                <p:nvSpPr>
                  <p:cNvPr id="200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201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66"/>
                    <a:ext cx="578" cy="1797"/>
                    <a:chOff x="2411" y="566"/>
                    <a:chExt cx="578" cy="1797"/>
                  </a:xfrm>
                </p:grpSpPr>
                <p:sp>
                  <p:nvSpPr>
                    <p:cNvPr id="202" name="Freeform 50"/>
                    <p:cNvSpPr>
                      <a:spLocks/>
                    </p:cNvSpPr>
                    <p:nvPr/>
                  </p:nvSpPr>
                  <p:spPr bwMode="auto">
                    <a:xfrm rot="960000">
                      <a:off x="2411" y="632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203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  <p:grpSp>
          <p:nvGrpSpPr>
            <p:cNvPr id="349" name="Group 41"/>
            <p:cNvGrpSpPr>
              <a:grpSpLocks/>
            </p:cNvGrpSpPr>
            <p:nvPr/>
          </p:nvGrpSpPr>
          <p:grpSpPr bwMode="auto">
            <a:xfrm rot="15780000" flipV="1">
              <a:off x="6143182" y="312050"/>
              <a:ext cx="2153534" cy="3187701"/>
              <a:chOff x="790" y="1605"/>
              <a:chExt cx="1302" cy="2008"/>
            </a:xfrm>
          </p:grpSpPr>
          <p:sp>
            <p:nvSpPr>
              <p:cNvPr id="350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99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51" name="Group 43"/>
              <p:cNvGrpSpPr>
                <a:grpSpLocks/>
              </p:cNvGrpSpPr>
              <p:nvPr/>
            </p:nvGrpSpPr>
            <p:grpSpPr bwMode="auto">
              <a:xfrm>
                <a:off x="790" y="1616"/>
                <a:ext cx="1302" cy="1997"/>
                <a:chOff x="790" y="1616"/>
                <a:chExt cx="1302" cy="1997"/>
              </a:xfrm>
            </p:grpSpPr>
            <p:grpSp>
              <p:nvGrpSpPr>
                <p:cNvPr id="352" name="Group 44"/>
                <p:cNvGrpSpPr>
                  <a:grpSpLocks/>
                </p:cNvGrpSpPr>
                <p:nvPr/>
              </p:nvGrpSpPr>
              <p:grpSpPr bwMode="auto">
                <a:xfrm>
                  <a:off x="1845" y="3018"/>
                  <a:ext cx="247" cy="342"/>
                  <a:chOff x="1845" y="3018"/>
                  <a:chExt cx="247" cy="342"/>
                </a:xfrm>
              </p:grpSpPr>
              <p:sp>
                <p:nvSpPr>
                  <p:cNvPr id="358" name="Freeform 45"/>
                  <p:cNvSpPr>
                    <a:spLocks/>
                  </p:cNvSpPr>
                  <p:nvPr/>
                </p:nvSpPr>
                <p:spPr bwMode="auto">
                  <a:xfrm>
                    <a:off x="1845" y="3018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359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353" name="Group 47"/>
                <p:cNvGrpSpPr>
                  <a:grpSpLocks/>
                </p:cNvGrpSpPr>
                <p:nvPr/>
              </p:nvGrpSpPr>
              <p:grpSpPr bwMode="auto">
                <a:xfrm>
                  <a:off x="790" y="1616"/>
                  <a:ext cx="1071" cy="1997"/>
                  <a:chOff x="2419" y="357"/>
                  <a:chExt cx="1071" cy="1997"/>
                </a:xfrm>
              </p:grpSpPr>
              <p:sp>
                <p:nvSpPr>
                  <p:cNvPr id="354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867 w 1094"/>
                      <a:gd name="T1" fmla="*/ 2612 h 2612"/>
                      <a:gd name="T2" fmla="*/ 1094 w 1094"/>
                      <a:gd name="T3" fmla="*/ 2522 h 2612"/>
                      <a:gd name="T4" fmla="*/ 1016 w 1094"/>
                      <a:gd name="T5" fmla="*/ 2554 h 2612"/>
                      <a:gd name="T6" fmla="*/ 84 w 1094"/>
                      <a:gd name="T7" fmla="*/ 0 h 2612"/>
                      <a:gd name="T8" fmla="*/ 0 w 1094"/>
                      <a:gd name="T9" fmla="*/ 30 h 2612"/>
                      <a:gd name="T10" fmla="*/ 940 w 1094"/>
                      <a:gd name="T11" fmla="*/ 2584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35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9" y="566"/>
                    <a:ext cx="570" cy="1788"/>
                    <a:chOff x="2419" y="566"/>
                    <a:chExt cx="570" cy="1788"/>
                  </a:xfrm>
                </p:grpSpPr>
                <p:sp>
                  <p:nvSpPr>
                    <p:cNvPr id="356" name="Freeform 50"/>
                    <p:cNvSpPr>
                      <a:spLocks/>
                    </p:cNvSpPr>
                    <p:nvPr/>
                  </p:nvSpPr>
                  <p:spPr bwMode="auto">
                    <a:xfrm rot="780000">
                      <a:off x="2419" y="623"/>
                      <a:ext cx="216" cy="1731"/>
                    </a:xfrm>
                    <a:custGeom>
                      <a:avLst/>
                      <a:gdLst>
                        <a:gd name="T0" fmla="*/ 227 w 227"/>
                        <a:gd name="T1" fmla="*/ 136 h 1859"/>
                        <a:gd name="T2" fmla="*/ 0 w 227"/>
                        <a:gd name="T3" fmla="*/ 1859 h 1859"/>
                        <a:gd name="T4" fmla="*/ 0 w 227"/>
                        <a:gd name="T5" fmla="*/ 1633 h 1859"/>
                        <a:gd name="T6" fmla="*/ 137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357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dirty="0"/>
                    </a:p>
                  </p:txBody>
                </p:sp>
              </p:grpSp>
            </p:grpSp>
          </p:grpSp>
        </p:grpSp>
      </p:grpSp>
      <p:sp>
        <p:nvSpPr>
          <p:cNvPr id="441" name="Oval 16"/>
          <p:cNvSpPr>
            <a:spLocks noChangeArrowheads="1"/>
          </p:cNvSpPr>
          <p:nvPr/>
        </p:nvSpPr>
        <p:spPr bwMode="auto">
          <a:xfrm>
            <a:off x="4500562" y="3357562"/>
            <a:ext cx="142876" cy="14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5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01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8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nimBg="1"/>
      <p:bldP spid="240" grpId="0" animBg="1"/>
      <p:bldP spid="243" grpId="0" animBg="1"/>
      <p:bldP spid="75" grpId="0"/>
      <p:bldP spid="75" grpId="1"/>
      <p:bldP spid="175112" grpId="0"/>
      <p:bldP spid="175116" grpId="0"/>
      <p:bldP spid="175139" grpId="0"/>
      <p:bldP spid="74" grpId="0"/>
      <p:bldP spid="78" grpId="0"/>
      <p:bldP spid="79" grpId="0"/>
      <p:bldP spid="80" grpId="0"/>
      <p:bldP spid="81" grpId="0"/>
      <p:bldP spid="176" grpId="0" animBg="1"/>
      <p:bldP spid="175176" grpId="0" animBg="1"/>
      <p:bldP spid="175175" grpId="0" animBg="1"/>
      <p:bldP spid="175120" grpId="0" animBg="1"/>
      <p:bldP spid="72" grpId="0" animBg="1"/>
      <p:bldP spid="4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56</TotalTime>
  <Words>141</Words>
  <Application>Microsoft Office PowerPoint</Application>
  <PresentationFormat>Экран (4:3)</PresentationFormat>
  <Paragraphs>53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Comic Sans MS</vt:lpstr>
      <vt:lpstr>Tahoma</vt:lpstr>
      <vt:lpstr>Times New Roman</vt:lpstr>
      <vt:lpstr>Verdana</vt:lpstr>
      <vt:lpstr>Wingdings 2</vt:lpstr>
      <vt:lpstr>Аспект</vt:lpstr>
      <vt:lpstr>Формула</vt:lpstr>
      <vt:lpstr>Задачи на построение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2014-08-20T09:18:47Z</dcterms:created>
  <dcterms:modified xsi:type="dcterms:W3CDTF">2014-08-20T15:08:16Z</dcterms:modified>
</cp:coreProperties>
</file>