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1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71" r:id="rId11"/>
    <p:sldId id="275" r:id="rId12"/>
    <p:sldId id="272" r:id="rId13"/>
    <p:sldId id="273" r:id="rId14"/>
    <p:sldId id="274" r:id="rId15"/>
    <p:sldId id="262" r:id="rId16"/>
    <p:sldId id="268" r:id="rId17"/>
    <p:sldId id="263" r:id="rId18"/>
    <p:sldId id="266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  <a:srgbClr val="990000"/>
    <a:srgbClr val="BDF1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8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29B48-2A1E-4AAE-904A-9A0C4E269433}" type="doc">
      <dgm:prSet loTypeId="urn:microsoft.com/office/officeart/2005/8/layout/vList2" loCatId="list" qsTypeId="urn:microsoft.com/office/officeart/2005/8/quickstyle/3d7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E9DE24F0-E860-4223-831D-FBD08547FFB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РОССИЯ</a:t>
          </a:r>
          <a:endParaRPr lang="ru-RU" b="1" dirty="0">
            <a:solidFill>
              <a:srgbClr val="002060"/>
            </a:solidFill>
          </a:endParaRPr>
        </a:p>
      </dgm:t>
    </dgm:pt>
    <dgm:pt modelId="{AF812D6D-8C2F-4705-A521-FA4E68451805}" type="parTrans" cxnId="{9F4BA088-8053-486E-9C3E-684083EF0FF8}">
      <dgm:prSet/>
      <dgm:spPr/>
      <dgm:t>
        <a:bodyPr/>
        <a:lstStyle/>
        <a:p>
          <a:endParaRPr lang="ru-RU"/>
        </a:p>
      </dgm:t>
    </dgm:pt>
    <dgm:pt modelId="{250F2BFF-1F8E-447D-97F1-7C6960C4B3E1}" type="sibTrans" cxnId="{9F4BA088-8053-486E-9C3E-684083EF0FF8}">
      <dgm:prSet/>
      <dgm:spPr/>
      <dgm:t>
        <a:bodyPr/>
        <a:lstStyle/>
        <a:p>
          <a:endParaRPr lang="ru-RU"/>
        </a:p>
      </dgm:t>
    </dgm:pt>
    <dgm:pt modelId="{FBCE9AFF-3202-4D50-B7B8-358119974AFA}" type="pres">
      <dgm:prSet presAssocID="{85129B48-2A1E-4AAE-904A-9A0C4E269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4AA71-596F-4181-825C-E418C36D111B}" type="pres">
      <dgm:prSet presAssocID="{E9DE24F0-E860-4223-831D-FBD08547FF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BA088-8053-486E-9C3E-684083EF0FF8}" srcId="{85129B48-2A1E-4AAE-904A-9A0C4E269433}" destId="{E9DE24F0-E860-4223-831D-FBD08547FFBB}" srcOrd="0" destOrd="0" parTransId="{AF812D6D-8C2F-4705-A521-FA4E68451805}" sibTransId="{250F2BFF-1F8E-447D-97F1-7C6960C4B3E1}"/>
    <dgm:cxn modelId="{D282B5C1-171D-4995-8B29-92B6BCB40EE7}" type="presOf" srcId="{85129B48-2A1E-4AAE-904A-9A0C4E269433}" destId="{FBCE9AFF-3202-4D50-B7B8-358119974AFA}" srcOrd="0" destOrd="0" presId="urn:microsoft.com/office/officeart/2005/8/layout/vList2"/>
    <dgm:cxn modelId="{225FCDC5-7C4E-42C1-9639-55B0D7B89DA7}" type="presOf" srcId="{E9DE24F0-E860-4223-831D-FBD08547FFBB}" destId="{60B4AA71-596F-4181-825C-E418C36D111B}" srcOrd="0" destOrd="0" presId="urn:microsoft.com/office/officeart/2005/8/layout/vList2"/>
    <dgm:cxn modelId="{B8722E6A-E2A6-4C0A-B691-ED81A8ABF167}" type="presParOf" srcId="{FBCE9AFF-3202-4D50-B7B8-358119974AFA}" destId="{60B4AA71-596F-4181-825C-E418C36D11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23D35-B35D-4BFB-8698-33CAE9384101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A18A2F8-6D3B-4C11-84B0-31F25C540321}">
      <dgm:prSet/>
      <dgm:spPr/>
      <dgm:t>
        <a:bodyPr/>
        <a:lstStyle/>
        <a:p>
          <a:pPr algn="ctr" rtl="0"/>
          <a:r>
            <a:rPr lang="ru-RU" b="1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b="1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915F5D-D295-4DCC-A876-F3AAB3D39856}" type="parTrans" cxnId="{1A47E542-97E5-446B-9E34-A7B64BB12A8F}">
      <dgm:prSet/>
      <dgm:spPr/>
      <dgm:t>
        <a:bodyPr/>
        <a:lstStyle/>
        <a:p>
          <a:endParaRPr lang="ru-RU"/>
        </a:p>
      </dgm:t>
    </dgm:pt>
    <dgm:pt modelId="{CE338CA3-5FA1-4C6C-9C33-C33CB1962463}" type="sibTrans" cxnId="{1A47E542-97E5-446B-9E34-A7B64BB12A8F}">
      <dgm:prSet/>
      <dgm:spPr/>
      <dgm:t>
        <a:bodyPr/>
        <a:lstStyle/>
        <a:p>
          <a:endParaRPr lang="ru-RU"/>
        </a:p>
      </dgm:t>
    </dgm:pt>
    <dgm:pt modelId="{886B8550-D631-472F-8D3D-D645B5C59A02}" type="pres">
      <dgm:prSet presAssocID="{25023D35-B35D-4BFB-8698-33CAE9384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7A083-D9E4-4B4E-A437-3A44784EC259}" type="pres">
      <dgm:prSet presAssocID="{CA18A2F8-6D3B-4C11-84B0-31F25C540321}" presName="parentText" presStyleLbl="node1" presStyleIdx="0" presStyleCnt="1" custLinFactNeighborY="3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43D3-98AF-42E4-8517-2DE02A74EC97}" type="presOf" srcId="{25023D35-B35D-4BFB-8698-33CAE9384101}" destId="{886B8550-D631-472F-8D3D-D645B5C59A02}" srcOrd="0" destOrd="0" presId="urn:microsoft.com/office/officeart/2005/8/layout/vList2"/>
    <dgm:cxn modelId="{1A47E542-97E5-446B-9E34-A7B64BB12A8F}" srcId="{25023D35-B35D-4BFB-8698-33CAE9384101}" destId="{CA18A2F8-6D3B-4C11-84B0-31F25C540321}" srcOrd="0" destOrd="0" parTransId="{21915F5D-D295-4DCC-A876-F3AAB3D39856}" sibTransId="{CE338CA3-5FA1-4C6C-9C33-C33CB1962463}"/>
    <dgm:cxn modelId="{3A3E52A8-97C7-442E-9827-7492D4502C10}" type="presOf" srcId="{CA18A2F8-6D3B-4C11-84B0-31F25C540321}" destId="{C887A083-D9E4-4B4E-A437-3A44784EC259}" srcOrd="0" destOrd="0" presId="urn:microsoft.com/office/officeart/2005/8/layout/vList2"/>
    <dgm:cxn modelId="{A5F29ACA-A4D3-4D5F-AA0B-B6294AF2D511}" type="presParOf" srcId="{886B8550-D631-472F-8D3D-D645B5C59A02}" destId="{C887A083-D9E4-4B4E-A437-3A44784EC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B4AA71-596F-4181-825C-E418C36D111B}">
      <dsp:nvSpPr>
        <dsp:cNvPr id="0" name=""/>
        <dsp:cNvSpPr/>
      </dsp:nvSpPr>
      <dsp:spPr>
        <a:xfrm>
          <a:off x="0" y="9166"/>
          <a:ext cx="1371600" cy="351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РОССИЯ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0" y="9166"/>
        <a:ext cx="1371600" cy="35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E551A-2439-4CD9-96D5-38775B4C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DFBB-B68C-4FBE-9EF3-B2C878D4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33B6-4760-4BD2-ADDD-37EED27D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86C2-484E-4F8F-8B6B-DE850E39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622A-DA6F-44D8-AA03-B53F5F8A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2641-91AB-47B8-B485-23CBFE151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23E0-4EA0-44DC-85E3-9B0F6DE9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CD6-0782-4E16-A539-1409FB86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4D51-4537-42F1-B921-93A423F0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D0BC-00FF-4633-A24F-3B985004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3DE-4561-417D-9870-1CCAC8C5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B578-6B5E-478D-80D2-36657513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477013-07C1-4598-BE92-F426C20DD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/>
          <a:srcRect l="4028" r="3333"/>
          <a:stretch>
            <a:fillRect/>
          </a:stretch>
        </p:blipFill>
        <p:spPr bwMode="auto">
          <a:xfrm>
            <a:off x="0" y="-37699"/>
            <a:ext cx="9144000" cy="68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2626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1905">
                  <a:solidFill>
                    <a:srgbClr val="FFCC6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 – РОДИНА МОЯ!</a:t>
            </a:r>
            <a:endParaRPr lang="ru-RU" sz="5000" b="1" dirty="0">
              <a:ln w="1905">
                <a:solidFill>
                  <a:srgbClr val="FFCC66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900" y="198438"/>
            <a:ext cx="31242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Высокие горы.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b="3883"/>
          <a:stretch>
            <a:fillRect/>
          </a:stretch>
        </p:blipFill>
        <p:spPr bwMode="auto">
          <a:xfrm>
            <a:off x="-152400" y="836887"/>
            <a:ext cx="9525000" cy="609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8050" y="228600"/>
            <a:ext cx="22479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Могучие реки.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7746" y="815774"/>
            <a:ext cx="9414146" cy="6194625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74638"/>
            <a:ext cx="34290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Великолепные храмы.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6667" t="9459" r="7500" b="9460"/>
          <a:stretch>
            <a:fillRect/>
          </a:stretch>
        </p:blipFill>
        <p:spPr>
          <a:xfrm>
            <a:off x="-76200" y="1524000"/>
            <a:ext cx="9287510" cy="54102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Гордость нашего народа – зелёный наряд – леса.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5138" b="10051"/>
          <a:stretch>
            <a:fillRect/>
          </a:stretch>
        </p:blipFill>
        <p:spPr>
          <a:xfrm>
            <a:off x="-76200" y="1007364"/>
            <a:ext cx="9307120" cy="5926836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видим как красива и богата наша страна.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испытываем чувство гордости за свою Родину,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свой народ и страну, за свою землю и её историю.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t="2659" b="6953"/>
          <a:stretch>
            <a:fillRect/>
          </a:stretch>
        </p:blipFill>
        <p:spPr bwMode="auto">
          <a:xfrm>
            <a:off x="533400" y="1524000"/>
            <a:ext cx="8077200" cy="5334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9067800" cy="1249362"/>
          </a:xfrm>
        </p:spPr>
        <p:txBody>
          <a:bodyPr/>
          <a:lstStyle/>
          <a:p>
            <a:pPr algn="l" eaLnBrk="1" hangingPunct="1"/>
            <a:r>
              <a:rPr lang="ru-RU" sz="2200" dirty="0" smtClean="0"/>
              <a:t>Олицетворяют родную землю её символы.</a:t>
            </a:r>
            <a:br>
              <a:rPr lang="ru-RU" sz="2200" dirty="0" smtClean="0"/>
            </a:br>
            <a:r>
              <a:rPr lang="ru-RU" sz="2200" dirty="0" smtClean="0"/>
              <a:t>Каждое государство имеет свои символы – это  Герб, Флаг, Гимн.</a:t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3733800" cy="3810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Символы – это знаки отличия нашей страны от других стран.</a:t>
            </a:r>
            <a:br>
              <a:rPr lang="ru-RU" sz="2200" dirty="0" smtClean="0"/>
            </a:br>
            <a:r>
              <a:rPr lang="ru-RU" sz="2200" dirty="0" smtClean="0"/>
              <a:t>Символы нашей Родины насчитывают не одну сотню лет.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Первый государственный Герб России появился в конце 15 века,          первый Флаг - в 18 веке,   а первый Гимн – в 19 веке.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295400"/>
            <a:ext cx="5114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86200" cy="1828800"/>
          </a:xfrm>
        </p:spPr>
        <p:txBody>
          <a:bodyPr/>
          <a:lstStyle/>
          <a:p>
            <a:pPr algn="l" eaLnBrk="1" hangingPunct="1"/>
            <a:r>
              <a:rPr lang="ru-RU" sz="2000" dirty="0" smtClean="0"/>
              <a:t>Герб – это отличительный знак государства изображаемый на флагах и других официальных документах.</a:t>
            </a:r>
            <a:br>
              <a:rPr lang="ru-RU" sz="2000" dirty="0" smtClean="0"/>
            </a:br>
            <a:r>
              <a:rPr lang="ru-RU" sz="2000" dirty="0" smtClean="0"/>
              <a:t>В нем отражена история.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"/>
            <a:ext cx="4876800" cy="67056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/>
              <a:t>Герб России представляет собой изображение золотого двуглавого орла, помещённое на красном щите. Это символ единства народов России.</a:t>
            </a:r>
            <a:br>
              <a:rPr lang="ru-RU" sz="2000" dirty="0" smtClean="0"/>
            </a:br>
            <a:r>
              <a:rPr lang="ru-RU" sz="2000" dirty="0" smtClean="0"/>
              <a:t> Над орлом – три короны, в лапах орла – скипетр (золотой жезл) и держава (золотой шар), а на груди на красном щите – всадник, поражающий копьём дракона.</a:t>
            </a:r>
            <a:br>
              <a:rPr lang="ru-RU" sz="2000" dirty="0" smtClean="0"/>
            </a:br>
            <a:r>
              <a:rPr lang="ru-RU" sz="2000" dirty="0" smtClean="0"/>
              <a:t> Короны над головами орла рассматриваются как символы союза республик, краёв, областей, из которых состоит Российская Федерация. Скипетр и держава означают сильную власть, защиту государства и его единство. Всадник на щите – не только символ столицы России – Москвы, но и олицетворение победы добра над злом, готовности нашего народа защищать страну от врагов.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ru-RU" sz="2000" smtClean="0"/>
              <a:t> 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2362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Наш российский флаг – трёхцветный.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Каждому цвету придаётся своё значение.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Белый цвет – </a:t>
            </a:r>
            <a:r>
              <a:rPr lang="ru-RU" sz="1900" dirty="0" err="1" smtClean="0">
                <a:solidFill>
                  <a:schemeClr val="bg1"/>
                </a:solidFill>
              </a:rPr>
              <a:t>цвет</a:t>
            </a:r>
            <a:r>
              <a:rPr lang="ru-RU" sz="1900" dirty="0" smtClean="0">
                <a:solidFill>
                  <a:schemeClr val="bg1"/>
                </a:solidFill>
              </a:rPr>
              <a:t> чистоты и надежды. </a:t>
            </a:r>
            <a:r>
              <a:rPr lang="ru-RU" sz="1900" dirty="0" smtClean="0">
                <a:solidFill>
                  <a:srgbClr val="FF0000"/>
                </a:solidFill>
              </a:rPr>
              <a:t>Красный – цвет крови, жизни.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Синий – цвет безоблачного мирного неба.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Государственный флаг РФ постоянно поднят на зданиях органов власти нашей страны. Он вывешивается в дни государственных праздников, торжественных церемоний. Поднимается на зданиях  дипломатических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представительств России за рубежом. Флаг – наша святыня, и мы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должны относиться к нему с уважением и почитанием.</a:t>
            </a:r>
          </a:p>
        </p:txBody>
      </p:sp>
      <p:pic>
        <p:nvPicPr>
          <p:cNvPr id="16389" name="Picture 17"/>
          <p:cNvPicPr>
            <a:picLocks noChangeAspect="1" noChangeArrowheads="1"/>
          </p:cNvPicPr>
          <p:nvPr/>
        </p:nvPicPr>
        <p:blipFill>
          <a:blip r:embed="rId3" cstate="print"/>
          <a:srcRect r="4210"/>
          <a:stretch>
            <a:fillRect/>
          </a:stretch>
        </p:blipFill>
        <p:spPr bwMode="auto">
          <a:xfrm>
            <a:off x="1447800" y="2959161"/>
            <a:ext cx="6248400" cy="38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3048000"/>
          </a:xfrm>
        </p:spPr>
        <p:txBody>
          <a:bodyPr/>
          <a:lstStyle/>
          <a:p>
            <a:pPr algn="l" eaLnBrk="1" hangingPunct="1"/>
            <a:r>
              <a:rPr lang="ru-RU" sz="1800" dirty="0" smtClean="0"/>
              <a:t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</a:t>
            </a:r>
            <a:br>
              <a:rPr lang="ru-RU" sz="1800" dirty="0" smtClean="0"/>
            </a:br>
            <a:r>
              <a:rPr lang="ru-RU" sz="1800" dirty="0" smtClean="0"/>
              <a:t>Торжественные звуки гимна сплачивают нацию, вселяют в неё чувство гордости за свою Родину, вдохновляют народ на новые свершения – такова идея гимна.</a:t>
            </a:r>
            <a:br>
              <a:rPr lang="ru-RU" sz="1800" dirty="0" smtClean="0"/>
            </a:br>
            <a:r>
              <a:rPr lang="ru-RU" sz="1800" dirty="0" smtClean="0"/>
              <a:t>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0627">
            <a:off x="151189" y="3486650"/>
            <a:ext cx="4490480" cy="2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4472">
            <a:off x="4600268" y="3581758"/>
            <a:ext cx="4428657" cy="29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1371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священная наша держава!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любимая наша страна!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Могучая воля, великая слава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Твое достоянье на все времена.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  <a:endParaRPr lang="ru-RU" sz="1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южных морей до полярного края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Раскинулись наши леса и поля.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ты на свете! Одна ты такая!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Хранимая Богом родная земля.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495800" y="1350848"/>
            <a:ext cx="4267200" cy="33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Широкий простор для мечты и для жизни,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Грядущие нам открывают года.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 силу дает наша верность Отчизне.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было, так есть и так будет всегда!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381000"/>
          <a:ext cx="2971800" cy="70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Климова Ксения</a:t>
            </a:r>
          </a:p>
          <a:p>
            <a:r>
              <a:rPr lang="ru-RU" dirty="0" smtClean="0"/>
              <a:t>4Б</a:t>
            </a:r>
          </a:p>
          <a:p>
            <a:r>
              <a:rPr lang="ru-RU" dirty="0" smtClean="0"/>
              <a:t>Руководитель </a:t>
            </a:r>
            <a:r>
              <a:rPr lang="ru-RU" smtClean="0"/>
              <a:t>: Савинкова С.А.</a:t>
            </a:r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3" cstate="print"/>
          <a:srcRect r="12009"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33600" y="0"/>
            <a:ext cx="6781800" cy="25146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700" b="1" dirty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Это - Родина Моя!</a:t>
            </a: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Родина! Это слово с детства знает каждый.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 – это место, где ты родился, где ты живёшь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своими родителями, со своими друзьями.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24" y="990600"/>
            <a:ext cx="9286924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600200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свете много разных стран, но есть одна: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 белых льдов до теплых рек раскинулась она.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a:t>
            </a:r>
          </a:p>
        </p:txBody>
      </p:sp>
      <p:pic>
        <p:nvPicPr>
          <p:cNvPr id="1026" name="Picture 2" descr="C:\Documents and Settings\Тоня\Мои документы\Презентации\Родин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0685"/>
            <a:ext cx="9144000" cy="518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5562600" y="3657600"/>
          <a:ext cx="1371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3"/>
            <a:ext cx="8839200" cy="884237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Велика наша Родина. Если сесть в самолёт и пролететь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над её территорией, то можно увидеть белоснежные толщи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льда Арктики.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2899"/>
          <a:stretch>
            <a:fillRect/>
          </a:stretch>
        </p:blipFill>
        <p:spPr>
          <a:xfrm>
            <a:off x="0" y="1190002"/>
            <a:ext cx="9144000" cy="5667998"/>
          </a:xfrm>
          <a:ln w="5715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048000" cy="533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Знойные пустыни.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565007"/>
            <a:ext cx="6781800" cy="6445393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Вольные степи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огромные поля пшеницы.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30200" y="1066800"/>
            <a:ext cx="9779000" cy="60198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2895600" cy="6397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Холодная тундра.</a:t>
            </a:r>
            <a:endParaRPr lang="ru-RU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903023"/>
            <a:ext cx="9525000" cy="610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1137</TotalTime>
  <Words>404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Родина! Это слово с детства знает каждый. Родина – это место, где ты родился, где ты живёшь со своими родителями, со своими друзьями.</vt:lpstr>
      <vt:lpstr>На свете много разных стран, но есть одна: от белых льдов до теплых рек раскинулась она. 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vt:lpstr>
      <vt:lpstr>Велика наша Родина. Если сесть в самолёт и пролететь над её территорией, то можно увидеть белоснежные толщи льда Арктики.</vt:lpstr>
      <vt:lpstr>Знойные пустыни.</vt:lpstr>
      <vt:lpstr>Вольные степи и огромные поля пшеницы.</vt:lpstr>
      <vt:lpstr>Холодная тундра.</vt:lpstr>
      <vt:lpstr>Высокие горы. </vt:lpstr>
      <vt:lpstr>Могучие реки. </vt:lpstr>
      <vt:lpstr>Великолепные храмы.</vt:lpstr>
      <vt:lpstr>Гордость нашего народа – зелёный наряд – леса.</vt:lpstr>
      <vt:lpstr>Мы видим как красива и богата наша страна. Мы испытываем чувство гордости за свою Родину, за свой народ и страну, за свою землю и её историю.</vt:lpstr>
      <vt:lpstr>Олицетворяют родную землю её символы. Каждое государство имеет свои символы – это  Герб, Флаг, Гимн. </vt:lpstr>
      <vt:lpstr>Герб – это отличительный знак государства изображаемый на флагах и других официальных документах. В нем отражена история. </vt:lpstr>
      <vt:lpstr> </vt:lpstr>
      <vt:lpstr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 Торжественные звуки гимна сплачивают нацию, вселяют в неё чувство гордости за свою Родину, вдохновляют народ на новые свершения – такова идея гимна. 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 Александровна</cp:lastModifiedBy>
  <cp:revision>100</cp:revision>
  <cp:lastPrinted>1601-01-01T00:00:00Z</cp:lastPrinted>
  <dcterms:created xsi:type="dcterms:W3CDTF">1601-01-01T00:00:00Z</dcterms:created>
  <dcterms:modified xsi:type="dcterms:W3CDTF">2014-08-25T04:14:36Z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