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9" r:id="rId5"/>
    <p:sldMasterId id="2147483732" r:id="rId6"/>
    <p:sldMasterId id="2147483771" r:id="rId7"/>
    <p:sldMasterId id="2147483783" r:id="rId8"/>
    <p:sldMasterId id="2147483795" r:id="rId9"/>
    <p:sldMasterId id="2147483808" r:id="rId10"/>
    <p:sldMasterId id="2147483820" r:id="rId11"/>
    <p:sldMasterId id="2147483832" r:id="rId12"/>
    <p:sldMasterId id="2147483844" r:id="rId13"/>
    <p:sldMasterId id="2147483868" r:id="rId14"/>
    <p:sldMasterId id="2147483880" r:id="rId15"/>
    <p:sldMasterId id="2147483892" r:id="rId16"/>
    <p:sldMasterId id="2147483906" r:id="rId17"/>
    <p:sldMasterId id="2147483918" r:id="rId18"/>
  </p:sldMasterIdLst>
  <p:notesMasterIdLst>
    <p:notesMasterId r:id="rId39"/>
  </p:notesMasterIdLst>
  <p:sldIdLst>
    <p:sldId id="306" r:id="rId19"/>
    <p:sldId id="294" r:id="rId20"/>
    <p:sldId id="256" r:id="rId21"/>
    <p:sldId id="295" r:id="rId22"/>
    <p:sldId id="258" r:id="rId23"/>
    <p:sldId id="298" r:id="rId24"/>
    <p:sldId id="304" r:id="rId25"/>
    <p:sldId id="286" r:id="rId26"/>
    <p:sldId id="288" r:id="rId27"/>
    <p:sldId id="262" r:id="rId28"/>
    <p:sldId id="287" r:id="rId29"/>
    <p:sldId id="292" r:id="rId30"/>
    <p:sldId id="291" r:id="rId31"/>
    <p:sldId id="293" r:id="rId32"/>
    <p:sldId id="276" r:id="rId33"/>
    <p:sldId id="277" r:id="rId34"/>
    <p:sldId id="308" r:id="rId35"/>
    <p:sldId id="275" r:id="rId36"/>
    <p:sldId id="309" r:id="rId37"/>
    <p:sldId id="30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5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0145D-0114-4564-B17B-27120803EDFB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3255-242B-4262-B867-43B2D9DBB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3255-242B-4262-B867-43B2D9DBBB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3255-242B-4262-B867-43B2D9DBBB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amo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FF2C-8A32-4681-A9B9-2DC230C5C4C4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F68D6-A329-4DEF-8753-8D3537D5A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E7C38-89CE-43FC-A5D1-465668828A1A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248C-502B-4EDD-AD00-7768990DB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0C452-149F-4863-8E01-D1CBB7C05D3E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60877-7446-4D08-9507-80A5F8771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53115-D869-4281-8CE4-2172C675A30E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09FDE-6D59-4495-8F55-3FD2E73D5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D7C70-A968-46B1-B976-AA9FA6C3AC24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71254-7756-4661-B1E3-DE26522FD0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B9B1F-4B1B-40EC-BCD0-50A793D40F62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61A6E-15EC-48F4-BB26-4375038D2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85DBC-DD56-4F80-8829-163CC6B7DBB9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73DA7-26BF-4D34-933E-7B76501698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61FE9-B433-420C-B0CB-361EA2CFC502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4F90-2BF7-4D0B-A605-902E93F7C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57812-795E-47EC-AB35-907005D12E28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914B-E560-4FA4-8E75-20D3D2F4E6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F3EEB-09D5-4F42-B687-6933EED3D0A4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8DB9-D8A8-470D-8D70-784CB6E940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5378C9-19E9-43CF-8E19-117133C45435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D5F5F5-E67D-4761-A1D1-FD6C23050E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A0EC9-1C3E-462F-BE32-8DBF061ACE7F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9314-69C7-4EAD-8AE9-EB277870E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D0D79-8BB1-499D-A0F8-5B57C48D5082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A65B0-C83C-400E-9F69-DB4EC2CCA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08799-59F3-4884-BF65-EA7EA5B7D5FC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B121-D6BB-4630-BF87-F199013254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D618A-269E-44BE-88AC-CFBDDEA17A4C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A1321-81C2-425A-95CB-B548CF0ED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01044-ED5E-4D67-8A17-E51EA77C9871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FD764-2094-4E6E-AF5F-25A1C003B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E653D-0450-4F46-BDB3-97FB565CD04B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292A-4087-4895-9BA3-A352D52486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C801A-23F0-4EFF-B5BA-9326777FC899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4CF68-EA96-4E92-852E-69828AF37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54F1E-2BCB-446E-BE8C-50E0426216F5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58ACC-6A46-48CA-B6EE-2721FAA6E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B2384-7569-4ED2-BFED-812A92C37F3E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50290-DC67-45D8-8A85-3E133689C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86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38613"/>
            <a:ext cx="4038600" cy="2386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61134-D388-4821-992F-334C3A4199C7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3683F-1437-4BCA-87FD-C441ED4EE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8720-BC7D-4200-A9F1-3CE5B35C13B2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7A12-9A36-4D68-8B7C-ACD5FEAD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5226-7086-4A43-9BF7-F9737377FEE3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E2A8-6A52-4A0C-B03D-4076176AA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4F75-C2AD-44FE-821E-08E10C63096E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1EE3-2D4E-4A24-8569-C9E5676D6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734D-47AC-4C4C-979D-9CA089465659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865C-8B0B-4233-80B7-364FAE6A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F5378C9-19E9-43CF-8E19-117133C45435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D5F5F5-E67D-4761-A1D1-FD6C23050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A0EC9-1C3E-462F-BE32-8DBF061ACE7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9314-69C7-4EAD-8AE9-EB277870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D0D79-8BB1-499D-A0F8-5B57C48D508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A65B0-C83C-400E-9F69-DB4EC2CCA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08799-59F3-4884-BF65-EA7EA5B7D5FC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B121-D6BB-4630-BF87-F19901325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D618A-269E-44BE-88AC-CFBDDEA17A4C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A1321-81C2-425A-95CB-B548CF0E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918D-CB12-4076-9021-789637EEEAA5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7F76-815C-4CC9-8DC8-17D04EA6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01044-ED5E-4D67-8A17-E51EA77C9871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FD764-2094-4E6E-AF5F-25A1C003B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E653D-0450-4F46-BDB3-97FB565CD04B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292A-4087-4895-9BA3-A352D524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C801A-23F0-4EFF-B5BA-9326777FC899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4CF68-EA96-4E92-852E-69828AF37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54F1E-2BCB-446E-BE8C-50E0426216F5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58ACC-6A46-48CA-B6EE-2721FAA6E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B2384-7569-4ED2-BFED-812A92C37F3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50290-DC67-45D8-8A85-3E133689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61134-D388-4821-992F-334C3A4199C7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3683F-1437-4BCA-87FD-C441ED4E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078F1E-3A12-44FD-858D-29A7C9D0389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1F10E4-0F93-4874-87BE-428ABE1A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078F1E-3A12-44FD-858D-29A7C9D0389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1F10E4-0F93-4874-87BE-428ABE1A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A6EE-BB7C-4A09-87B0-E1C8B875DF4C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F08C-171C-4430-BAE2-600BA26D6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8804-70AC-449C-900E-6E20E61CD2CE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6B45-9827-423D-B553-FDCB8314C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0576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3644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8013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81560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013495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2551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7078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755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82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136C-D36C-43F4-B0EC-1B706EF2F9D6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A6D6-5A30-4FEB-A18A-D3444D03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51268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8767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99924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43642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42440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963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36DF-D162-4B3B-A723-BF84B3471341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47E0-0CB1-47F3-8233-88BF9EA0E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2C6F-71FF-481F-95F0-B3BB8D25CEFC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5058-DC84-4CAC-A370-13A72C830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58C9-493C-4966-84B1-13B32D2BF204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A65B-9687-4459-B9B2-EE96BAFAF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4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18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9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1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54890" y="4939303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66636" y="528835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80524" y="544013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32170" y="557474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55332" y="514522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316710" y="5431947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68258" y="5581265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47"/>
            <p:cNvSpPr/>
            <p:nvPr/>
          </p:nvSpPr>
          <p:spPr>
            <a:xfrm>
              <a:off x="2985665" y="4978380"/>
              <a:ext cx="287232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34987" y="5439417"/>
              <a:ext cx="785615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46498" y="489953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987114" y="517193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11562" y="530589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11080" y="545974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85342" y="561415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189156" y="515462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72978" y="530393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70629" y="547355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196521" y="5620547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4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" name="Группа 7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8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18"/>
            <p:cNvSpPr/>
            <p:nvPr/>
          </p:nvSpPr>
          <p:spPr>
            <a:xfrm>
              <a:off x="2989498" y="4933342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0" idx="0"/>
              <a:endCxn id="0" idx="4"/>
            </p:cNvCxnSpPr>
            <p:nvPr/>
          </p:nvCxnSpPr>
          <p:spPr>
            <a:xfrm rot="16200000" flipH="1">
              <a:off x="2735371" y="5372463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053109" y="4863416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978821" y="515542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15125" y="526612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13451" y="5407776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94539" y="555994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209732" y="5147246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72501" y="526425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73672" y="540674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06629" y="5566110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1"/>
            <p:cNvSpPr/>
            <p:nvPr/>
          </p:nvSpPr>
          <p:spPr>
            <a:xfrm>
              <a:off x="3047228" y="4932870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957368" y="5290082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62962" y="5429956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255332" y="514295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91637" y="528428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93392" y="542900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46859" y="5576428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6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54890" y="4939303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66636" y="528835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80524" y="544013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32170" y="557474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55332" y="514522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16710" y="5431947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68258" y="5581265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2985665" y="4978380"/>
              <a:ext cx="287232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34987" y="5439417"/>
              <a:ext cx="785615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46498" y="489953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87114" y="517193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11562" y="530589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11080" y="545974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985342" y="561415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89156" y="515462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72978" y="530393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70629" y="547355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196521" y="5620547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2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4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9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19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2"/>
            <p:cNvSpPr/>
            <p:nvPr/>
          </p:nvSpPr>
          <p:spPr>
            <a:xfrm>
              <a:off x="3054890" y="4939303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66636" y="528835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980524" y="544013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32170" y="557474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55332" y="514522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16710" y="5431947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68258" y="5581265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5"/>
            <p:cNvSpPr/>
            <p:nvPr/>
          </p:nvSpPr>
          <p:spPr>
            <a:xfrm>
              <a:off x="2985665" y="4978380"/>
              <a:ext cx="287232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34987" y="5439417"/>
              <a:ext cx="785615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046498" y="489953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87114" y="517193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11562" y="530589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911080" y="545974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85342" y="561415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89156" y="515462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72978" y="530393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70629" y="547355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96521" y="5620547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5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3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19"/>
            <p:cNvSpPr/>
            <p:nvPr/>
          </p:nvSpPr>
          <p:spPr>
            <a:xfrm>
              <a:off x="3015056" y="4985524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591" y="5433490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070154" y="489773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8170" y="53021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40384" y="548217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5466" y="5618315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14067" y="5152524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91228" y="5473141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25755" y="5625022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2"/>
            <p:cNvSpPr/>
            <p:nvPr/>
          </p:nvSpPr>
          <p:spPr>
            <a:xfrm>
              <a:off x="3054890" y="4939303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66636" y="5288358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980524" y="544013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32170" y="557474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55332" y="514522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16710" y="5431947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68258" y="5581265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5"/>
            <p:cNvSpPr/>
            <p:nvPr/>
          </p:nvSpPr>
          <p:spPr>
            <a:xfrm>
              <a:off x="2986873" y="496240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35066" y="544089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042985" y="4895779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14578" y="5303141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910806" y="545974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90912" y="561160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87818" y="5151472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73771" y="53041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73612" y="548046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92594" y="5613835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2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3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3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3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3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3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FB9AF4-A01E-4EAF-A6F0-955D39A88C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8B96F-9FAC-4C00-B322-FC7BA977D4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8475F8-5804-4EA2-A51B-07A13337F8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2CED9A-7E4B-463D-A57B-8A32CEDA559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A86C9F-6162-4CC9-B479-7A3FC412DB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F1BA18-8D1F-4D18-B48E-3931A99B74B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F75B1-12A9-4BEE-9F9B-37922D925E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DC82E-63AF-46E8-A759-464EBC730B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72147-57BE-4F35-AE47-ED75971CBD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E5F33C-9FD5-47D8-8A45-245D20168D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6A32C-CEE4-4260-983F-1329FE58AB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CAD4C-D990-4BC3-89DC-6169F9F99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2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0BB7E64-DA72-4B87-B6C7-0BC098D2614E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0A0491-7FFA-409C-A0F8-16D5CA929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amomile-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01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1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193272F-39DC-4B0C-A725-02DF0F485051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01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2E50E33-E532-4115-9BB7-1917EFD9B66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fld id="{3E078F1E-3A12-44FD-858D-29A7C9D03890}" type="datetimeFigureOut">
              <a:rPr lang="ru-RU"/>
              <a:pPr/>
              <a:t>23.08.2014</a:t>
            </a:fld>
            <a:endParaRPr lang="ru-RU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fld id="{7B1F10E4-0F93-4874-87BE-428ABE1AFB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4D8DAE-5571-4225-8C42-068B728835D0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ADAC7B-DECC-4AA6-9B1E-AFC2E86E9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>
                <a:alpha val="2000"/>
              </a:srgbClr>
            </a:gs>
            <a:gs pos="17999">
              <a:srgbClr val="FEE7F2"/>
            </a:gs>
            <a:gs pos="36000">
              <a:srgbClr val="FAC77D">
                <a:alpha val="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9FFED-C5DC-4532-A32E-D29733963DC2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147E1-AB6A-4CF3-926E-0A6AD0E66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A850-2340-42F7-BBEE-FAFDA1BD2D2F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4676-DC8F-4166-9EE0-85E02ADAE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FA3B-5256-4BE3-8A68-443995452314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DFEB-B7EE-4B67-9AE8-2641F5D36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4930FBE6-0945-4BBE-A74E-CB846721767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2060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1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7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1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2057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0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460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1ECAD4C-D990-4BC3-89DC-6169F9F994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2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3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3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B64425-291B-4CEC-BA79-93C26DED73E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Щелчок правит 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latin typeface="Times New Roman" pitchFamily="18" charset="-52"/>
              </a:defRPr>
            </a:lvl1pPr>
          </a:lstStyle>
          <a:p>
            <a:pPr>
              <a:defRPr/>
            </a:pPr>
            <a:fld id="{7323DAAD-AF41-4AF7-AD05-3F418200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6012160" cy="149817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Автушенко Людмила Николаевна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3861048"/>
            <a:ext cx="4038600" cy="299695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u="sng" dirty="0" smtClean="0"/>
              <a:t>Место работы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г. Кемерово</a:t>
            </a:r>
          </a:p>
          <a:p>
            <a:pPr algn="r">
              <a:buNone/>
            </a:pPr>
            <a:r>
              <a:rPr lang="ru-RU" dirty="0" smtClean="0"/>
              <a:t>МБОУ  «Средняя общеобразовательная </a:t>
            </a:r>
            <a:r>
              <a:rPr lang="ru-RU" b="1" dirty="0" smtClean="0"/>
              <a:t>школа №92 </a:t>
            </a:r>
          </a:p>
          <a:p>
            <a:pPr algn="r">
              <a:buNone/>
            </a:pPr>
            <a:r>
              <a:rPr lang="ru-RU" dirty="0" smtClean="0"/>
              <a:t>с углубленным изучением отдельных предметов»</a:t>
            </a:r>
          </a:p>
          <a:p>
            <a:endParaRPr lang="ru-RU" dirty="0"/>
          </a:p>
        </p:txBody>
      </p:sp>
      <p:pic>
        <p:nvPicPr>
          <p:cNvPr id="9" name="Содержимое 8" descr="E:\Рабочий стол\Новая папка\Людмила\конкурс\Обл.конкурс\фото\P102025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4757" t="27963" r="24964"/>
          <a:stretch>
            <a:fillRect/>
          </a:stretch>
        </p:blipFill>
        <p:spPr bwMode="auto">
          <a:xfrm>
            <a:off x="3275856" y="1772816"/>
            <a:ext cx="2952328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нарушение осанки.jpg"/>
          <p:cNvPicPr>
            <a:picLocks noChangeAspect="1"/>
          </p:cNvPicPr>
          <p:nvPr/>
        </p:nvPicPr>
        <p:blipFill>
          <a:blip r:embed="rId3" cstate="print"/>
          <a:srcRect l="7143"/>
          <a:stretch>
            <a:fillRect/>
          </a:stretch>
        </p:blipFill>
        <p:spPr bwMode="auto">
          <a:xfrm>
            <a:off x="0" y="0"/>
            <a:ext cx="5004048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 descr="Сколиоз.jpg"/>
          <p:cNvPicPr>
            <a:picLocks noChangeAspect="1"/>
          </p:cNvPicPr>
          <p:nvPr/>
        </p:nvPicPr>
        <p:blipFill>
          <a:blip r:embed="rId4" cstate="print"/>
          <a:srcRect t="25827"/>
          <a:stretch>
            <a:fillRect/>
          </a:stretch>
        </p:blipFill>
        <p:spPr bwMode="auto">
          <a:xfrm>
            <a:off x="2483768" y="3549253"/>
            <a:ext cx="5314950" cy="33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9992" y="188640"/>
            <a:ext cx="442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6" descr="Осанка, сколио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24606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0"/>
            <a:ext cx="2627784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4427984" y="3573016"/>
            <a:ext cx="4716016" cy="299695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Сколиоз –(</a:t>
            </a:r>
            <a:r>
              <a:rPr lang="ru-RU" sz="2400" dirty="0" smtClean="0">
                <a:solidFill>
                  <a:schemeClr val="tx1"/>
                </a:solidFill>
              </a:rPr>
              <a:t>от греческого </a:t>
            </a:r>
            <a:r>
              <a:rPr lang="el-GR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smtClean="0">
                <a:solidFill>
                  <a:schemeClr val="tx1"/>
                </a:solidFill>
              </a:rPr>
              <a:t>кривой»), </a:t>
            </a:r>
            <a:r>
              <a:rPr lang="ru-RU" sz="2400" b="1" dirty="0" smtClean="0">
                <a:solidFill>
                  <a:schemeClr val="tx1"/>
                </a:solidFill>
              </a:rPr>
              <a:t>стойкое боковое отклонение позвоночника от нормального выпрямленного положения</a:t>
            </a:r>
            <a:endParaRPr lang="ru-RU" sz="2400" b="1" dirty="0"/>
          </a:p>
        </p:txBody>
      </p:sp>
      <p:pic>
        <p:nvPicPr>
          <p:cNvPr id="9" name="Рисунок 8" descr="Сколиоз 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0"/>
            <a:ext cx="2489275" cy="39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 rot="20767509">
            <a:off x="7433238" y="6064783"/>
            <a:ext cx="1662762" cy="602642"/>
          </a:xfrm>
          <a:prstGeom prst="wedgeRoundRectCallout">
            <a:avLst>
              <a:gd name="adj1" fmla="val -92659"/>
              <a:gd name="adj2" fmla="val -115434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ВИКИПЕДИЯ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thumb/8/83/Ou_bien_le_dos_rond_la_cyphose_cest-a-dire_a_convwxite_posterieure.jpg/220px-Ou_bien_le_dos_rond_la_cyphose_cest-a-dire_a_convwxite_posterie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5500" cy="47053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47108" name="Picture 4" descr="http://mediasubs.ru/group/uploads/zd/zdorove-bez-vrachej-i-lekarstv-/image2/YTliNGM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8640"/>
            <a:ext cx="3960440" cy="422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9942" name="Picture 6" descr="postures"/>
          <p:cNvPicPr>
            <a:picLocks noChangeAspect="1" noChangeArrowheads="1"/>
          </p:cNvPicPr>
          <p:nvPr/>
        </p:nvPicPr>
        <p:blipFill>
          <a:blip r:embed="rId4" cstate="print"/>
          <a:srcRect l="20139" r="56624" b="3002"/>
          <a:stretch>
            <a:fillRect/>
          </a:stretch>
        </p:blipFill>
        <p:spPr bwMode="auto">
          <a:xfrm>
            <a:off x="7524328" y="0"/>
            <a:ext cx="1619672" cy="4653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941168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Лордоз</a:t>
            </a:r>
            <a:r>
              <a:rPr lang="ru-RU" sz="3600" dirty="0" smtClean="0">
                <a:solidFill>
                  <a:srgbClr val="FF0000"/>
                </a:solidFill>
              </a:rPr>
              <a:t> ( согнувшийся, сутулый) — изгиб позвоночника, обращенный выпуклостью вперёд.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61951" y="6093296"/>
            <a:ext cx="2182049" cy="602642"/>
          </a:xfrm>
          <a:prstGeom prst="wedgeRoundRectCallout">
            <a:avLst>
              <a:gd name="adj1" fmla="val -103634"/>
              <a:gd name="adj2" fmla="val -26924"/>
              <a:gd name="adj3" fmla="val 16667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ВИКИПЕДИЯ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292600"/>
            <a:ext cx="9144000" cy="2376488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/>
              <a:t>Определение </a:t>
            </a:r>
            <a:r>
              <a:rPr lang="ru-RU" sz="2800" b="1" i="1" u="sng" dirty="0" smtClean="0"/>
              <a:t>лордоза</a:t>
            </a:r>
            <a:r>
              <a:rPr lang="ru-RU" sz="2800" b="1" u="sng" dirty="0" smtClean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Ученик становится спиной к стене, так чтобы к ней прикасались лопатки, ягодицы и пятки. В этом положении между стенкой и поясницей должно быть расстояние при нормальной осанке 2-2,5см, т.е. должна проходить плоская ладонь.</a:t>
            </a:r>
          </a:p>
        </p:txBody>
      </p:sp>
      <p:pic>
        <p:nvPicPr>
          <p:cNvPr id="96258" name="Picture 2" descr="DSC05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88640"/>
            <a:ext cx="5616575" cy="42132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SC05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724525" cy="4294188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365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b="1" i="1" u="sng" dirty="0"/>
              <a:t>Определение </a:t>
            </a:r>
            <a:r>
              <a:rPr lang="ru-RU" sz="2800" b="1" i="1" u="sng" dirty="0" smtClean="0"/>
              <a:t>кифоза.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Мерной лентой определяют расстояние от концов ключицы с левой и правой стороны по спине, а </a:t>
            </a:r>
            <a:r>
              <a:rPr lang="ru-RU" sz="2800" b="1" dirty="0" smtClean="0"/>
              <a:t>затем измеряют </a:t>
            </a:r>
            <a:r>
              <a:rPr lang="ru-RU" sz="2800" b="1" dirty="0"/>
              <a:t>это расстояние со стороны груди.</a:t>
            </a:r>
            <a:r>
              <a:rPr lang="ru-RU" sz="40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221088"/>
            <a:ext cx="8229600" cy="2520181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/>
              <a:t>Определение сколиоза.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Если </a:t>
            </a:r>
            <a:r>
              <a:rPr lang="ru-RU" sz="2800" dirty="0"/>
              <a:t>расстояние от нижнего угла левой лопатки до отростка равно расстоянию от нижнего угла правой лопатки до отростка, то у ученика правильная осанка, если есть разница в результатах, то определяется боковой сколиоз.</a:t>
            </a:r>
            <a:r>
              <a:rPr lang="ru-RU" sz="4000" dirty="0"/>
              <a:t> </a:t>
            </a:r>
          </a:p>
        </p:txBody>
      </p:sp>
      <p:pic>
        <p:nvPicPr>
          <p:cNvPr id="101378" name="Picture 2" descr="DSC050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0"/>
            <a:ext cx="5508625" cy="41322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870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ЗАКРЕПЛЕНИЕ: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правильной осанки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6458" r="55091" b="5833"/>
          <a:stretch>
            <a:fillRect/>
          </a:stretch>
        </p:blipFill>
        <p:spPr bwMode="auto">
          <a:xfrm>
            <a:off x="0" y="1857374"/>
            <a:ext cx="2411759" cy="44519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411760" y="980728"/>
            <a:ext cx="6732239" cy="589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cs typeface="+mn-cs"/>
              </a:rPr>
              <a:t>Выберите и подчеркните только правильные, на ваш взгляд, утверждения:</a:t>
            </a:r>
          </a:p>
          <a:p>
            <a:pPr>
              <a:defRPr/>
            </a:pPr>
            <a:endParaRPr lang="ru-RU" sz="2000" dirty="0"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Голова и туловище держится (наклонно, прямо, откинувшись назад);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(Голова, рука, шея) слегка приподнята;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Несколько отведены назад (плечи, ноги, руки);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Грудная клетка (вогнута, развернута, выпукла);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Плечи находятся на </a:t>
            </a:r>
            <a:r>
              <a:rPr lang="ru-RU" sz="2600" b="1" i="1" dirty="0">
                <a:cs typeface="+mn-cs"/>
              </a:rPr>
              <a:t> </a:t>
            </a:r>
            <a:r>
              <a:rPr lang="ru-RU" sz="2600" b="1" dirty="0">
                <a:cs typeface="+mn-cs"/>
              </a:rPr>
              <a:t>(разном, одном) уровне;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Живот  (подобран, опущен, расслаблен);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600" b="1" dirty="0">
                <a:cs typeface="+mn-cs"/>
              </a:rPr>
              <a:t>В  поясничной части имеется  (небольшой, средний, большой) изгиб вперед.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правильной осанки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6458" r="55091" b="5833"/>
          <a:stretch>
            <a:fillRect/>
          </a:stretch>
        </p:blipFill>
        <p:spPr bwMode="auto">
          <a:xfrm>
            <a:off x="107505" y="1857374"/>
            <a:ext cx="2059434" cy="4163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214562" y="1928812"/>
            <a:ext cx="6821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cs typeface="+mn-cs"/>
              </a:rPr>
              <a:t>Проверьте правильность ваших ответов:</a:t>
            </a: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cs typeface="+mn-cs"/>
              </a:rPr>
              <a:t>Голова и туловище держится 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прямо</a:t>
            </a:r>
            <a:r>
              <a:rPr lang="ru-RU" sz="2400" dirty="0">
                <a:cs typeface="+mn-cs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0000"/>
                </a:solidFill>
                <a:cs typeface="+mn-cs"/>
              </a:rPr>
              <a:t>Голова</a:t>
            </a:r>
            <a:r>
              <a:rPr lang="ru-RU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dirty="0">
                <a:cs typeface="+mn-cs"/>
              </a:rPr>
              <a:t>слегка приподнята;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FF0000"/>
                </a:solidFill>
                <a:cs typeface="+mn-cs"/>
              </a:rPr>
              <a:t>Плечи</a:t>
            </a:r>
            <a:r>
              <a:rPr lang="ru-RU" sz="2400" dirty="0">
                <a:cs typeface="+mn-cs"/>
              </a:rPr>
              <a:t> несколько отведены назад,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cs typeface="+mn-cs"/>
              </a:rPr>
              <a:t>Грудная клетка 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развернута</a:t>
            </a:r>
            <a:r>
              <a:rPr lang="ru-RU" sz="2400" b="1" i="1" dirty="0">
                <a:cs typeface="+mn-cs"/>
              </a:rPr>
              <a:t>;</a:t>
            </a:r>
            <a:endParaRPr lang="ru-RU" sz="2400" dirty="0"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cs typeface="+mn-cs"/>
              </a:rPr>
              <a:t>Плечи находятся на 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одном</a:t>
            </a:r>
            <a:r>
              <a:rPr lang="ru-RU" sz="2400" b="1" i="1" dirty="0">
                <a:cs typeface="+mn-cs"/>
              </a:rPr>
              <a:t> </a:t>
            </a:r>
            <a:r>
              <a:rPr lang="ru-RU" sz="2400" dirty="0">
                <a:cs typeface="+mn-cs"/>
              </a:rPr>
              <a:t>уровне;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cs typeface="+mn-cs"/>
              </a:rPr>
              <a:t>Живот 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подобран</a:t>
            </a:r>
            <a:r>
              <a:rPr lang="ru-RU" sz="2400" dirty="0">
                <a:cs typeface="+mn-cs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cs typeface="+mn-cs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поясничной</a:t>
            </a:r>
            <a:r>
              <a:rPr lang="ru-RU" sz="2400" dirty="0">
                <a:cs typeface="+mn-cs"/>
              </a:rPr>
              <a:t> части имеется небольшой изгиб вперед.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32656"/>
          <a:ext cx="856895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1098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ГРУППА 1</a:t>
                      </a:r>
                      <a:endParaRPr lang="ru-RU" sz="32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ГРУППА 2</a:t>
                      </a:r>
                      <a:endParaRPr lang="ru-RU" sz="32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ГРУППА 3</a:t>
                      </a:r>
                      <a:endParaRPr lang="ru-RU" sz="3200" b="1" dirty="0"/>
                    </a:p>
                  </a:txBody>
                  <a:tcPr marL="96819" marR="96819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КИФОЗ</a:t>
                      </a:r>
                      <a:endParaRPr lang="ru-RU" sz="32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6819" marR="96819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СКОЛИОЗ</a:t>
                      </a:r>
                      <a:endParaRPr lang="ru-RU" sz="32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ЛОРДОЗ</a:t>
                      </a:r>
                      <a:endParaRPr lang="ru-RU" sz="3200" b="1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819" marR="96819"/>
                </a:tc>
              </a:tr>
            </a:tbl>
          </a:graphicData>
        </a:graphic>
      </p:graphicFrame>
      <p:pic>
        <p:nvPicPr>
          <p:cNvPr id="5" name="Picture 4" descr="http://imganaliz.hurriyet.com.tr/LiveImages/YeniFotoAnaliz/583/Do%C4%9Frulu%C4%9Funu%20bilmedi%C4%9Finiz%205%20efsane/s12_mozz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869160"/>
            <a:ext cx="1716063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88024" y="1598066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/>
              <a:t>1.     12, 13    </a:t>
            </a:r>
          </a:p>
          <a:p>
            <a:pPr marL="0" indent="0">
              <a:buNone/>
            </a:pPr>
            <a:r>
              <a:rPr lang="ru-RU" sz="2000" dirty="0" smtClean="0"/>
              <a:t>Ответе на вопросы  настр.65  </a:t>
            </a:r>
          </a:p>
          <a:p>
            <a:pPr marL="0" indent="0">
              <a:buNone/>
            </a:pPr>
            <a:r>
              <a:rPr lang="ru-RU" sz="2000" dirty="0" smtClean="0"/>
              <a:t>2.</a:t>
            </a:r>
            <a:r>
              <a:rPr lang="ru-RU" sz="6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Буклет </a:t>
            </a:r>
            <a:r>
              <a:rPr lang="ru-RU" sz="6000" b="1" dirty="0" smtClean="0"/>
              <a:t> </a:t>
            </a:r>
            <a:r>
              <a:rPr lang="ru-RU" sz="6000" dirty="0" smtClean="0"/>
              <a:t>                                                                        </a:t>
            </a:r>
            <a:endParaRPr lang="ru-RU" sz="6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4" r="23679"/>
          <a:stretch>
            <a:fillRect/>
          </a:stretch>
        </p:blipFill>
        <p:spPr bwMode="auto">
          <a:xfrm>
            <a:off x="395536" y="2204864"/>
            <a:ext cx="35638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Арка 6"/>
          <p:cNvSpPr/>
          <p:nvPr/>
        </p:nvSpPr>
        <p:spPr>
          <a:xfrm rot="16414678">
            <a:off x="5290903" y="2764874"/>
            <a:ext cx="202120" cy="220097"/>
          </a:xfrm>
          <a:prstGeom prst="blockArc">
            <a:avLst>
              <a:gd name="adj1" fmla="val 10306817"/>
              <a:gd name="adj2" fmla="val 0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5400000">
            <a:off x="5292080" y="2636912"/>
            <a:ext cx="216024" cy="216024"/>
          </a:xfrm>
          <a:prstGeom prst="blockArc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28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2852936"/>
            <a:ext cx="6798736" cy="3456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3600" b="1" i="1" dirty="0" smtClean="0">
                <a:solidFill>
                  <a:schemeClr val="tx1"/>
                </a:solidFill>
              </a:rPr>
              <a:t>Болезням всем даем ответ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>Красоте, здоровью да-да-да!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>Сколиозу нет-нет-нет!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>Правильной осанке: да-да-да!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>Хмурым, серым лицам: нет-нет-нет!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1618" name="Picture 2" descr="http://www.apsense.com/upload/albumphoto/20120808/1344407934995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448175" cy="2514600"/>
          </a:xfrm>
          <a:prstGeom prst="rect">
            <a:avLst/>
          </a:prstGeom>
          <a:noFill/>
        </p:spPr>
      </p:pic>
      <p:pic>
        <p:nvPicPr>
          <p:cNvPr id="5" name="Picture 2" descr="http://liubavyshka.ru/_ph/4/2/950678331.gif?14051892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157192"/>
            <a:ext cx="1695450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68052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Создать из повседневного - удивительное.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О сложном говорить увлекательно, эмоционально.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Учить всему кратко, понятно, основательно.</a:t>
            </a:r>
          </a:p>
          <a:p>
            <a:endParaRPr lang="ru-RU" dirty="0"/>
          </a:p>
        </p:txBody>
      </p:sp>
      <p:pic>
        <p:nvPicPr>
          <p:cNvPr id="13314" name="Picture 2" descr="http://thumbs.dreamstime.com/x/pupil-book-vector-illustration-5815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11188" y="476250"/>
            <a:ext cx="8064500" cy="597693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4" descr="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119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spasibo-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84313"/>
            <a:ext cx="72723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>
            <a:off x="2916238" y="3429000"/>
            <a:ext cx="3743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 внимание</a:t>
            </a:r>
          </a:p>
        </p:txBody>
      </p:sp>
      <p:pic>
        <p:nvPicPr>
          <p:cNvPr id="8198" name="Picture 9" descr="сердце на ладонях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381500"/>
            <a:ext cx="3467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16633"/>
            <a:ext cx="4968552" cy="3483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Тема: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ОСАНКА.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НАРУШЕНИЕ ОСАНКИ.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0" descr="STL0025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984499"/>
            <a:ext cx="2881315" cy="387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Администратор\Рабочий стол\7dd757e177.jpg"/>
          <p:cNvPicPr>
            <a:picLocks noChangeAspect="1" noChangeArrowheads="1"/>
          </p:cNvPicPr>
          <p:nvPr/>
        </p:nvPicPr>
        <p:blipFill>
          <a:blip r:embed="rId3" cstate="print"/>
          <a:srcRect b="5669"/>
          <a:stretch>
            <a:fillRect/>
          </a:stretch>
        </p:blipFill>
        <p:spPr bwMode="auto">
          <a:xfrm>
            <a:off x="0" y="0"/>
            <a:ext cx="3384376" cy="571504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200000"/>
            </a:lightRig>
          </a:scene3d>
          <a:sp3d extrusionH="76200">
            <a:bevelT w="12700" h="88900"/>
            <a:extrusionClr>
              <a:schemeClr val="bg2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6" name="Picture 4" descr="http://www.izuminki.com/images/studentki-1920-1950-x-godov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142875"/>
            <a:ext cx="8643938" cy="13419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При правильной осанке </a:t>
            </a:r>
            <a:r>
              <a:rPr lang="ru-RU" sz="2800" dirty="0">
                <a:solidFill>
                  <a:schemeClr val="tx1"/>
                </a:solidFill>
              </a:rPr>
              <a:t>– спина прямая, голова слегка откинута назад, плечи расправлены, живот втянут.</a:t>
            </a:r>
          </a:p>
        </p:txBody>
      </p:sp>
      <p:pic>
        <p:nvPicPr>
          <p:cNvPr id="4101" name="Рисунок 6" descr="Караул 1.jpg"/>
          <p:cNvPicPr>
            <a:picLocks noChangeAspect="1"/>
          </p:cNvPicPr>
          <p:nvPr/>
        </p:nvPicPr>
        <p:blipFill>
          <a:blip r:embed="rId3" cstate="print"/>
          <a:srcRect r="25244"/>
          <a:stretch>
            <a:fillRect/>
          </a:stretch>
        </p:blipFill>
        <p:spPr bwMode="auto">
          <a:xfrm>
            <a:off x="251520" y="1628800"/>
            <a:ext cx="2448272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blago-dance.at.ua/balerina.png"/>
          <p:cNvPicPr>
            <a:picLocks noChangeAspect="1" noChangeArrowheads="1"/>
          </p:cNvPicPr>
          <p:nvPr/>
        </p:nvPicPr>
        <p:blipFill>
          <a:blip r:embed="rId4" cstate="print"/>
          <a:srcRect b="8640"/>
          <a:stretch>
            <a:fillRect/>
          </a:stretch>
        </p:blipFill>
        <p:spPr bwMode="auto">
          <a:xfrm>
            <a:off x="3203848" y="1817440"/>
            <a:ext cx="2843808" cy="5040560"/>
          </a:xfrm>
          <a:prstGeom prst="rect">
            <a:avLst/>
          </a:prstGeom>
          <a:noFill/>
        </p:spPr>
      </p:pic>
      <p:pic>
        <p:nvPicPr>
          <p:cNvPr id="8" name="Picture 2" descr="http://cs309122.vk.me/v309122773/f29/BR9SkU4WviA.jpg"/>
          <p:cNvPicPr>
            <a:picLocks noChangeAspect="1" noChangeArrowheads="1"/>
          </p:cNvPicPr>
          <p:nvPr/>
        </p:nvPicPr>
        <p:blipFill>
          <a:blip r:embed="rId5" cstate="print"/>
          <a:srcRect l="7500" r="7500"/>
          <a:stretch>
            <a:fillRect/>
          </a:stretch>
        </p:blipFill>
        <p:spPr bwMode="auto">
          <a:xfrm>
            <a:off x="6300192" y="1556792"/>
            <a:ext cx="259228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0"/>
            <a:ext cx="8643938" cy="16288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chemeClr val="tx1"/>
                </a:solidFill>
                <a:cs typeface="Times New Roman" pitchFamily="18" charset="0"/>
              </a:rPr>
              <a:t>Осанка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это привычное положение тела при стоянии, ходьбе, сидении; формируется в процессе роста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3528" y="1857375"/>
            <a:ext cx="3962722" cy="500062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5786437" y="1857375"/>
            <a:ext cx="3357563" cy="5000625"/>
            <a:chOff x="4857752" y="1643050"/>
            <a:chExt cx="3357586" cy="500066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57752" y="1643050"/>
              <a:ext cx="3357586" cy="500066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8" name="Рисунок 10" descr="Осанка красивая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2066" y="2000240"/>
              <a:ext cx="2905125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 r="7692" b="4370"/>
          <a:stretch>
            <a:fillRect/>
          </a:stretch>
        </p:blipFill>
        <p:spPr bwMode="auto">
          <a:xfrm>
            <a:off x="539552" y="2276872"/>
            <a:ext cx="3600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567980" y="1412776"/>
            <a:ext cx="1576020" cy="482139"/>
          </a:xfrm>
          <a:prstGeom prst="wedgeRoundRectCallout">
            <a:avLst>
              <a:gd name="adj1" fmla="val -115010"/>
              <a:gd name="adj2" fmla="val -72730"/>
              <a:gd name="adj3" fmla="val 16667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ВИКИПЕДИЯ</a:t>
            </a:r>
            <a:endParaRPr lang="ru-RU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0902" name="Picture 6" descr="http://www.manual-deluxe.com/images/fiziologicheskie-izgiby-pozvonoch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032448" cy="6624736"/>
          </a:xfrm>
          <a:prstGeom prst="rect">
            <a:avLst/>
          </a:prstGeom>
          <a:noFill/>
        </p:spPr>
      </p:pic>
      <p:pic>
        <p:nvPicPr>
          <p:cNvPr id="80904" name="Picture 8" descr="http://i7.pixs.ru/storage/3/0/2/obrazovani_6438642_12375302.jpg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4305300" y="3717032"/>
            <a:ext cx="4838700" cy="3140968"/>
          </a:xfrm>
          <a:prstGeom prst="rect">
            <a:avLst/>
          </a:prstGeom>
          <a:noFill/>
        </p:spPr>
      </p:pic>
      <p:pic>
        <p:nvPicPr>
          <p:cNvPr id="80906" name="Picture 10" descr="http://mama.tomsk.ru/images/baby/rasvpo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1763688" y="2132856"/>
            <a:ext cx="5472608" cy="26642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У болезней этих причин не счесть.</a:t>
            </a:r>
            <a:br>
              <a:rPr lang="ru-RU" sz="2000" b="1" i="1" dirty="0" smtClean="0"/>
            </a:br>
            <a:r>
              <a:rPr lang="ru-RU" sz="2000" b="1" i="1" dirty="0" smtClean="0"/>
              <a:t>Но прошу я всех учесть</a:t>
            </a:r>
            <a:br>
              <a:rPr lang="ru-RU" sz="2000" b="1" i="1" dirty="0" smtClean="0"/>
            </a:br>
            <a:r>
              <a:rPr lang="ru-RU" sz="2000" b="1" i="1" dirty="0" smtClean="0"/>
              <a:t>Виноваты сами мы</a:t>
            </a:r>
            <a:br>
              <a:rPr lang="ru-RU" sz="2000" b="1" i="1" dirty="0" smtClean="0"/>
            </a:br>
            <a:r>
              <a:rPr lang="ru-RU" sz="2000" b="1" i="1" dirty="0" smtClean="0"/>
              <a:t>В нарушениях спины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e.trinixy.ru/pics3/20080623/yaga_05.jpg"/>
          <p:cNvPicPr>
            <a:picLocks noChangeAspect="1" noChangeArrowheads="1"/>
          </p:cNvPicPr>
          <p:nvPr/>
        </p:nvPicPr>
        <p:blipFill>
          <a:blip r:embed="rId2" cstate="print"/>
          <a:srcRect r="-17776"/>
          <a:stretch>
            <a:fillRect/>
          </a:stretch>
        </p:blipFill>
        <p:spPr bwMode="auto">
          <a:xfrm>
            <a:off x="3563888" y="-675456"/>
            <a:ext cx="6480720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http://www.personal.psu.edu/kej5009/hunchback.jpg"/>
          <p:cNvPicPr>
            <a:picLocks noChangeAspect="1" noChangeArrowheads="1"/>
          </p:cNvPicPr>
          <p:nvPr/>
        </p:nvPicPr>
        <p:blipFill>
          <a:blip r:embed="rId3" cstate="print"/>
          <a:srcRect l="26585" r="18040"/>
          <a:stretch>
            <a:fillRect/>
          </a:stretch>
        </p:blipFill>
        <p:spPr bwMode="auto">
          <a:xfrm>
            <a:off x="7487816" y="0"/>
            <a:ext cx="1980728" cy="2924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0" name="Picture 6" descr="http://s014.radikal.ru/i327/1107/e8/188eb78da376.jpg"/>
          <p:cNvPicPr>
            <a:picLocks noChangeAspect="1" noChangeArrowheads="1"/>
          </p:cNvPicPr>
          <p:nvPr/>
        </p:nvPicPr>
        <p:blipFill>
          <a:blip r:embed="rId4" cstate="print"/>
          <a:srcRect l="41537" t="31005" r="35025" b="6987"/>
          <a:stretch>
            <a:fillRect/>
          </a:stretch>
        </p:blipFill>
        <p:spPr bwMode="auto">
          <a:xfrm>
            <a:off x="6876256" y="3789040"/>
            <a:ext cx="2267744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2" name="Picture 8" descr="http://i28.fastpic.ru/big/2012/0327/62/972de026198e69f8d3f1e8736b419c62.jpg"/>
          <p:cNvPicPr>
            <a:picLocks noChangeAspect="1" noChangeArrowheads="1"/>
          </p:cNvPicPr>
          <p:nvPr/>
        </p:nvPicPr>
        <p:blipFill>
          <a:blip r:embed="rId5" cstate="print"/>
          <a:srcRect t="10828" r="16640" b="10423"/>
          <a:stretch>
            <a:fillRect/>
          </a:stretch>
        </p:blipFill>
        <p:spPr bwMode="auto">
          <a:xfrm>
            <a:off x="0" y="0"/>
            <a:ext cx="4176464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8" name="Picture 14" descr="http://media9.fast-torrent.ru/media/files/s2/gw/gr/karlik-nos.jpg"/>
          <p:cNvPicPr>
            <a:picLocks noChangeAspect="1" noChangeArrowheads="1"/>
          </p:cNvPicPr>
          <p:nvPr/>
        </p:nvPicPr>
        <p:blipFill>
          <a:blip r:embed="rId6" cstate="print"/>
          <a:srcRect l="44099" t="10500" r="6551" b="10751"/>
          <a:stretch>
            <a:fillRect/>
          </a:stretch>
        </p:blipFill>
        <p:spPr bwMode="auto">
          <a:xfrm>
            <a:off x="3203848" y="2996952"/>
            <a:ext cx="3528392" cy="3861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healthool.com/wp-content/uploads/2013/08/kyphosis-pictures-3.jpg"/>
          <p:cNvPicPr>
            <a:picLocks noChangeAspect="1" noChangeArrowheads="1"/>
          </p:cNvPicPr>
          <p:nvPr/>
        </p:nvPicPr>
        <p:blipFill>
          <a:blip r:embed="rId2" cstate="print"/>
          <a:srcRect l="30191" r="28749"/>
          <a:stretch>
            <a:fillRect/>
          </a:stretch>
        </p:blipFill>
        <p:spPr bwMode="auto">
          <a:xfrm>
            <a:off x="2699792" y="1988840"/>
            <a:ext cx="2448272" cy="445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138" name="Picture 10" descr="http://s.alriyadh.com/2012/09/09/img/626122590809.jpg"/>
          <p:cNvPicPr>
            <a:picLocks noChangeAspect="1" noChangeArrowheads="1"/>
          </p:cNvPicPr>
          <p:nvPr/>
        </p:nvPicPr>
        <p:blipFill>
          <a:blip r:embed="rId3" cstate="print"/>
          <a:srcRect b="4259"/>
          <a:stretch>
            <a:fillRect/>
          </a:stretch>
        </p:blipFill>
        <p:spPr bwMode="auto">
          <a:xfrm>
            <a:off x="5220072" y="2617514"/>
            <a:ext cx="3923928" cy="4240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u="sng" dirty="0" smtClean="0"/>
              <a:t>Кифоз</a:t>
            </a:r>
            <a:r>
              <a:rPr lang="ru-RU" sz="3600" b="1" dirty="0" smtClean="0"/>
              <a:t> (</a:t>
            </a:r>
            <a:r>
              <a:rPr lang="ru-RU" sz="3600" b="1" dirty="0" err="1" smtClean="0">
                <a:solidFill>
                  <a:schemeClr val="tx1"/>
                </a:solidFill>
              </a:rPr>
              <a:t>др.-греч</a:t>
            </a:r>
            <a:r>
              <a:rPr lang="ru-RU" sz="3600" b="1" dirty="0" smtClean="0">
                <a:solidFill>
                  <a:schemeClr val="tx1"/>
                </a:solidFill>
              </a:rPr>
              <a:t>. согнутый</a:t>
            </a:r>
            <a:r>
              <a:rPr lang="ru-RU" sz="3600" b="1" dirty="0" smtClean="0"/>
              <a:t>, горбатый) —искривление грудного отдела позвоночника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1986" name="Picture 2" descr="http://cs304905.vk.me/v304905946/76d/FLa5mh5Yu9w.jpg"/>
          <p:cNvPicPr>
            <a:picLocks noChangeAspect="1" noChangeArrowheads="1"/>
          </p:cNvPicPr>
          <p:nvPr/>
        </p:nvPicPr>
        <p:blipFill>
          <a:blip r:embed="rId4" cstate="print"/>
          <a:srcRect l="9304" t="3802" r="6955" b="29020"/>
          <a:stretch>
            <a:fillRect/>
          </a:stretch>
        </p:blipFill>
        <p:spPr bwMode="auto">
          <a:xfrm>
            <a:off x="0" y="3041576"/>
            <a:ext cx="2592288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 rot="20767509">
            <a:off x="7212287" y="1459335"/>
            <a:ext cx="1662762" cy="602642"/>
          </a:xfrm>
          <a:prstGeom prst="wedgeRoundRectCallout">
            <a:avLst>
              <a:gd name="adj1" fmla="val -64441"/>
              <a:gd name="adj2" fmla="val -15946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ВИКИПЕДИЯ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Тема153">
  <a:themeElements>
    <a:clrScheme name="Camom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mom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om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m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m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m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m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om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m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m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m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m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m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om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8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39">
  <a:themeElements>
    <a:clrScheme name="Selling a Product or Service 4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CC9900"/>
      </a:accent1>
      <a:accent2>
        <a:srgbClr val="996600"/>
      </a:accent2>
      <a:accent3>
        <a:srgbClr val="AAAAAA"/>
      </a:accent3>
      <a:accent4>
        <a:srgbClr val="D4D4D4"/>
      </a:accent4>
      <a:accent5>
        <a:srgbClr val="E2CAAA"/>
      </a:accent5>
      <a:accent6>
        <a:srgbClr val="8A5C00"/>
      </a:accent6>
      <a:hlink>
        <a:srgbClr val="CCCC00"/>
      </a:hlink>
      <a:folHlink>
        <a:srgbClr val="808000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9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178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26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5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7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71">
  <a:themeElements>
    <a:clrScheme name="Акварель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Акварель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Акварель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2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34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3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268</Words>
  <Application>Microsoft Office PowerPoint</Application>
  <PresentationFormat>Экран (4:3)</PresentationFormat>
  <Paragraphs>61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Тема153</vt:lpstr>
      <vt:lpstr>Тема226</vt:lpstr>
      <vt:lpstr>Тема54</vt:lpstr>
      <vt:lpstr>Тема171</vt:lpstr>
      <vt:lpstr>Тема71</vt:lpstr>
      <vt:lpstr>Тема222</vt:lpstr>
      <vt:lpstr>Тема34</vt:lpstr>
      <vt:lpstr>Течение</vt:lpstr>
      <vt:lpstr>Тема37</vt:lpstr>
      <vt:lpstr>Сумерки</vt:lpstr>
      <vt:lpstr>Палитра</vt:lpstr>
      <vt:lpstr>Тема38</vt:lpstr>
      <vt:lpstr>Тема12</vt:lpstr>
      <vt:lpstr>Тема82</vt:lpstr>
      <vt:lpstr>Тема15</vt:lpstr>
      <vt:lpstr>Тема39</vt:lpstr>
      <vt:lpstr>Тема92</vt:lpstr>
      <vt:lpstr>Тема178</vt:lpstr>
      <vt:lpstr> Автушенко Людмила Николаевна  </vt:lpstr>
      <vt:lpstr>Слайд 2</vt:lpstr>
      <vt:lpstr>Тема: ОСАНКА. НАРУШЕНИЕ ОСАНКИ.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Определение лордоза. Ученик становится спиной к стене, так чтобы к ней прикасались лопатки, ягодицы и пятки. В этом положении между стенкой и поясницей должно быть расстояние при нормальной осанке 2-2,5см, т.е. должна проходить плоская ладонь.</vt:lpstr>
      <vt:lpstr>   Определение кифоза. Мерной лентой определяют расстояние от концов ключицы с левой и правой стороны по спине, а затем измеряют это расстояние со стороны груди. </vt:lpstr>
      <vt:lpstr>Определение сколиоза.  Если расстояние от нижнего угла левой лопатки до отростка равно расстоянию от нижнего угла правой лопатки до отростка, то у ученика правильная осанка, если есть разница в результатах, то определяется боковой сколиоз. </vt:lpstr>
      <vt:lpstr> ЗАКРЕПЛЕНИЕ: Признаки правильной осанки</vt:lpstr>
      <vt:lpstr>Признаки правильной осанки</vt:lpstr>
      <vt:lpstr>Слайд 17</vt:lpstr>
      <vt:lpstr>Домашнее задание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DPArO</dc:creator>
  <cp:lastModifiedBy>Admin</cp:lastModifiedBy>
  <cp:revision>68</cp:revision>
  <dcterms:created xsi:type="dcterms:W3CDTF">2014-04-23T07:05:55Z</dcterms:created>
  <dcterms:modified xsi:type="dcterms:W3CDTF">2014-08-23T14:19:38Z</dcterms:modified>
</cp:coreProperties>
</file>