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F1A4-643A-4B0E-81AF-439D809FCCB0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B49B-02C0-4302-B4B6-3E4D63F2C3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 descr="http://go3.imgsmail.ru/imgpreview?key=4125c9eec83eef43&amp;mb=imgdb_preview_6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3889299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6" name="Picture 12" descr="http://go3.imgsmail.ru/imgpreview?key=75b97ccc39517a66&amp;mb=imgdb_preview_5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3362511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2" name="Picture 8" descr="http://go1.imgsmail.ru/imgpreview?key=7698807cb63eb4b6&amp;mb=imgdb_preview_10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3070" y="1571612"/>
            <a:ext cx="344093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911838">
            <a:off x="315974" y="174574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движение.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8" name="Picture 14" descr="http://go1.imgsmail.ru/imgpreview?key=f4015b5848d56eb&amp;mb=imgdb_preview_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259804"/>
            <a:ext cx="3905261" cy="2598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84452"/>
            <a:ext cx="7850872" cy="19168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C000"/>
                </a:solidFill>
              </a:rPr>
              <a:t>Транспорт</a:t>
            </a:r>
            <a:br>
              <a:rPr lang="ru-RU" sz="4800" b="1" i="1" dirty="0" smtClean="0">
                <a:solidFill>
                  <a:srgbClr val="FFC000"/>
                </a:solidFill>
              </a:rPr>
            </a:br>
            <a:endParaRPr lang="ru-RU" sz="3600" b="1" i="1" dirty="0">
              <a:solidFill>
                <a:srgbClr val="FFC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260648"/>
            <a:ext cx="7056783" cy="4608512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tx1"/>
                </a:solidFill>
              </a:rPr>
              <a:t>Есть и водный, </a:t>
            </a:r>
            <a:r>
              <a:rPr lang="ru-RU" sz="4000" b="1" i="1" dirty="0" smtClean="0">
                <a:solidFill>
                  <a:schemeClr val="tx1"/>
                </a:solidFill>
              </a:rPr>
              <a:t>и воздушный</a:t>
            </a:r>
            <a:r>
              <a:rPr lang="ru-RU" sz="4000" b="1" i="1" dirty="0">
                <a:solidFill>
                  <a:schemeClr val="tx1"/>
                </a:solidFill>
              </a:rPr>
              <a:t>, </a:t>
            </a:r>
          </a:p>
          <a:p>
            <a:r>
              <a:rPr lang="ru-RU" sz="4000" b="1" i="1" dirty="0">
                <a:solidFill>
                  <a:schemeClr val="tx1"/>
                </a:solidFill>
              </a:rPr>
              <a:t>Тот, что </a:t>
            </a:r>
            <a:r>
              <a:rPr lang="ru-RU" sz="4000" b="1" i="1" dirty="0" smtClean="0">
                <a:solidFill>
                  <a:schemeClr val="tx1"/>
                </a:solidFill>
              </a:rPr>
              <a:t>движется </a:t>
            </a:r>
            <a:r>
              <a:rPr lang="ru-RU" sz="4000" b="1" i="1" dirty="0">
                <a:solidFill>
                  <a:schemeClr val="tx1"/>
                </a:solidFill>
              </a:rPr>
              <a:t>по суше, </a:t>
            </a:r>
          </a:p>
          <a:p>
            <a:r>
              <a:rPr lang="ru-RU" sz="4000" b="1" i="1" dirty="0">
                <a:solidFill>
                  <a:schemeClr val="tx1"/>
                </a:solidFill>
              </a:rPr>
              <a:t>Грузы возит и людей. </a:t>
            </a:r>
          </a:p>
          <a:p>
            <a:r>
              <a:rPr lang="ru-RU" sz="4000" b="1" i="1" dirty="0">
                <a:solidFill>
                  <a:schemeClr val="tx1"/>
                </a:solidFill>
              </a:rPr>
              <a:t>Что это? Скажи скорей!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95736" cy="2060848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3059831" y="0"/>
            <a:ext cx="5941825" cy="1809400"/>
          </a:xfrm>
          <a:prstGeom prst="cloudCallout">
            <a:avLst>
              <a:gd name="adj1" fmla="val -65896"/>
              <a:gd name="adj2" fmla="val 8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А ну-ка, угадай!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774" y="4884452"/>
            <a:ext cx="1738883" cy="1916832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>
            <a:off x="2267744" y="4896290"/>
            <a:ext cx="4104456" cy="776796"/>
          </a:xfrm>
          <a:prstGeom prst="cloudCallout">
            <a:avLst>
              <a:gd name="adj1" fmla="val 64817"/>
              <a:gd name="adj2" fmla="val 4516"/>
            </a:avLst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77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FFC000"/>
                </a:solidFill>
              </a:rPr>
              <a:t/>
            </a:r>
            <a:br>
              <a:rPr lang="ru-RU" sz="4800" b="1" i="1" dirty="0" smtClean="0">
                <a:solidFill>
                  <a:srgbClr val="FFC000"/>
                </a:solidFill>
              </a:rPr>
            </a:br>
            <a:r>
              <a:rPr lang="ru-RU" sz="4400" b="1" i="1" dirty="0" smtClean="0">
                <a:solidFill>
                  <a:srgbClr val="FFC000"/>
                </a:solidFill>
              </a:rPr>
              <a:t>Какие величины характеризуют движение?</a:t>
            </a:r>
            <a:endParaRPr lang="ru-RU" sz="4400" b="1" i="1" dirty="0">
              <a:solidFill>
                <a:srgbClr val="FFC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500042"/>
            <a:ext cx="1738883" cy="1916832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>
          <a:xfrm>
            <a:off x="2357422" y="1142984"/>
            <a:ext cx="4104456" cy="776796"/>
          </a:xfrm>
          <a:prstGeom prst="cloudCallout">
            <a:avLst>
              <a:gd name="adj1" fmla="val 64817"/>
              <a:gd name="adj2" fmla="val 4516"/>
            </a:avLst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2643182"/>
            <a:ext cx="43367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Скорость  -</a:t>
            </a:r>
            <a:r>
              <a:rPr lang="en-US" sz="6000" dirty="0" smtClean="0"/>
              <a:t> V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929066"/>
            <a:ext cx="6858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Расстояние(путь)</a:t>
            </a:r>
            <a:r>
              <a:rPr lang="en-US" sz="6000" dirty="0" smtClean="0"/>
              <a:t>  - S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143512"/>
            <a:ext cx="6600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Время движения</a:t>
            </a:r>
            <a:r>
              <a:rPr lang="en-US" sz="6000" dirty="0" smtClean="0"/>
              <a:t> - t</a:t>
            </a:r>
            <a:endParaRPr lang="ru-RU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2643182"/>
            <a:ext cx="21820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V=</a:t>
            </a:r>
            <a:r>
              <a:rPr lang="en-US" sz="6600" dirty="0" err="1" smtClean="0"/>
              <a:t>S×t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build="allAtOnce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0"/>
            <a:ext cx="2195736" cy="2060848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2571736" y="0"/>
            <a:ext cx="6370453" cy="2023690"/>
          </a:xfrm>
          <a:prstGeom prst="cloudCallout">
            <a:avLst>
              <a:gd name="adj1" fmla="val -65896"/>
              <a:gd name="adj2" fmla="val 8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Какими могут быть направления движения?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571472" y="3500438"/>
            <a:ext cx="5072098" cy="1603104"/>
          </a:xfrm>
          <a:prstGeom prst="cloudCallout">
            <a:avLst>
              <a:gd name="adj1" fmla="val 72603"/>
              <a:gd name="adj2" fmla="val 990"/>
            </a:avLst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Рассмотрим рисунок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3500438"/>
            <a:ext cx="1739903" cy="250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Выноска-облако 31"/>
          <p:cNvSpPr/>
          <p:nvPr/>
        </p:nvSpPr>
        <p:spPr>
          <a:xfrm>
            <a:off x="4071934" y="714356"/>
            <a:ext cx="4429155" cy="1500198"/>
          </a:xfrm>
          <a:prstGeom prst="cloudCallout">
            <a:avLst>
              <a:gd name="adj1" fmla="val -65896"/>
              <a:gd name="adj2" fmla="val 8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b="1" i="1" dirty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29124" y="928670"/>
            <a:ext cx="4000528" cy="2270199"/>
            <a:chOff x="500034" y="4214818"/>
            <a:chExt cx="4040601" cy="211416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37365" y="4573148"/>
              <a:ext cx="1077539" cy="40011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15 </a:t>
              </a:r>
              <a:r>
                <a:rPr lang="ru-RU" sz="2000" b="1" dirty="0">
                  <a:latin typeface="Arial" pitchFamily="34" charset="0"/>
                  <a:cs typeface="Arial" pitchFamily="34" charset="0"/>
                </a:rPr>
                <a:t>км/ч</a:t>
              </a:r>
            </a:p>
          </p:txBody>
        </p:sp>
        <p:grpSp>
          <p:nvGrpSpPr>
            <p:cNvPr id="6" name="Группа 62"/>
            <p:cNvGrpSpPr/>
            <p:nvPr/>
          </p:nvGrpSpPr>
          <p:grpSpPr>
            <a:xfrm>
              <a:off x="500034" y="4414402"/>
              <a:ext cx="4040601" cy="1914580"/>
              <a:chOff x="539552" y="1326038"/>
              <a:chExt cx="4040601" cy="1914580"/>
            </a:xfrm>
            <a:solidFill>
              <a:schemeClr val="accent1">
                <a:alpha val="0"/>
              </a:schemeClr>
            </a:solidFill>
          </p:grpSpPr>
          <p:sp>
            <p:nvSpPr>
              <p:cNvPr id="8" name="Прямоугольник 7"/>
              <p:cNvSpPr/>
              <p:nvPr/>
            </p:nvSpPr>
            <p:spPr>
              <a:xfrm>
                <a:off x="539552" y="1326038"/>
                <a:ext cx="4040601" cy="19145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57"/>
              <p:cNvGrpSpPr/>
              <p:nvPr/>
            </p:nvGrpSpPr>
            <p:grpSpPr>
              <a:xfrm>
                <a:off x="898808" y="1588730"/>
                <a:ext cx="3275857" cy="1120190"/>
                <a:chOff x="898808" y="1588730"/>
                <a:chExt cx="3275857" cy="1120190"/>
              </a:xfrm>
              <a:grpFill/>
            </p:grpSpPr>
            <p:grpSp>
              <p:nvGrpSpPr>
                <p:cNvPr id="10" name="Группа 17"/>
                <p:cNvGrpSpPr/>
                <p:nvPr/>
              </p:nvGrpSpPr>
              <p:grpSpPr>
                <a:xfrm>
                  <a:off x="899592" y="2060848"/>
                  <a:ext cx="3240360" cy="648072"/>
                  <a:chOff x="899592" y="2060848"/>
                  <a:chExt cx="3240360" cy="648072"/>
                </a:xfrm>
                <a:grpFill/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>
                    <a:off x="899592" y="2708920"/>
                    <a:ext cx="3240360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899592" y="2060848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4139952" y="2060848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Прямая со стрелкой 10"/>
                <p:cNvCxnSpPr/>
                <p:nvPr/>
              </p:nvCxnSpPr>
              <p:spPr>
                <a:xfrm>
                  <a:off x="898808" y="2060848"/>
                  <a:ext cx="1008112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 стрелкой 11"/>
                <p:cNvCxnSpPr/>
                <p:nvPr/>
              </p:nvCxnSpPr>
              <p:spPr>
                <a:xfrm flipH="1">
                  <a:off x="3131840" y="2096681"/>
                  <a:ext cx="1008112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Прямоугольник 12"/>
                <p:cNvSpPr/>
                <p:nvPr/>
              </p:nvSpPr>
              <p:spPr>
                <a:xfrm>
                  <a:off x="3097126" y="1588730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50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</p:grpSp>
        </p:grpSp>
        <p:sp>
          <p:nvSpPr>
            <p:cNvPr id="7" name="WordArt 44">
              <a:hlinkClick r:id="" action="ppaction://noaction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71538" y="4214818"/>
              <a:ext cx="2736303" cy="288032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9525">
                    <a:solidFill>
                      <a:srgbClr val="B85C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Встречное движение</a:t>
              </a:r>
            </a:p>
          </p:txBody>
        </p:sp>
      </p:grp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85728"/>
            <a:ext cx="2714644" cy="2547879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50" y="3357562"/>
            <a:ext cx="2214578" cy="3182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4" name="Группа 33"/>
          <p:cNvGrpSpPr/>
          <p:nvPr/>
        </p:nvGrpSpPr>
        <p:grpSpPr>
          <a:xfrm>
            <a:off x="357158" y="3214686"/>
            <a:ext cx="5286412" cy="2456831"/>
            <a:chOff x="357158" y="3214686"/>
            <a:chExt cx="5286412" cy="2456831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7224" y="3214686"/>
              <a:ext cx="4032447" cy="2456831"/>
              <a:chOff x="4071934" y="3429000"/>
              <a:chExt cx="4032447" cy="2456831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4143372" y="4357694"/>
                <a:ext cx="3846030" cy="1528137"/>
              </a:xfrm>
              <a:prstGeom prst="rect">
                <a:avLst/>
              </a:prstGeom>
              <a:solidFill>
                <a:srgbClr val="FFFED2">
                  <a:alpha val="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9" name="Группа 59"/>
              <p:cNvGrpSpPr/>
              <p:nvPr/>
            </p:nvGrpSpPr>
            <p:grpSpPr>
              <a:xfrm>
                <a:off x="4143372" y="4357694"/>
                <a:ext cx="3714543" cy="1101395"/>
                <a:chOff x="653962" y="4421143"/>
                <a:chExt cx="3714543" cy="1101395"/>
              </a:xfrm>
              <a:solidFill>
                <a:srgbClr val="FFFED2">
                  <a:alpha val="0"/>
                </a:srgbClr>
              </a:solidFill>
            </p:grpSpPr>
            <p:grpSp>
              <p:nvGrpSpPr>
                <p:cNvPr id="20" name="Группа 48"/>
                <p:cNvGrpSpPr/>
                <p:nvPr/>
              </p:nvGrpSpPr>
              <p:grpSpPr>
                <a:xfrm>
                  <a:off x="1679151" y="4871790"/>
                  <a:ext cx="1681242" cy="650748"/>
                  <a:chOff x="1415884" y="4869114"/>
                  <a:chExt cx="1681242" cy="650748"/>
                </a:xfrm>
                <a:grpFill/>
              </p:grpSpPr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415884" y="5517186"/>
                    <a:ext cx="1681242" cy="2676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1439033" y="4869114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>
                    <a:off x="3095117" y="4871790"/>
                    <a:ext cx="2009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Прямая со стрелкой 20"/>
                <p:cNvCxnSpPr/>
                <p:nvPr/>
              </p:nvCxnSpPr>
              <p:spPr>
                <a:xfrm flipH="1">
                  <a:off x="705763" y="4887704"/>
                  <a:ext cx="1008112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 стрелкой 21"/>
                <p:cNvCxnSpPr/>
                <p:nvPr/>
              </p:nvCxnSpPr>
              <p:spPr>
                <a:xfrm>
                  <a:off x="3337243" y="4871790"/>
                  <a:ext cx="1008112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Прямоугольник 22"/>
                <p:cNvSpPr/>
                <p:nvPr/>
              </p:nvSpPr>
              <p:spPr>
                <a:xfrm>
                  <a:off x="3290966" y="4421143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15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653962" y="4421143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50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</p:grpSp>
          <p:sp>
            <p:nvSpPr>
              <p:cNvPr id="28" name="WordArt 45">
                <a:hlinkClick r:id="" action="ppaction://noaction"/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4071934" y="3429000"/>
                <a:ext cx="4032447" cy="687710"/>
              </a:xfrm>
              <a:prstGeom prst="rect">
                <a:avLst/>
              </a:prstGeom>
              <a:extLst>
                <a:ext uri="{AF507438-7753-43E0-B8FC-AC1667EBCBE1}">
                  <a14:hiddenEffects xmlns=""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 dirty="0">
                    <a:ln w="9525">
                      <a:solidFill>
                        <a:srgbClr val="B85C00"/>
                      </a:solidFill>
                      <a:round/>
                      <a:headEnd/>
                      <a:tailEnd/>
                    </a:ln>
                    <a:latin typeface="Arial"/>
                    <a:cs typeface="Arial"/>
                  </a:rPr>
                  <a:t>Движение в противоположных</a:t>
                </a:r>
              </a:p>
              <a:p>
                <a:pPr algn="ctr"/>
                <a:r>
                  <a:rPr lang="ru-RU" sz="3600" kern="10" dirty="0">
                    <a:ln w="9525">
                      <a:solidFill>
                        <a:srgbClr val="B85C00"/>
                      </a:solidFill>
                      <a:round/>
                      <a:headEnd/>
                      <a:tailEnd/>
                    </a:ln>
                    <a:latin typeface="Arial"/>
                    <a:cs typeface="Arial"/>
                  </a:rPr>
                  <a:t>направлениях</a:t>
                </a:r>
              </a:p>
            </p:txBody>
          </p:sp>
        </p:grpSp>
        <p:sp>
          <p:nvSpPr>
            <p:cNvPr id="33" name="Выноска-облако 32"/>
            <p:cNvSpPr/>
            <p:nvPr/>
          </p:nvSpPr>
          <p:spPr>
            <a:xfrm>
              <a:off x="357158" y="3500438"/>
              <a:ext cx="5286412" cy="1500198"/>
            </a:xfrm>
            <a:prstGeom prst="cloudCallout">
              <a:avLst>
                <a:gd name="adj1" fmla="val 72603"/>
                <a:gd name="adj2" fmla="val 990"/>
              </a:avLst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714348" y="2071678"/>
            <a:ext cx="7599487" cy="3756513"/>
            <a:chOff x="714348" y="1285860"/>
            <a:chExt cx="7599487" cy="375651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14348" y="1285860"/>
              <a:ext cx="3888432" cy="1622192"/>
              <a:chOff x="4932040" y="1340768"/>
              <a:chExt cx="3888432" cy="1622192"/>
            </a:xfrm>
            <a:solidFill>
              <a:srgbClr val="FFFED2">
                <a:alpha val="0"/>
              </a:srgbClr>
            </a:solidFill>
          </p:grpSpPr>
          <p:sp>
            <p:nvSpPr>
              <p:cNvPr id="5" name="Прямоугольник 4"/>
              <p:cNvSpPr/>
              <p:nvPr/>
            </p:nvSpPr>
            <p:spPr>
              <a:xfrm>
                <a:off x="4932040" y="1340768"/>
                <a:ext cx="3888432" cy="16221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" name="Группа 58"/>
              <p:cNvGrpSpPr/>
              <p:nvPr/>
            </p:nvGrpSpPr>
            <p:grpSpPr>
              <a:xfrm>
                <a:off x="5150645" y="1487782"/>
                <a:ext cx="3646677" cy="1149130"/>
                <a:chOff x="5150645" y="1487782"/>
                <a:chExt cx="3646677" cy="1149130"/>
              </a:xfrm>
              <a:grpFill/>
            </p:grpSpPr>
            <p:grpSp>
              <p:nvGrpSpPr>
                <p:cNvPr id="7" name="Группа 32"/>
                <p:cNvGrpSpPr/>
                <p:nvPr/>
              </p:nvGrpSpPr>
              <p:grpSpPr>
                <a:xfrm>
                  <a:off x="5196922" y="1988840"/>
                  <a:ext cx="3600400" cy="648072"/>
                  <a:chOff x="5196922" y="1988840"/>
                  <a:chExt cx="3600400" cy="648072"/>
                </a:xfrm>
                <a:grpFill/>
              </p:grpSpPr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>
                    <a:off x="5220072" y="2636912"/>
                    <a:ext cx="2232248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5220072" y="1988840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7452320" y="1988840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 стрелкой 12"/>
                  <p:cNvCxnSpPr/>
                  <p:nvPr/>
                </p:nvCxnSpPr>
                <p:spPr>
                  <a:xfrm>
                    <a:off x="5196922" y="1988840"/>
                    <a:ext cx="1008112" cy="0"/>
                  </a:xfrm>
                  <a:prstGeom prst="straightConnector1">
                    <a:avLst/>
                  </a:prstGeom>
                  <a:grpFill/>
                  <a:ln w="5715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 стрелкой 13"/>
                  <p:cNvCxnSpPr/>
                  <p:nvPr/>
                </p:nvCxnSpPr>
                <p:spPr>
                  <a:xfrm>
                    <a:off x="7429170" y="1988840"/>
                    <a:ext cx="1368152" cy="0"/>
                  </a:xfrm>
                  <a:prstGeom prst="straightConnector1">
                    <a:avLst/>
                  </a:prstGeom>
                  <a:grpFill/>
                  <a:ln w="5715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Прямоугольник 7"/>
                <p:cNvSpPr/>
                <p:nvPr/>
              </p:nvSpPr>
              <p:spPr>
                <a:xfrm>
                  <a:off x="5150645" y="1487782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15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  <p:sp>
              <p:nvSpPr>
                <p:cNvPr id="9" name="Прямоугольник 8"/>
                <p:cNvSpPr/>
                <p:nvPr/>
              </p:nvSpPr>
              <p:spPr>
                <a:xfrm>
                  <a:off x="7596336" y="1525731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50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</p:grpSp>
        </p:grpSp>
        <p:grpSp>
          <p:nvGrpSpPr>
            <p:cNvPr id="15" name="Группа 14"/>
            <p:cNvGrpSpPr/>
            <p:nvPr/>
          </p:nvGrpSpPr>
          <p:grpSpPr>
            <a:xfrm>
              <a:off x="4572000" y="3500438"/>
              <a:ext cx="3741835" cy="1541935"/>
              <a:chOff x="4932040" y="4407345"/>
              <a:chExt cx="3741835" cy="1541935"/>
            </a:xfrm>
            <a:solidFill>
              <a:srgbClr val="FFFED2">
                <a:alpha val="0"/>
              </a:srgbClr>
            </a:solidFill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4932040" y="4407345"/>
                <a:ext cx="3741835" cy="154193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7" name="Группа 60"/>
              <p:cNvGrpSpPr/>
              <p:nvPr/>
            </p:nvGrpSpPr>
            <p:grpSpPr>
              <a:xfrm>
                <a:off x="5087631" y="4407345"/>
                <a:ext cx="3251935" cy="1061980"/>
                <a:chOff x="5087631" y="4407345"/>
                <a:chExt cx="3251935" cy="1061980"/>
              </a:xfrm>
              <a:grpFill/>
            </p:grpSpPr>
            <p:grpSp>
              <p:nvGrpSpPr>
                <p:cNvPr id="18" name="Группа 33"/>
                <p:cNvGrpSpPr/>
                <p:nvPr/>
              </p:nvGrpSpPr>
              <p:grpSpPr>
                <a:xfrm flipH="1">
                  <a:off x="5087631" y="4821253"/>
                  <a:ext cx="3251935" cy="648072"/>
                  <a:chOff x="5196922" y="1988840"/>
                  <a:chExt cx="3251935" cy="648072"/>
                </a:xfrm>
                <a:grpFill/>
              </p:grpSpPr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5220072" y="2636912"/>
                    <a:ext cx="2232248" cy="0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>
                    <a:off x="5220072" y="1988840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>
                    <a:off x="7452320" y="1988840"/>
                    <a:ext cx="0" cy="648072"/>
                  </a:xfrm>
                  <a:prstGeom prst="line">
                    <a:avLst/>
                  </a:prstGeom>
                  <a:grpFill/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 стрелкой 23"/>
                  <p:cNvCxnSpPr/>
                  <p:nvPr/>
                </p:nvCxnSpPr>
                <p:spPr>
                  <a:xfrm>
                    <a:off x="5196922" y="1988840"/>
                    <a:ext cx="1440160" cy="0"/>
                  </a:xfrm>
                  <a:prstGeom prst="straightConnector1">
                    <a:avLst/>
                  </a:prstGeom>
                  <a:grpFill/>
                  <a:ln w="5715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 стрелкой 24"/>
                  <p:cNvCxnSpPr/>
                  <p:nvPr/>
                </p:nvCxnSpPr>
                <p:spPr>
                  <a:xfrm>
                    <a:off x="7440745" y="1988840"/>
                    <a:ext cx="1008112" cy="0"/>
                  </a:xfrm>
                  <a:prstGeom prst="straightConnector1">
                    <a:avLst/>
                  </a:prstGeom>
                  <a:grpFill/>
                  <a:ln w="5715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Прямоугольник 18"/>
                <p:cNvSpPr/>
                <p:nvPr/>
              </p:nvSpPr>
              <p:spPr>
                <a:xfrm>
                  <a:off x="7195922" y="4407345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50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5220072" y="4420031"/>
                  <a:ext cx="1077539" cy="400110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ru-RU" sz="2000" b="1" dirty="0" smtClean="0">
                      <a:latin typeface="Arial" pitchFamily="34" charset="0"/>
                      <a:cs typeface="Arial" pitchFamily="34" charset="0"/>
                    </a:rPr>
                    <a:t>15 </a:t>
                  </a:r>
                  <a:r>
                    <a:rPr lang="ru-RU" sz="2000" b="1" dirty="0">
                      <a:latin typeface="Arial" pitchFamily="34" charset="0"/>
                      <a:cs typeface="Arial" pitchFamily="34" charset="0"/>
                    </a:rPr>
                    <a:t>км/ч</a:t>
                  </a:r>
                </a:p>
              </p:txBody>
            </p:sp>
          </p:grpSp>
        </p:grpSp>
        <p:sp>
          <p:nvSpPr>
            <p:cNvPr id="26" name="WordArt 46">
              <a:hlinkClick r:id="" action="ppaction://noaction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643174" y="2857496"/>
              <a:ext cx="3500462" cy="642942"/>
            </a:xfrm>
            <a:prstGeom prst="rect">
              <a:avLst/>
            </a:prstGeom>
            <a:extLs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B85C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Движение вдогонку</a:t>
              </a:r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0"/>
            <a:ext cx="2195736" cy="2060848"/>
          </a:xfrm>
          <a:prstGeom prst="rect">
            <a:avLst/>
          </a:prstGeom>
        </p:spPr>
      </p:pic>
      <p:sp>
        <p:nvSpPr>
          <p:cNvPr id="29" name="Выноска-облако 28"/>
          <p:cNvSpPr/>
          <p:nvPr/>
        </p:nvSpPr>
        <p:spPr>
          <a:xfrm>
            <a:off x="2571736" y="0"/>
            <a:ext cx="6370453" cy="2023690"/>
          </a:xfrm>
          <a:prstGeom prst="cloudCallout">
            <a:avLst>
              <a:gd name="adj1" fmla="val -65896"/>
              <a:gd name="adj2" fmla="val 8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Каким еще может быть направление движения?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2361862" cy="2448272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>
            <a:off x="1360443" y="116632"/>
            <a:ext cx="7056784" cy="1728192"/>
          </a:xfrm>
          <a:prstGeom prst="cloudCallout">
            <a:avLst>
              <a:gd name="adj1" fmla="val -38829"/>
              <a:gd name="adj2" fmla="val 7165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Как найти расстояние между движущимися объектами?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3" y="3717032"/>
            <a:ext cx="33843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 </a:t>
            </a:r>
          </a:p>
          <a:p>
            <a:pPr algn="r"/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v</a:t>
            </a:r>
            <a:r>
              <a:rPr lang="en-US" sz="3200" b="1" dirty="0">
                <a:solidFill>
                  <a:srgbClr val="FF0000"/>
                </a:solidFill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</a:rPr>
              <a:t> v1+v2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если движение встречное или в противоположном направлении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1412776"/>
            <a:ext cx="34563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По формуле  </a:t>
            </a:r>
            <a:r>
              <a:rPr lang="en-US" sz="4000" b="1" dirty="0" smtClean="0"/>
              <a:t>s=</a:t>
            </a:r>
            <a:r>
              <a:rPr lang="ru-RU" sz="4000" b="1" dirty="0" smtClean="0"/>
              <a:t> </a:t>
            </a:r>
            <a:r>
              <a:rPr lang="en-US" sz="6600" b="1" i="1" dirty="0" smtClean="0">
                <a:solidFill>
                  <a:srgbClr val="FF0000"/>
                </a:solidFill>
              </a:rPr>
              <a:t>v</a:t>
            </a:r>
            <a:r>
              <a:rPr lang="ru-RU" sz="6600" b="1" i="1" dirty="0" smtClean="0"/>
              <a:t> </a:t>
            </a:r>
            <a:r>
              <a:rPr lang="en-US" sz="4000" b="1" dirty="0" smtClean="0"/>
              <a:t>*t</a:t>
            </a:r>
            <a:endParaRPr lang="en-US" sz="40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421150" y="4005445"/>
            <a:ext cx="2160240" cy="72008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211960" y="2885438"/>
            <a:ext cx="720080" cy="792088"/>
          </a:xfrm>
          <a:prstGeom prst="flowChartConnector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465294" y="4091669"/>
            <a:ext cx="29870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rgbClr val="FF0000"/>
                </a:solidFill>
              </a:rPr>
              <a:t>v= </a:t>
            </a:r>
            <a:r>
              <a:rPr lang="en-US" sz="3600" b="1" dirty="0" smtClean="0">
                <a:solidFill>
                  <a:srgbClr val="FF0000"/>
                </a:solidFill>
              </a:rPr>
              <a:t>v1</a:t>
            </a:r>
            <a:r>
              <a:rPr lang="ru-RU" sz="3600" b="1" dirty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v2</a:t>
            </a:r>
            <a:r>
              <a:rPr lang="ru-RU" sz="3600" b="1" dirty="0" smtClean="0">
                <a:solidFill>
                  <a:srgbClr val="FF0000"/>
                </a:solidFill>
              </a:rPr>
              <a:t>,</a:t>
            </a:r>
          </a:p>
          <a:p>
            <a:pPr algn="r"/>
            <a:r>
              <a:rPr lang="ru-RU" sz="2800" b="1" dirty="0" smtClean="0"/>
              <a:t>если движение одностороннее</a:t>
            </a:r>
            <a:r>
              <a:rPr lang="ru-RU" sz="3600" b="1" dirty="0" smtClean="0"/>
              <a:t> </a:t>
            </a:r>
            <a:r>
              <a:rPr lang="en-US" sz="3600" b="1" dirty="0"/>
              <a:t>v</a:t>
            </a:r>
            <a:r>
              <a:rPr lang="ru-RU" sz="3600" b="1" dirty="0"/>
              <a:t>1&gt;</a:t>
            </a:r>
            <a:r>
              <a:rPr lang="en-US" sz="3600" b="1" dirty="0"/>
              <a:t>v</a:t>
            </a:r>
            <a:r>
              <a:rPr lang="ru-RU" sz="3600" b="1" dirty="0"/>
              <a:t>2</a:t>
            </a:r>
            <a:r>
              <a:rPr lang="en-US" sz="3600" b="1" dirty="0"/>
              <a:t> </a:t>
            </a: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5450498" y="4052093"/>
            <a:ext cx="2160239" cy="706016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589" y="2339300"/>
            <a:ext cx="131127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2368555" y="2111648"/>
            <a:ext cx="4406890" cy="1605384"/>
          </a:xfrm>
          <a:prstGeom prst="cloudCallout">
            <a:avLst>
              <a:gd name="adj1" fmla="val 72603"/>
              <a:gd name="adj2" fmla="val 990"/>
            </a:avLst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1" name="Прямая со стрелкой 20"/>
          <p:cNvCxnSpPr>
            <a:stCxn id="6" idx="1"/>
            <a:endCxn id="11" idx="0"/>
          </p:cNvCxnSpPr>
          <p:nvPr/>
        </p:nvCxnSpPr>
        <p:spPr>
          <a:xfrm flipH="1">
            <a:off x="2501270" y="3715323"/>
            <a:ext cx="2070730" cy="290122"/>
          </a:xfrm>
          <a:prstGeom prst="straightConnector1">
            <a:avLst/>
          </a:prstGeom>
          <a:ln w="38100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1"/>
          </p:cNvCxnSpPr>
          <p:nvPr/>
        </p:nvCxnSpPr>
        <p:spPr>
          <a:xfrm>
            <a:off x="4572000" y="3715323"/>
            <a:ext cx="1800199" cy="415260"/>
          </a:xfrm>
          <a:prstGeom prst="straightConnector1">
            <a:avLst/>
          </a:prstGeom>
          <a:ln w="38100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564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8" grpId="0"/>
      <p:bldP spid="20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Задачи на движение.</vt:lpstr>
      <vt:lpstr>Транспорт </vt:lpstr>
      <vt:lpstr> Какие величины характеризуют движение?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движение.</dc:title>
  <dc:creator>ser</dc:creator>
  <cp:lastModifiedBy>ser</cp:lastModifiedBy>
  <cp:revision>22</cp:revision>
  <dcterms:created xsi:type="dcterms:W3CDTF">2014-12-15T18:50:02Z</dcterms:created>
  <dcterms:modified xsi:type="dcterms:W3CDTF">2014-12-15T19:32:37Z</dcterms:modified>
</cp:coreProperties>
</file>