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81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0" r:id="rId12"/>
    <p:sldId id="259" r:id="rId13"/>
    <p:sldId id="260" r:id="rId14"/>
    <p:sldId id="265" r:id="rId15"/>
    <p:sldId id="266" r:id="rId16"/>
    <p:sldId id="267" r:id="rId17"/>
    <p:sldId id="268" r:id="rId18"/>
    <p:sldId id="269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98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873231C-D610-4AB7-AEA9-286424940F79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24057B-0BFE-4A71-BE34-85D63E5952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231C-D610-4AB7-AEA9-286424940F79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057B-0BFE-4A71-BE34-85D63E5952E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231C-D610-4AB7-AEA9-286424940F79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057B-0BFE-4A71-BE34-85D63E5952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873231C-D610-4AB7-AEA9-286424940F79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24057B-0BFE-4A71-BE34-85D63E5952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231C-D610-4AB7-AEA9-286424940F79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24057B-0BFE-4A71-BE34-85D63E5952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73231C-D610-4AB7-AEA9-286424940F79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24057B-0BFE-4A71-BE34-85D63E5952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873231C-D610-4AB7-AEA9-286424940F79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D24057B-0BFE-4A71-BE34-85D63E5952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231C-D610-4AB7-AEA9-286424940F79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24057B-0BFE-4A71-BE34-85D63E5952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3231C-D610-4AB7-AEA9-286424940F79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24057B-0BFE-4A71-BE34-85D63E5952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73231C-D610-4AB7-AEA9-286424940F79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24057B-0BFE-4A71-BE34-85D63E5952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873231C-D610-4AB7-AEA9-286424940F79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D24057B-0BFE-4A71-BE34-85D63E5952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873231C-D610-4AB7-AEA9-286424940F79}" type="datetimeFigureOut">
              <a:rPr lang="ru-RU" smtClean="0"/>
              <a:pPr/>
              <a:t>14.01.2015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D24057B-0BFE-4A71-BE34-85D63E5952EB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layer.myshared.ru/73104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Ученый и поэт</a:t>
            </a:r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marL="0" indent="0" algn="r">
              <a:buNone/>
            </a:pPr>
            <a:endParaRPr lang="ru-RU" sz="2400" dirty="0"/>
          </a:p>
          <a:p>
            <a:pPr marL="0" indent="0" algn="r">
              <a:buNone/>
            </a:pPr>
            <a:endParaRPr lang="ru-RU" sz="2400" dirty="0" smtClean="0"/>
          </a:p>
          <a:p>
            <a:pPr marL="0" indent="0" algn="r">
              <a:buNone/>
            </a:pPr>
            <a:r>
              <a:rPr lang="ru-RU" sz="2400" dirty="0" smtClean="0"/>
              <a:t>Презентацию выполнила </a:t>
            </a:r>
          </a:p>
          <a:p>
            <a:pPr marL="0" indent="0" algn="r">
              <a:buNone/>
            </a:pPr>
            <a:r>
              <a:rPr lang="ru-RU" sz="2400" smtClean="0"/>
              <a:t>Ученица </a:t>
            </a:r>
            <a:r>
              <a:rPr lang="ru-RU" sz="2400" smtClean="0"/>
              <a:t>8 «в» </a:t>
            </a:r>
            <a:r>
              <a:rPr lang="ru-RU" sz="2400" dirty="0" smtClean="0"/>
              <a:t>класса</a:t>
            </a:r>
            <a:endParaRPr lang="ru-RU" sz="2400" dirty="0"/>
          </a:p>
          <a:p>
            <a:pPr marL="0" indent="0" algn="r">
              <a:buNone/>
            </a:pPr>
            <a:r>
              <a:rPr lang="ru-RU" sz="2400" dirty="0" err="1" smtClean="0"/>
              <a:t>Дубовцева</a:t>
            </a:r>
            <a:r>
              <a:rPr lang="ru-RU" sz="2400" dirty="0" smtClean="0"/>
              <a:t> Алина 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Михаил  Васильевич Ломоносов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35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51520" y="1484784"/>
            <a:ext cx="5760640" cy="4896544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1736- Санкт -  Петербургский Академический университет </a:t>
            </a:r>
          </a:p>
          <a:p>
            <a:r>
              <a:rPr lang="ru-RU" sz="1600" dirty="0" smtClean="0"/>
              <a:t>1738</a:t>
            </a:r>
            <a:r>
              <a:rPr lang="ru-RU" sz="1600" dirty="0"/>
              <a:t> гг. В Марбургском </a:t>
            </a:r>
            <a:r>
              <a:rPr lang="ru-RU" sz="1600" dirty="0" smtClean="0"/>
              <a:t>университете Ломоносов</a:t>
            </a:r>
            <a:r>
              <a:rPr lang="ru-RU" sz="1600" dirty="0"/>
              <a:t> учился у выдающегося </a:t>
            </a:r>
            <a:r>
              <a:rPr lang="ru-RU" sz="1600" dirty="0" smtClean="0"/>
              <a:t>педагога Христиана</a:t>
            </a:r>
            <a:r>
              <a:rPr lang="ru-RU" sz="1600" dirty="0"/>
              <a:t> Вольфа на немецком языке (не </a:t>
            </a:r>
            <a:r>
              <a:rPr lang="ru-RU" sz="1600" dirty="0" smtClean="0"/>
              <a:t>на латыни ).</a:t>
            </a:r>
            <a:endParaRPr lang="ru-RU" sz="1600" dirty="0"/>
          </a:p>
          <a:p>
            <a:r>
              <a:rPr lang="ru-RU" sz="1600" dirty="0"/>
              <a:t>•Ломоносов изучал теоретическую </a:t>
            </a:r>
            <a:r>
              <a:rPr lang="ru-RU" sz="1600" dirty="0" smtClean="0"/>
              <a:t>гидростатику  , химию</a:t>
            </a:r>
            <a:r>
              <a:rPr lang="ru-RU" sz="1600" dirty="0"/>
              <a:t>,  </a:t>
            </a:r>
            <a:r>
              <a:rPr lang="ru-RU" sz="1600" dirty="0" smtClean="0"/>
              <a:t>механику, </a:t>
            </a:r>
            <a:r>
              <a:rPr lang="ru-RU" sz="1600" dirty="0"/>
              <a:t> аэрометрию, </a:t>
            </a:r>
            <a:r>
              <a:rPr lang="ru-RU" sz="1600" dirty="0" smtClean="0"/>
              <a:t>гидравлику , теоретическую</a:t>
            </a:r>
            <a:r>
              <a:rPr lang="ru-RU" sz="1600" dirty="0"/>
              <a:t> физику.</a:t>
            </a:r>
          </a:p>
          <a:p>
            <a:r>
              <a:rPr lang="ru-RU" sz="1600" dirty="0"/>
              <a:t>•Параллельно с эти Ломоносов </a:t>
            </a:r>
            <a:r>
              <a:rPr lang="ru-RU" sz="1600" dirty="0" smtClean="0"/>
              <a:t>обучался французскому</a:t>
            </a:r>
            <a:r>
              <a:rPr lang="ru-RU" sz="1600" dirty="0"/>
              <a:t> языку, рисованию, </a:t>
            </a:r>
            <a:r>
              <a:rPr lang="ru-RU" sz="1600" dirty="0" smtClean="0"/>
              <a:t>танцам , фехтованию .</a:t>
            </a:r>
            <a:endParaRPr lang="ru-RU" sz="1600" dirty="0"/>
          </a:p>
          <a:p>
            <a:r>
              <a:rPr lang="ru-RU" sz="1600" dirty="0"/>
              <a:t>•В Марбурге Ломоносов начал собирать свою </a:t>
            </a:r>
            <a:r>
              <a:rPr lang="ru-RU" sz="1600" dirty="0" smtClean="0"/>
              <a:t>первую библиотеку,</a:t>
            </a:r>
            <a:r>
              <a:rPr lang="ru-RU" sz="1600" dirty="0"/>
              <a:t> куда вошли и античные, и </a:t>
            </a:r>
            <a:r>
              <a:rPr lang="ru-RU" sz="1600" dirty="0" smtClean="0"/>
              <a:t>современные авторы</a:t>
            </a:r>
            <a:r>
              <a:rPr lang="ru-RU" sz="1600" dirty="0"/>
              <a:t>: </a:t>
            </a:r>
            <a:r>
              <a:rPr lang="ru-RU" sz="1600" u="sng" dirty="0">
                <a:hlinkClick r:id="rId2" tooltip="Анакреон"/>
              </a:rPr>
              <a:t>Анакреон</a:t>
            </a:r>
            <a:r>
              <a:rPr lang="ru-RU" sz="1600" dirty="0"/>
              <a:t>, </a:t>
            </a:r>
            <a:r>
              <a:rPr lang="ru-RU" sz="1600" u="sng" dirty="0" smtClean="0"/>
              <a:t> </a:t>
            </a:r>
            <a:r>
              <a:rPr lang="ru-RU" sz="1600" u="sng" dirty="0" smtClean="0">
                <a:hlinkClick r:id="rId2" tooltip="Свифт"/>
              </a:rPr>
              <a:t>Свифт</a:t>
            </a:r>
            <a:r>
              <a:rPr lang="ru-RU" sz="1600" u="sng" dirty="0" smtClean="0"/>
              <a:t> </a:t>
            </a:r>
            <a:r>
              <a:rPr lang="ru-RU" sz="1600" dirty="0"/>
              <a:t> </a:t>
            </a:r>
            <a:r>
              <a:rPr lang="ru-RU" sz="1600" dirty="0" smtClean="0"/>
              <a:t>, </a:t>
            </a:r>
            <a:r>
              <a:rPr lang="ru-RU" sz="1600" u="sng" dirty="0" smtClean="0">
                <a:hlinkClick r:id="rId2" tooltip="Вергилий"/>
              </a:rPr>
              <a:t>Вергилий</a:t>
            </a:r>
            <a:r>
              <a:rPr lang="ru-RU" sz="1600" u="sng" dirty="0" smtClean="0"/>
              <a:t> </a:t>
            </a:r>
            <a:r>
              <a:rPr lang="ru-RU" sz="1600" dirty="0" smtClean="0"/>
              <a:t>,</a:t>
            </a:r>
            <a:r>
              <a:rPr lang="ru-RU" sz="1600" dirty="0"/>
              <a:t> </a:t>
            </a:r>
            <a:r>
              <a:rPr lang="ru-RU" sz="1600" u="sng" dirty="0" smtClean="0">
                <a:hlinkClick r:id="rId2" tooltip="Сенека"/>
              </a:rPr>
              <a:t>Сенека</a:t>
            </a:r>
            <a:r>
              <a:rPr lang="ru-RU" sz="1600" u="sng" dirty="0" smtClean="0"/>
              <a:t> </a:t>
            </a:r>
            <a:r>
              <a:rPr lang="ru-RU" sz="1600" dirty="0" smtClean="0"/>
              <a:t>, </a:t>
            </a:r>
            <a:r>
              <a:rPr lang="ru-RU" sz="1600" dirty="0"/>
              <a:t> </a:t>
            </a:r>
            <a:r>
              <a:rPr lang="ru-RU" sz="1600" u="sng" dirty="0" smtClean="0">
                <a:hlinkClick r:id="rId2" tooltip="Овидий"/>
              </a:rPr>
              <a:t>Овидий</a:t>
            </a:r>
            <a:r>
              <a:rPr lang="ru-RU" sz="1600" u="sng" dirty="0" smtClean="0"/>
              <a:t>  </a:t>
            </a:r>
            <a:r>
              <a:rPr lang="ru-RU" sz="1600" dirty="0" smtClean="0"/>
              <a:t>, </a:t>
            </a:r>
            <a:r>
              <a:rPr lang="ru-RU" sz="1600" u="sng" dirty="0" smtClean="0">
                <a:hlinkClick r:id="rId2" tooltip="Марциал"/>
              </a:rPr>
              <a:t>Марциал</a:t>
            </a:r>
            <a:r>
              <a:rPr lang="ru-RU" sz="1600" u="sng" dirty="0" smtClean="0"/>
              <a:t> </a:t>
            </a:r>
            <a:r>
              <a:rPr lang="ru-RU" sz="1600" dirty="0" smtClean="0"/>
              <a:t>,</a:t>
            </a:r>
            <a:r>
              <a:rPr lang="ru-RU" sz="1600" dirty="0"/>
              <a:t> </a:t>
            </a:r>
            <a:r>
              <a:rPr lang="ru-RU" sz="1600" u="sng" dirty="0" smtClean="0">
                <a:hlinkClick r:id="rId2" tooltip="Цицерон"/>
              </a:rPr>
              <a:t>Цицерон</a:t>
            </a:r>
            <a:r>
              <a:rPr lang="ru-RU" sz="1600" u="sng" dirty="0" smtClean="0"/>
              <a:t> </a:t>
            </a:r>
            <a:r>
              <a:rPr lang="ru-RU" sz="1600" dirty="0" smtClean="0"/>
              <a:t>,</a:t>
            </a:r>
            <a:r>
              <a:rPr lang="ru-RU" sz="1600" dirty="0"/>
              <a:t> </a:t>
            </a:r>
            <a:r>
              <a:rPr lang="ru-RU" sz="1600" u="sng" dirty="0">
                <a:hlinkClick r:id="rId2" tooltip="Плиний Младший"/>
              </a:rPr>
              <a:t>Плиний </a:t>
            </a:r>
            <a:r>
              <a:rPr lang="ru-RU" sz="1600" u="sng" dirty="0" smtClean="0">
                <a:hlinkClick r:id="rId2" tooltip="Плиний Младший"/>
              </a:rPr>
              <a:t>Младший</a:t>
            </a:r>
            <a:r>
              <a:rPr lang="ru-RU" sz="1600" u="sng" dirty="0" smtClean="0"/>
              <a:t> </a:t>
            </a:r>
            <a:r>
              <a:rPr lang="ru-RU" sz="1600" dirty="0" smtClean="0"/>
              <a:t>,</a:t>
            </a:r>
            <a:r>
              <a:rPr lang="ru-RU" sz="1600" dirty="0"/>
              <a:t> </a:t>
            </a:r>
            <a:r>
              <a:rPr lang="ru-RU" sz="1600" u="sng" dirty="0" smtClean="0">
                <a:hlinkClick r:id="rId2" tooltip="Помей, Франциск (страница отсутствует)"/>
              </a:rPr>
              <a:t>Помей</a:t>
            </a:r>
            <a:r>
              <a:rPr lang="ru-RU" sz="1600" u="sng" dirty="0" smtClean="0"/>
              <a:t>  </a:t>
            </a:r>
            <a:r>
              <a:rPr lang="ru-RU" sz="1600" dirty="0" smtClean="0"/>
              <a:t>, </a:t>
            </a:r>
            <a:r>
              <a:rPr lang="ru-RU" sz="1600" u="sng" dirty="0" smtClean="0">
                <a:hlinkClick r:id="rId2" tooltip="Фенелон"/>
              </a:rPr>
              <a:t>Фенелон</a:t>
            </a:r>
            <a:r>
              <a:rPr lang="ru-RU" sz="1600" u="sng" dirty="0" smtClean="0"/>
              <a:t>  </a:t>
            </a:r>
            <a:r>
              <a:rPr lang="ru-RU" sz="1600" dirty="0" smtClean="0"/>
              <a:t>, </a:t>
            </a:r>
            <a:r>
              <a:rPr lang="ru-RU" sz="1600" u="sng" dirty="0" smtClean="0">
                <a:hlinkClick r:id="rId2" tooltip="Эразм Роттердамский"/>
              </a:rPr>
              <a:t>Эразм</a:t>
            </a:r>
            <a:r>
              <a:rPr lang="ru-RU" sz="1600" u="sng" dirty="0">
                <a:hlinkClick r:id="rId2" tooltip="Эразм Роттердамский"/>
              </a:rPr>
              <a:t> </a:t>
            </a:r>
            <a:r>
              <a:rPr lang="ru-RU" sz="1600" u="sng" dirty="0" smtClean="0">
                <a:hlinkClick r:id="rId2" tooltip="Эразм Роттердамский"/>
              </a:rPr>
              <a:t>Ротердамский</a:t>
            </a:r>
            <a:r>
              <a:rPr lang="ru-RU" sz="1600" u="sng" dirty="0" smtClean="0"/>
              <a:t> </a:t>
            </a:r>
            <a:r>
              <a:rPr lang="ru-RU" sz="1600" dirty="0"/>
              <a:t> </a:t>
            </a:r>
            <a:r>
              <a:rPr lang="ru-RU" sz="1600" dirty="0" smtClean="0"/>
              <a:t>, </a:t>
            </a:r>
            <a:r>
              <a:rPr lang="ru-RU" sz="1600" u="sng" dirty="0" smtClean="0">
                <a:hlinkClick r:id="rId2" tooltip="Сафо"/>
              </a:rPr>
              <a:t>Сафо</a:t>
            </a:r>
            <a:r>
              <a:rPr lang="ru-RU" sz="1600" dirty="0" smtClean="0"/>
              <a:t>,  </a:t>
            </a:r>
            <a:r>
              <a:rPr lang="ru-RU" sz="1600" dirty="0"/>
              <a:t> </a:t>
            </a:r>
            <a:r>
              <a:rPr lang="ru-RU" sz="1600" u="sng" dirty="0" smtClean="0">
                <a:hlinkClick r:id="rId2" tooltip="Гюнтер, Иоганн Христиан"/>
              </a:rPr>
              <a:t>Гюнтер</a:t>
            </a:r>
            <a:r>
              <a:rPr lang="ru-RU" sz="1600" u="sng" dirty="0" smtClean="0"/>
              <a:t> </a:t>
            </a:r>
            <a:r>
              <a:rPr lang="ru-RU" sz="1600" dirty="0" smtClean="0"/>
              <a:t>, «</a:t>
            </a:r>
            <a:r>
              <a:rPr lang="ru-RU" sz="1600" dirty="0"/>
              <a:t>Избранные и лучшие письма </a:t>
            </a:r>
            <a:r>
              <a:rPr lang="ru-RU" sz="1600" dirty="0" smtClean="0"/>
              <a:t>французских писателей</a:t>
            </a:r>
            <a:r>
              <a:rPr lang="ru-RU" sz="1600" dirty="0"/>
              <a:t>, переведённые на немецкий язык»(</a:t>
            </a:r>
            <a:r>
              <a:rPr lang="ru-RU" sz="1600" u="sng" dirty="0">
                <a:hlinkClick r:id="rId2" tooltip="Гамбург"/>
              </a:rPr>
              <a:t>Гамбург</a:t>
            </a:r>
            <a:r>
              <a:rPr lang="ru-RU" sz="1600" dirty="0"/>
              <a:t>, 1731), «Вновь расширенное </a:t>
            </a:r>
            <a:r>
              <a:rPr lang="ru-RU" sz="1600" dirty="0" smtClean="0"/>
              <a:t>поэтическое руководство</a:t>
            </a:r>
            <a:r>
              <a:rPr lang="ru-RU" sz="1600" dirty="0"/>
              <a:t>, то есть кратко изложенное введение </a:t>
            </a:r>
            <a:r>
              <a:rPr lang="ru-RU" sz="1600" dirty="0" smtClean="0"/>
              <a:t>в немецкую</a:t>
            </a:r>
            <a:r>
              <a:rPr lang="ru-RU" sz="1600" dirty="0"/>
              <a:t> поэзию» </a:t>
            </a:r>
            <a:r>
              <a:rPr lang="ru-RU" sz="1600" u="sng" dirty="0">
                <a:hlinkClick r:id="rId2" tooltip="Гюбнер, Иоганн (страница отсутствует)"/>
              </a:rPr>
              <a:t>И. Гюбнера</a:t>
            </a:r>
            <a:r>
              <a:rPr lang="ru-RU" sz="1600" dirty="0"/>
              <a:t> (Лейпциг, 1711) </a:t>
            </a:r>
            <a:r>
              <a:rPr lang="ru-RU" sz="1600" dirty="0" smtClean="0"/>
              <a:t>и другие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4"/>
          </p:nvPr>
        </p:nvSpPr>
        <p:spPr>
          <a:xfrm>
            <a:off x="5868144" y="1988841"/>
            <a:ext cx="2818656" cy="3456384"/>
          </a:xfrm>
        </p:spPr>
        <p:txBody>
          <a:bodyPr>
            <a:normAutofit lnSpcReduction="10000"/>
          </a:bodyPr>
          <a:lstStyle/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Университет в котором учился Ломоносов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692696"/>
            <a:ext cx="4114800" cy="576064"/>
          </a:xfrm>
        </p:spPr>
        <p:txBody>
          <a:bodyPr>
            <a:normAutofit fontScale="90000"/>
          </a:bodyPr>
          <a:lstStyle/>
          <a:p>
            <a:r>
              <a:rPr lang="ru-RU" dirty="0"/>
              <a:t>5 этап. За </a:t>
            </a:r>
            <a:r>
              <a:rPr lang="ru-RU" dirty="0" smtClean="0"/>
              <a:t>границей. Германия , Марбург</a:t>
            </a:r>
            <a:endParaRPr lang="ru-RU" dirty="0"/>
          </a:p>
        </p:txBody>
      </p:sp>
      <p:pic>
        <p:nvPicPr>
          <p:cNvPr id="7" name="Рисунок 6" descr="http://img-fotki.yandex.ru/get/6300/24215350.23/0_7227f_995ea492_X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36912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1600" dirty="0">
                <a:latin typeface="Arial" pitchFamily="34" charset="0"/>
                <a:cs typeface="Arial" pitchFamily="34" charset="0"/>
              </a:rPr>
              <a:t>К началу 1739 года Ломоносов и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его товарищи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завершили своё обучение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Марбурге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и 14 июля 1739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года прибыли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во Фрайберг –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старейший горнозаводской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центр Саксонии.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Генкеля Ломоносов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учился минералогии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и металлургии,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упор обучения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делался на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практические занятия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: посещение рудников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и металлургических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заводов.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У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Генкеля Ломоносов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учился организации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лучшей в то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время химической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лаборатории,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которая служила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учебной,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производственной и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экспериментальной базой.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1741 году Ломоносов вернулся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Россию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1737-1738 гг. В Марбурге Ломоносов публикует 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первую работу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«О превращении твёрдого тела в жидкое, в зависимости от движения предшествующей жидкости».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Весной 1739 года выходит </a:t>
            </a:r>
            <a:r>
              <a:rPr lang="ru-RU" sz="1600" i="1" dirty="0" smtClean="0">
                <a:latin typeface="Arial" pitchFamily="34" charset="0"/>
                <a:cs typeface="Arial" pitchFamily="34" charset="0"/>
              </a:rPr>
              <a:t>его диссертация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«Физическая диссертация о различии смешанных тел, состоящих в сцеплении корпускул», в которой заложены основы новой корпускулярной теории строения материи ,  новой корпускулярной физики и химии</a:t>
            </a: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296144"/>
          </a:xfrm>
        </p:spPr>
        <p:txBody>
          <a:bodyPr>
            <a:noAutofit/>
          </a:bodyPr>
          <a:lstStyle/>
          <a:p>
            <a:r>
              <a:rPr lang="ru-RU" sz="3200" dirty="0"/>
              <a:t>5 этап. За </a:t>
            </a:r>
            <a:r>
              <a:rPr lang="ru-RU" sz="3200" dirty="0" smtClean="0"/>
              <a:t>границей .</a:t>
            </a:r>
            <a:r>
              <a:rPr lang="ru-RU" sz="3200" dirty="0"/>
              <a:t>Германия, </a:t>
            </a:r>
            <a:r>
              <a:rPr lang="ru-RU" sz="3200" dirty="0" smtClean="0"/>
              <a:t>Марбург , первые научные труды . Фрайберг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im4-tub-ru.yandex.net/i?id=450102961-48-72&amp;n=21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4883" b="4883"/>
          <a:stretch>
            <a:fillRect/>
          </a:stretch>
        </p:blipFill>
        <p:spPr bwMode="auto">
          <a:xfrm>
            <a:off x="2411760" y="764704"/>
            <a:ext cx="3960440" cy="244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type="body" sz="quarter" idx="13"/>
          </p:nvPr>
        </p:nvSpPr>
        <p:spPr>
          <a:xfrm>
            <a:off x="611560" y="4149080"/>
            <a:ext cx="7920880" cy="223224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За границей Михаил Васильевич серьезно работал в области русской поэзии и создал стройную теорию русского силлабо-тонического стихотворения(</a:t>
            </a:r>
            <a:r>
              <a:rPr lang="ru-RU" sz="1800" dirty="0"/>
              <a:t>способ организации </a:t>
            </a:r>
            <a:r>
              <a:rPr lang="ru-RU" sz="1800" b="1" dirty="0"/>
              <a:t>стихотворения</a:t>
            </a:r>
            <a:r>
              <a:rPr lang="ru-RU" sz="1800" dirty="0"/>
              <a:t>, при котором ударные и безударные слоги чередуются в определённом порядке, неизменном для всех строк </a:t>
            </a:r>
            <a:r>
              <a:rPr lang="ru-RU" sz="1800" b="1" dirty="0" smtClean="0"/>
              <a:t>стихотворения</a:t>
            </a:r>
            <a:r>
              <a:rPr lang="ru-RU" sz="1800" dirty="0" smtClean="0"/>
              <a:t>) им в «Письме о правилах российского стихотворства» и в основных чертах сохранившуюся и поныне.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356992"/>
            <a:ext cx="54864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Ломоносов за границей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900igr.net/datai/fizika/Lomonosov-Mikhail-Vasilevich/0001-001-Mikhail-Vasilevich-Lomonosov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9609" r="9609"/>
          <a:stretch>
            <a:fillRect/>
          </a:stretch>
        </p:blipFill>
        <p:spPr bwMode="auto">
          <a:xfrm>
            <a:off x="1979712" y="260648"/>
            <a:ext cx="460851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type="body" sz="quarter" idx="13"/>
          </p:nvPr>
        </p:nvSpPr>
        <p:spPr>
          <a:xfrm>
            <a:off x="899592" y="4581128"/>
            <a:ext cx="6624736" cy="1591072"/>
          </a:xfrm>
        </p:spPr>
        <p:txBody>
          <a:bodyPr>
            <a:normAutofit lnSpcReduction="10000"/>
          </a:bodyPr>
          <a:lstStyle/>
          <a:p>
            <a:r>
              <a:rPr lang="ru-RU" sz="1600" dirty="0"/>
              <a:t>После возвращения из-за границы </a:t>
            </a:r>
            <a:r>
              <a:rPr lang="ru-RU" sz="1600" dirty="0" smtClean="0"/>
              <a:t>был назначен</a:t>
            </a:r>
            <a:r>
              <a:rPr lang="ru-RU" sz="1600" dirty="0"/>
              <a:t> адъюнктом АН </a:t>
            </a:r>
            <a:r>
              <a:rPr lang="ru-RU" sz="1600" dirty="0" smtClean="0"/>
              <a:t>по физическому</a:t>
            </a:r>
            <a:r>
              <a:rPr lang="ru-RU" sz="1600" dirty="0"/>
              <a:t> классу, а в 1745 году </a:t>
            </a:r>
            <a:r>
              <a:rPr lang="ru-RU" sz="1600" dirty="0" smtClean="0"/>
              <a:t>стал первым</a:t>
            </a:r>
            <a:r>
              <a:rPr lang="ru-RU" sz="1600" dirty="0"/>
              <a:t> русским, избранным </a:t>
            </a:r>
            <a:r>
              <a:rPr lang="ru-RU" sz="1600" dirty="0" smtClean="0"/>
              <a:t>на должность</a:t>
            </a:r>
            <a:r>
              <a:rPr lang="ru-RU" sz="1600" dirty="0"/>
              <a:t> профессора. С 1741году идо конца жизни Ломоносов работал </a:t>
            </a:r>
            <a:r>
              <a:rPr lang="ru-RU" sz="1600" dirty="0" smtClean="0"/>
              <a:t>в Академии</a:t>
            </a:r>
            <a:r>
              <a:rPr lang="ru-RU" sz="1600" dirty="0"/>
              <a:t> наук, находясь в </a:t>
            </a:r>
            <a:r>
              <a:rPr lang="ru-RU" sz="1600" dirty="0" smtClean="0"/>
              <a:t>постоянной борьбе</a:t>
            </a:r>
            <a:r>
              <a:rPr lang="ru-RU" sz="1600" dirty="0"/>
              <a:t> с И.Шумахером (</a:t>
            </a:r>
            <a:r>
              <a:rPr lang="ru-RU" sz="1600" dirty="0" smtClean="0"/>
              <a:t>управляющим академической</a:t>
            </a:r>
            <a:r>
              <a:rPr lang="ru-RU" sz="1600" dirty="0"/>
              <a:t> канцелярией).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717032"/>
            <a:ext cx="6264696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100" dirty="0"/>
              <a:t>Жизнь после возвращения </a:t>
            </a:r>
            <a:r>
              <a:rPr lang="ru-RU" sz="3100" dirty="0" smtClean="0"/>
              <a:t>на Родину</a:t>
            </a: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&quot;След в истории&quot; в 54 книгах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147" r="1147"/>
          <a:stretch>
            <a:fillRect/>
          </a:stretch>
        </p:blipFill>
        <p:spPr bwMode="auto">
          <a:xfrm>
            <a:off x="2843213" y="333375"/>
            <a:ext cx="316865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type="body" sz="quarter" idx="13"/>
          </p:nvPr>
        </p:nvSpPr>
        <p:spPr>
          <a:xfrm>
            <a:off x="1187624" y="4149080"/>
            <a:ext cx="6264696" cy="1584176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Круг интересов Ломоносова был необычайно широк: физика , химия ,математика ,астрономия ,техника ,горное дело , геология , металлургия , география , история , филология - в каждой из этих областей он оставил значительный след</a:t>
            </a:r>
          </a:p>
          <a:p>
            <a:r>
              <a:rPr lang="ru-RU" sz="1600" dirty="0" smtClean="0"/>
              <a:t>Создал важнейшие филологические труды.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501008"/>
            <a:ext cx="5486400" cy="64807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Его след в истории России…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http://static.ozone.ru/multimedia/books_covers/1003681381.jpg"/>
          <p:cNvPicPr>
            <a:picLocks noGrp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141663"/>
            <a:ext cx="2448271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14"/>
          </p:nvPr>
        </p:nvSpPr>
        <p:spPr>
          <a:xfrm>
            <a:off x="5292080" y="3140968"/>
            <a:ext cx="2592288" cy="3168351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4040188" cy="1296144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«Российская грамматика;</a:t>
            </a:r>
          </a:p>
          <a:p>
            <a:r>
              <a:rPr lang="ru-RU" sz="1600" dirty="0" smtClean="0"/>
              <a:t>«Краткое руководство к риторике»- книга по ораторскому искусству;</a:t>
            </a:r>
          </a:p>
          <a:p>
            <a:r>
              <a:rPr lang="ru-RU" sz="1600" dirty="0" smtClean="0"/>
              <a:t>Трактат</a:t>
            </a:r>
            <a:endParaRPr lang="ru-RU" sz="16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5"/>
          </p:nvPr>
        </p:nvSpPr>
        <p:spPr>
          <a:xfrm>
            <a:off x="4860032" y="1772817"/>
            <a:ext cx="3826768" cy="115212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«Предисловие о пользе книг церковных в российском языке»- первый опят русской стилистики;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8640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Его книги…</a:t>
            </a:r>
            <a:endParaRPr lang="ru-RU" sz="3200" dirty="0"/>
          </a:p>
        </p:txBody>
      </p:sp>
      <p:pic>
        <p:nvPicPr>
          <p:cNvPr id="9" name="Рисунок 8" descr="http://www.narodrusi.ru/NarodRusi/knizhnaja-polka/Lomonosov_istorija-Rus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212976"/>
            <a:ext cx="266429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://mail.omeconom.ru/images/stories/pamjatilomonosova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7756" b="7756"/>
          <a:stretch>
            <a:fillRect/>
          </a:stretch>
        </p:blipFill>
        <p:spPr bwMode="auto">
          <a:xfrm>
            <a:off x="1979613" y="476250"/>
            <a:ext cx="5113337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type="body" sz="quarter" idx="13"/>
          </p:nvPr>
        </p:nvSpPr>
        <p:spPr>
          <a:xfrm>
            <a:off x="1331640" y="5085184"/>
            <a:ext cx="6120680" cy="151216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Поэтическое творчество занимало большое место в жизни Ломоносова:</a:t>
            </a:r>
          </a:p>
          <a:p>
            <a:r>
              <a:rPr lang="ru-RU" sz="1600" dirty="0" smtClean="0"/>
              <a:t>«Разговор с Анакреоном», пьесы« Тамира и Селим», « Демофонт », многочисленные оды.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221088"/>
            <a:ext cx="6192688" cy="648072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Творчество в жизни Ломоносова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velvet.by/files/userfiles/15118/univer_5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9992" b="9992"/>
          <a:stretch>
            <a:fillRect/>
          </a:stretch>
        </p:blipFill>
        <p:spPr bwMode="auto">
          <a:xfrm>
            <a:off x="2051720" y="404664"/>
            <a:ext cx="475252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type="body" sz="quarter" idx="13"/>
          </p:nvPr>
        </p:nvSpPr>
        <p:spPr>
          <a:xfrm>
            <a:off x="1619672" y="4509120"/>
            <a:ext cx="5832648" cy="1663080"/>
          </a:xfrm>
        </p:spPr>
        <p:txBody>
          <a:bodyPr>
            <a:normAutofit/>
          </a:bodyPr>
          <a:lstStyle/>
          <a:p>
            <a:r>
              <a:rPr lang="ru-RU" sz="1600" dirty="0"/>
              <a:t>По его </a:t>
            </a:r>
            <a:r>
              <a:rPr lang="ru-RU" sz="1600" dirty="0" smtClean="0"/>
              <a:t>инициативе был</a:t>
            </a:r>
            <a:r>
              <a:rPr lang="ru-RU" sz="1600" dirty="0"/>
              <a:t> </a:t>
            </a:r>
            <a:r>
              <a:rPr lang="ru-RU" sz="1600" dirty="0" smtClean="0"/>
              <a:t>создан университет</a:t>
            </a:r>
            <a:r>
              <a:rPr lang="ru-RU" sz="1600" dirty="0"/>
              <a:t> </a:t>
            </a:r>
            <a:r>
              <a:rPr lang="ru-RU" sz="1600" dirty="0" smtClean="0"/>
              <a:t>в Москве</a:t>
            </a:r>
            <a:r>
              <a:rPr lang="ru-RU" sz="1600" dirty="0"/>
              <a:t>, </a:t>
            </a:r>
            <a:r>
              <a:rPr lang="ru-RU" sz="1600" dirty="0" smtClean="0"/>
              <a:t>носящий ныне</a:t>
            </a:r>
            <a:r>
              <a:rPr lang="ru-RU" sz="1600" dirty="0"/>
              <a:t> его имя. </a:t>
            </a:r>
            <a:r>
              <a:rPr lang="ru-RU" sz="1600" dirty="0" smtClean="0"/>
              <a:t>Отдал много</a:t>
            </a:r>
            <a:r>
              <a:rPr lang="ru-RU" sz="1600" dirty="0"/>
              <a:t> сил, </a:t>
            </a:r>
            <a:r>
              <a:rPr lang="ru-RU" sz="1600" dirty="0" smtClean="0"/>
              <a:t>чтобы российская</a:t>
            </a:r>
            <a:r>
              <a:rPr lang="ru-RU" sz="1600" dirty="0"/>
              <a:t> </a:t>
            </a:r>
            <a:r>
              <a:rPr lang="ru-RU" sz="1600" dirty="0" smtClean="0"/>
              <a:t>наука развивалась , рождал</a:t>
            </a:r>
            <a:r>
              <a:rPr lang="ru-RU" sz="1600" dirty="0"/>
              <a:t> </a:t>
            </a:r>
            <a:r>
              <a:rPr lang="ru-RU" sz="1600" dirty="0" smtClean="0"/>
              <a:t>своих ученых</a:t>
            </a:r>
            <a:r>
              <a:rPr lang="ru-RU" sz="1600" dirty="0"/>
              <a:t>, </a:t>
            </a:r>
            <a:r>
              <a:rPr lang="ru-RU" sz="1600" dirty="0" smtClean="0"/>
              <a:t>чтобы российские профессора преподавали</a:t>
            </a:r>
            <a:r>
              <a:rPr lang="ru-RU" sz="1600" dirty="0"/>
              <a:t> </a:t>
            </a:r>
            <a:r>
              <a:rPr lang="ru-RU" sz="1600" dirty="0" smtClean="0"/>
              <a:t>в университете</a:t>
            </a:r>
            <a:r>
              <a:rPr lang="ru-RU" sz="1600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2288" y="4005064"/>
            <a:ext cx="54864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Университет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type="body" sz="quarter" idx="13"/>
          </p:nvPr>
        </p:nvSpPr>
        <p:spPr>
          <a:xfrm>
            <a:off x="1547664" y="4581128"/>
            <a:ext cx="5832648" cy="136815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1600" dirty="0" smtClean="0"/>
              <a:t>Весной</a:t>
            </a:r>
            <a:r>
              <a:rPr lang="ru-RU" sz="1600" dirty="0"/>
              <a:t> 1765 года </a:t>
            </a:r>
            <a:r>
              <a:rPr lang="ru-RU" sz="1600" dirty="0" smtClean="0"/>
              <a:t>Ломоносов простудился</a:t>
            </a:r>
            <a:r>
              <a:rPr lang="ru-RU" sz="1600" dirty="0"/>
              <a:t>, заболел </a:t>
            </a:r>
            <a:r>
              <a:rPr lang="ru-RU" sz="1600" dirty="0" smtClean="0"/>
              <a:t>воспалением легких</a:t>
            </a:r>
            <a:r>
              <a:rPr lang="ru-RU" sz="1600" dirty="0"/>
              <a:t> </a:t>
            </a:r>
            <a:r>
              <a:rPr lang="ru-RU" sz="1600" dirty="0" smtClean="0"/>
              <a:t>и 4</a:t>
            </a:r>
            <a:r>
              <a:rPr lang="ru-RU" sz="1600" dirty="0"/>
              <a:t> апреля </a:t>
            </a:r>
            <a:r>
              <a:rPr lang="ru-RU" sz="1600" dirty="0" smtClean="0"/>
              <a:t>скончался. Похоронен</a:t>
            </a:r>
            <a:r>
              <a:rPr lang="ru-RU" sz="1600" dirty="0"/>
              <a:t> </a:t>
            </a:r>
            <a:r>
              <a:rPr lang="ru-RU" sz="1600" dirty="0" smtClean="0"/>
              <a:t>на Лазаревском</a:t>
            </a:r>
            <a:r>
              <a:rPr lang="ru-RU" sz="1600" dirty="0"/>
              <a:t> 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/>
              <a:t> </a:t>
            </a:r>
            <a:r>
              <a:rPr lang="ru-RU" sz="1600" dirty="0" smtClean="0"/>
              <a:t>    кладбище Александро</a:t>
            </a:r>
            <a:r>
              <a:rPr lang="ru-RU" sz="1600" dirty="0"/>
              <a:t> </a:t>
            </a:r>
            <a:r>
              <a:rPr lang="ru-RU" sz="1600" dirty="0" smtClean="0"/>
              <a:t>– Невской</a:t>
            </a:r>
            <a:r>
              <a:rPr lang="ru-RU" sz="1600" dirty="0"/>
              <a:t> лавры </a:t>
            </a:r>
            <a:r>
              <a:rPr lang="ru-RU" sz="1600" dirty="0" smtClean="0"/>
              <a:t>в Петербурге</a:t>
            </a:r>
            <a:r>
              <a:rPr lang="ru-RU" sz="1600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2288" y="4077072"/>
            <a:ext cx="5486400" cy="5040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Его жизнь оборвалась…</a:t>
            </a:r>
            <a:endParaRPr lang="ru-RU" sz="3200" dirty="0"/>
          </a:p>
        </p:txBody>
      </p:sp>
      <p:pic>
        <p:nvPicPr>
          <p:cNvPr id="8" name="Рисунок 7" descr="http://gorod.dp.ua/photo/usergorod/2007/11/13/1357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2656"/>
            <a:ext cx="2916489" cy="350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был великий человек. Между </a:t>
            </a:r>
            <a:r>
              <a:rPr lang="ru-RU" dirty="0">
                <a:solidFill>
                  <a:srgbClr val="FF0000"/>
                </a:solidFill>
              </a:rPr>
              <a:t>Пушкин сказал о нем замечательно, точнее всех: </a:t>
            </a:r>
            <a:r>
              <a:rPr lang="ru-RU" dirty="0" smtClean="0">
                <a:solidFill>
                  <a:srgbClr val="FF0000"/>
                </a:solidFill>
              </a:rPr>
              <a:t>«»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Ломоносов Петром I и Екатериною II он один является самобытным сподвижником просвещения. Он создал первый университет Он, лучше сказать, сам был первым нашим университетом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402832" cy="4525963"/>
          </a:xfrm>
        </p:spPr>
        <p:txBody>
          <a:bodyPr>
            <a:normAutofit/>
          </a:bodyPr>
          <a:lstStyle/>
          <a:p>
            <a:r>
              <a:rPr lang="ru-RU" sz="1800" dirty="0"/>
              <a:t>В 2011 году </a:t>
            </a:r>
            <a:r>
              <a:rPr lang="ru-RU" sz="1800" dirty="0" smtClean="0"/>
              <a:t>исполнилось</a:t>
            </a:r>
            <a:r>
              <a:rPr lang="ru-RU" sz="1800" dirty="0"/>
              <a:t> 300 лет со </a:t>
            </a:r>
            <a:r>
              <a:rPr lang="ru-RU" sz="1800" dirty="0" smtClean="0"/>
              <a:t>дня рождения</a:t>
            </a:r>
            <a:r>
              <a:rPr lang="ru-RU" sz="1800" dirty="0"/>
              <a:t> великого русского </a:t>
            </a:r>
            <a:r>
              <a:rPr lang="ru-RU" sz="1800" dirty="0" smtClean="0"/>
              <a:t>учёного</a:t>
            </a:r>
          </a:p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</a:t>
            </a:r>
            <a:r>
              <a:rPr lang="ru-RU" sz="1800" dirty="0"/>
              <a:t> </a:t>
            </a:r>
            <a:r>
              <a:rPr lang="ru-RU" sz="1800" dirty="0" smtClean="0"/>
              <a:t>М.В.Ломоносова-</a:t>
            </a:r>
            <a:r>
              <a:rPr lang="ru-RU" sz="1800" dirty="0"/>
              <a:t> </a:t>
            </a:r>
            <a:r>
              <a:rPr lang="ru-RU" sz="1800" dirty="0" smtClean="0"/>
              <a:t>первого</a:t>
            </a:r>
            <a:r>
              <a:rPr lang="ru-RU" sz="1800" dirty="0"/>
              <a:t> </a:t>
            </a:r>
            <a:r>
              <a:rPr lang="ru-RU" sz="1800" dirty="0" smtClean="0"/>
              <a:t>русского</a:t>
            </a:r>
            <a:r>
              <a:rPr lang="ru-RU" sz="1800" dirty="0"/>
              <a:t> </a:t>
            </a:r>
            <a:r>
              <a:rPr lang="ru-RU" sz="1800" dirty="0" smtClean="0"/>
              <a:t>академика Петербургской</a:t>
            </a:r>
            <a:r>
              <a:rPr lang="ru-RU" sz="1800" dirty="0"/>
              <a:t> АН, </a:t>
            </a:r>
            <a:r>
              <a:rPr lang="ru-RU" sz="1800" dirty="0" smtClean="0"/>
              <a:t>члена</a:t>
            </a:r>
            <a:r>
              <a:rPr lang="ru-RU" sz="1800" dirty="0"/>
              <a:t> </a:t>
            </a:r>
            <a:r>
              <a:rPr lang="ru-RU" sz="1800" dirty="0" smtClean="0"/>
              <a:t>Академии художеств</a:t>
            </a:r>
            <a:r>
              <a:rPr lang="ru-RU" sz="1800" dirty="0"/>
              <a:t>, </a:t>
            </a:r>
            <a:r>
              <a:rPr lang="ru-RU" sz="1800" dirty="0" smtClean="0"/>
              <a:t>почётного</a:t>
            </a:r>
            <a:r>
              <a:rPr lang="ru-RU" sz="1800" dirty="0"/>
              <a:t> </a:t>
            </a:r>
            <a:r>
              <a:rPr lang="ru-RU" sz="1800" dirty="0" smtClean="0"/>
              <a:t>члена</a:t>
            </a:r>
            <a:r>
              <a:rPr lang="ru-RU" sz="1800" dirty="0"/>
              <a:t> Стокгольмской </a:t>
            </a:r>
            <a:r>
              <a:rPr lang="ru-RU" sz="1800" dirty="0" smtClean="0"/>
              <a:t>и Болонской</a:t>
            </a:r>
            <a:r>
              <a:rPr lang="ru-RU" sz="1800" dirty="0"/>
              <a:t> академий наук.</a:t>
            </a:r>
          </a:p>
          <a:p>
            <a:r>
              <a:rPr lang="ru-RU" sz="1800" dirty="0" smtClean="0"/>
              <a:t>Основатель</a:t>
            </a:r>
            <a:r>
              <a:rPr lang="ru-RU" sz="1800" dirty="0"/>
              <a:t> Московского 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государственного университета,</a:t>
            </a:r>
          </a:p>
          <a:p>
            <a:pPr>
              <a:buNone/>
            </a:pPr>
            <a:r>
              <a:rPr lang="ru-RU" sz="1800" dirty="0" smtClean="0"/>
              <a:t>      </a:t>
            </a:r>
            <a:r>
              <a:rPr lang="ru-RU" sz="1800" dirty="0"/>
              <a:t> который носит имя М.В.Ломоносова</a:t>
            </a:r>
          </a:p>
          <a:p>
            <a:endParaRPr lang="ru-RU" dirty="0"/>
          </a:p>
        </p:txBody>
      </p:sp>
      <p:pic>
        <p:nvPicPr>
          <p:cNvPr id="5" name="Содержимое 4" descr="http://im7-tub-ru.yandex.net/i?id=245818940-46-72&amp;n=21"/>
          <p:cNvPicPr>
            <a:picLocks noGrp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72200" y="1988840"/>
            <a:ext cx="1928192" cy="238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620688"/>
            <a:ext cx="4114800" cy="648072"/>
          </a:xfrm>
        </p:spPr>
        <p:txBody>
          <a:bodyPr/>
          <a:lstStyle/>
          <a:p>
            <a:r>
              <a:rPr lang="ru-RU" dirty="0" smtClean="0"/>
              <a:t>Введение: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365293431"/>
              </p:ext>
            </p:extLst>
          </p:nvPr>
        </p:nvGraphicFramePr>
        <p:xfrm>
          <a:off x="179512" y="1196752"/>
          <a:ext cx="8784976" cy="489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440160"/>
                <a:gridCol w="1440160"/>
                <a:gridCol w="1656184"/>
                <a:gridCol w="1512168"/>
                <a:gridCol w="1080120"/>
              </a:tblGrid>
              <a:tr h="1737969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Детство и</a:t>
                      </a:r>
                      <a:r>
                        <a:rPr lang="ru-RU" baseline="0" dirty="0" smtClean="0"/>
                        <a:t> отрочество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Юность</a:t>
                      </a:r>
                      <a:r>
                        <a:rPr lang="ru-RU" baseline="0" dirty="0" smtClean="0"/>
                        <a:t> Московский</a:t>
                      </a:r>
                      <a:r>
                        <a:rPr lang="ru-RU" dirty="0" smtClean="0"/>
                        <a:t> 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l"/>
                      <a:r>
                        <a:rPr lang="ru-RU" dirty="0" smtClean="0"/>
                        <a:t> Юность           Киевский</a:t>
                      </a:r>
                      <a:r>
                        <a:rPr lang="ru-RU" baseline="0" dirty="0" smtClean="0"/>
                        <a:t> 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Юность Петербургский</a:t>
                      </a:r>
                      <a:r>
                        <a:rPr lang="ru-RU" baseline="0" dirty="0" smtClean="0"/>
                        <a:t> этап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Обучение Германии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56336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1711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- 1730гг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1731 – 1735гг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 1734г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  1736г</a:t>
                      </a:r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 С 1736</a:t>
                      </a:r>
                      <a:r>
                        <a:rPr lang="ru-RU" baseline="0" dirty="0" smtClean="0"/>
                        <a:t> по 1741гг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0223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Село Мишанинская Холмогоры</a:t>
                      </a:r>
                    </a:p>
                    <a:p>
                      <a:r>
                        <a:rPr lang="ru-RU" sz="1600" dirty="0" smtClean="0"/>
                        <a:t>Архангельской губернии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Славяно – греко - латинская академия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Киево – Могилянская академия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Санкт -  </a:t>
                      </a:r>
                    </a:p>
                    <a:p>
                      <a:r>
                        <a:rPr lang="ru-RU" sz="1600" dirty="0" smtClean="0"/>
                        <a:t>Петербургский</a:t>
                      </a:r>
                    </a:p>
                    <a:p>
                      <a:r>
                        <a:rPr lang="ru-RU" sz="1600" dirty="0" smtClean="0"/>
                        <a:t>Академический университет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Марбург</a:t>
                      </a:r>
                      <a:r>
                        <a:rPr lang="ru-RU" sz="1800" dirty="0" smtClean="0"/>
                        <a:t>,        </a:t>
                      </a:r>
                      <a:r>
                        <a:rPr lang="ru-RU" sz="1600" dirty="0" smtClean="0"/>
                        <a:t>Марбургский</a:t>
                      </a:r>
                      <a:r>
                        <a:rPr lang="ru-RU" sz="1800" dirty="0" smtClean="0"/>
                        <a:t>  </a:t>
                      </a:r>
                      <a:r>
                        <a:rPr lang="ru-RU" sz="1600" dirty="0" smtClean="0"/>
                        <a:t>университет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   Фрайберг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/>
              <a:t>Этапы обучения М.В. Ломоносова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5472608" cy="5805264"/>
          </a:xfrm>
        </p:spPr>
        <p:txBody>
          <a:bodyPr spcCol="360000">
            <a:normAutofit fontScale="55000" lnSpcReduction="20000"/>
          </a:bodyPr>
          <a:lstStyle/>
          <a:p>
            <a:pPr algn="just">
              <a:buNone/>
            </a:pPr>
            <a:r>
              <a:rPr lang="ru-RU" sz="2900" dirty="0" smtClean="0"/>
              <a:t>      Ломоносов</a:t>
            </a:r>
            <a:r>
              <a:rPr lang="ru-RU" sz="2900" dirty="0"/>
              <a:t> родился и рос в среде помор, </a:t>
            </a:r>
            <a:r>
              <a:rPr lang="ru-RU" sz="2900" dirty="0" smtClean="0"/>
              <a:t>корабельщиков , моряков</a:t>
            </a:r>
            <a:r>
              <a:rPr lang="ru-RU" sz="2900" dirty="0"/>
              <a:t>. Родное село Ломоносова – </a:t>
            </a:r>
            <a:r>
              <a:rPr lang="ru-RU" sz="2900" dirty="0" smtClean="0"/>
              <a:t>Мишанинская находилось</a:t>
            </a:r>
            <a:r>
              <a:rPr lang="ru-RU" sz="2900" dirty="0"/>
              <a:t> близ Холмогор Архангельской </a:t>
            </a:r>
            <a:r>
              <a:rPr lang="ru-RU" sz="2900" dirty="0" smtClean="0"/>
              <a:t>губернии . </a:t>
            </a:r>
          </a:p>
          <a:p>
            <a:pPr algn="just">
              <a:buNone/>
            </a:pPr>
            <a:r>
              <a:rPr lang="ru-RU" sz="2900" i="1" dirty="0" smtClean="0"/>
              <a:t>        Архангельск- северная</a:t>
            </a:r>
            <a:r>
              <a:rPr lang="ru-RU" sz="2900" i="1" dirty="0"/>
              <a:t> база российского флота. </a:t>
            </a:r>
            <a:r>
              <a:rPr lang="ru-RU" sz="2900" dirty="0"/>
              <a:t>В </a:t>
            </a:r>
            <a:r>
              <a:rPr lang="ru-RU" sz="2900" dirty="0" smtClean="0"/>
              <a:t>эпоху Петра</a:t>
            </a:r>
            <a:r>
              <a:rPr lang="ru-RU" sz="2900" dirty="0"/>
              <a:t> </a:t>
            </a:r>
            <a:r>
              <a:rPr lang="ru-RU" sz="2900" dirty="0" smtClean="0"/>
              <a:t>I, в</a:t>
            </a:r>
            <a:r>
              <a:rPr lang="ru-RU" sz="2900" dirty="0"/>
              <a:t> Архангельскую губернию хлынули </a:t>
            </a:r>
            <a:r>
              <a:rPr lang="ru-RU" sz="2900" dirty="0" smtClean="0"/>
              <a:t>инженеры</a:t>
            </a:r>
            <a:r>
              <a:rPr lang="ru-RU" sz="2900" dirty="0"/>
              <a:t> </a:t>
            </a:r>
            <a:r>
              <a:rPr lang="ru-RU" sz="2900" dirty="0" smtClean="0"/>
              <a:t>строители</a:t>
            </a:r>
            <a:r>
              <a:rPr lang="ru-RU" sz="2900" dirty="0"/>
              <a:t>, здесь строились военные корабли. Они </a:t>
            </a:r>
            <a:r>
              <a:rPr lang="ru-RU" sz="2900" dirty="0" smtClean="0"/>
              <a:t>везли</a:t>
            </a:r>
            <a:r>
              <a:rPr lang="ru-RU" sz="2900" dirty="0"/>
              <a:t> книги, знания, которые тут же попадали в </a:t>
            </a:r>
            <a:r>
              <a:rPr lang="ru-RU" sz="2900" dirty="0" smtClean="0"/>
              <a:t>руки местных</a:t>
            </a:r>
            <a:r>
              <a:rPr lang="ru-RU" sz="2900" dirty="0"/>
              <a:t> помор, на благодатную почву.</a:t>
            </a:r>
          </a:p>
          <a:p>
            <a:pPr>
              <a:buNone/>
            </a:pPr>
            <a:r>
              <a:rPr lang="ru-RU" sz="2900" dirty="0" smtClean="0"/>
              <a:t>       Семья</a:t>
            </a:r>
            <a:r>
              <a:rPr lang="ru-RU" sz="2900" dirty="0"/>
              <a:t> М.В. Ломоносова состояла по отцовской линии </a:t>
            </a:r>
            <a:r>
              <a:rPr lang="ru-RU" sz="2900" dirty="0" smtClean="0"/>
              <a:t>из помор</a:t>
            </a:r>
            <a:r>
              <a:rPr lang="ru-RU" sz="2900" dirty="0"/>
              <a:t>, моряков, которые ходили даже на Грумант (</a:t>
            </a:r>
            <a:r>
              <a:rPr lang="ru-RU" sz="2900" dirty="0" smtClean="0"/>
              <a:t>Новая Земля).</a:t>
            </a:r>
          </a:p>
          <a:p>
            <a:pPr>
              <a:buNone/>
            </a:pPr>
            <a:r>
              <a:rPr lang="ru-RU" sz="2900" dirty="0" smtClean="0"/>
              <a:t>       </a:t>
            </a:r>
            <a:r>
              <a:rPr lang="ru-RU" sz="2900" dirty="0"/>
              <a:t> По линии матери </a:t>
            </a:r>
            <a:r>
              <a:rPr lang="ru-RU" sz="2900" dirty="0" smtClean="0"/>
              <a:t>- из</a:t>
            </a:r>
            <a:r>
              <a:rPr lang="ru-RU" sz="2900" dirty="0"/>
              <a:t> семьи  церковных </a:t>
            </a:r>
            <a:r>
              <a:rPr lang="ru-RU" sz="2900" dirty="0" smtClean="0"/>
              <a:t>служителей .  Таким</a:t>
            </a:r>
            <a:r>
              <a:rPr lang="ru-RU" sz="2900" dirty="0"/>
              <a:t> </a:t>
            </a:r>
            <a:r>
              <a:rPr lang="ru-RU" sz="2900" dirty="0" smtClean="0"/>
              <a:t>образом  </a:t>
            </a:r>
            <a:r>
              <a:rPr lang="ru-RU" sz="2900" i="1" dirty="0" smtClean="0"/>
              <a:t>Ломоносов</a:t>
            </a:r>
            <a:r>
              <a:rPr lang="ru-RU" sz="2900" i="1" dirty="0"/>
              <a:t> происходил </a:t>
            </a:r>
            <a:r>
              <a:rPr lang="ru-RU" sz="2900" i="1" dirty="0" smtClean="0"/>
              <a:t> из семьи</a:t>
            </a:r>
          </a:p>
          <a:p>
            <a:pPr>
              <a:buNone/>
            </a:pPr>
            <a:r>
              <a:rPr lang="ru-RU" sz="2900" i="1" dirty="0" smtClean="0"/>
              <a:t>       </a:t>
            </a:r>
            <a:r>
              <a:rPr lang="ru-RU" sz="2900" i="1" dirty="0"/>
              <a:t> </a:t>
            </a:r>
            <a:r>
              <a:rPr lang="ru-RU" sz="2900" i="1" dirty="0" smtClean="0"/>
              <a:t> наиболее  образованных</a:t>
            </a:r>
            <a:r>
              <a:rPr lang="ru-RU" sz="2900" i="1" dirty="0"/>
              <a:t> в то </a:t>
            </a:r>
            <a:r>
              <a:rPr lang="ru-RU" sz="2900" i="1" dirty="0" smtClean="0"/>
              <a:t>время,</a:t>
            </a:r>
            <a:r>
              <a:rPr lang="ru-RU" sz="2900" i="1" dirty="0"/>
              <a:t> </a:t>
            </a:r>
            <a:r>
              <a:rPr lang="ru-RU" sz="2900" i="1" dirty="0" smtClean="0"/>
              <a:t>были                                              </a:t>
            </a:r>
            <a:r>
              <a:rPr lang="ru-RU" sz="2900" i="1" dirty="0"/>
              <a:t> </a:t>
            </a:r>
            <a:r>
              <a:rPr lang="ru-RU" sz="2900" i="1" dirty="0" smtClean="0"/>
              <a:t>крестьян е -помор,  владеющей навигацией  ,     достаточно</a:t>
            </a:r>
            <a:r>
              <a:rPr lang="ru-RU" sz="2900" i="1" dirty="0"/>
              <a:t> </a:t>
            </a:r>
            <a:r>
              <a:rPr lang="ru-RU" sz="2900" i="1" dirty="0" smtClean="0"/>
              <a:t>состоятельной</a:t>
            </a:r>
            <a:r>
              <a:rPr lang="ru-RU" sz="2900" i="1" dirty="0"/>
              <a:t> </a:t>
            </a:r>
            <a:r>
              <a:rPr lang="ru-RU" sz="2900" i="1" dirty="0" smtClean="0"/>
              <a:t>.</a:t>
            </a:r>
            <a:endParaRPr lang="ru-RU" sz="2900" dirty="0"/>
          </a:p>
          <a:p>
            <a:r>
              <a:rPr lang="ru-RU" sz="2900" dirty="0" smtClean="0"/>
              <a:t>В</a:t>
            </a:r>
            <a:r>
              <a:rPr lang="ru-RU" sz="2900" dirty="0"/>
              <a:t> месте, где родился Ломоносов – никогда </a:t>
            </a:r>
            <a:r>
              <a:rPr lang="ru-RU" sz="2900" i="1" dirty="0"/>
              <a:t>не </a:t>
            </a:r>
            <a:r>
              <a:rPr lang="ru-RU" sz="2900" i="1" dirty="0" smtClean="0"/>
              <a:t>было крепостного</a:t>
            </a:r>
            <a:r>
              <a:rPr lang="ru-RU" sz="2900" i="1" dirty="0"/>
              <a:t> права.</a:t>
            </a:r>
            <a:r>
              <a:rPr lang="ru-RU" sz="2900" dirty="0"/>
              <a:t> Крестьяне могли </a:t>
            </a:r>
            <a:r>
              <a:rPr lang="ru-RU" sz="2900" dirty="0" smtClean="0"/>
              <a:t>свободно перемещаться</a:t>
            </a:r>
            <a:r>
              <a:rPr lang="ru-RU" sz="2900" dirty="0"/>
              <a:t>, общаться, им были доступны грамота </a:t>
            </a:r>
            <a:r>
              <a:rPr lang="ru-RU" sz="2900" dirty="0" smtClean="0"/>
              <a:t>и математические</a:t>
            </a:r>
            <a:r>
              <a:rPr lang="ru-RU" sz="2900" dirty="0"/>
              <a:t> науки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9" name="Содержимое 8" descr="http://900igr.net/datas/fizika/Biografija-Lomonosova/0011-011-Derevnja-Mishaninskaja-Arkhangelskoj-oblasti.jpg"/>
          <p:cNvPicPr>
            <a:picLocks noGrp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96136" y="3429000"/>
            <a:ext cx="2890664" cy="210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ru-RU" dirty="0" smtClean="0"/>
              <a:t>Жизнь Ломоносова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433082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/>
              <a:t>В детстве Ломоносов много </a:t>
            </a:r>
            <a:r>
              <a:rPr lang="ru-RU" sz="1600" dirty="0" smtClean="0"/>
              <a:t>учился самостоятельно</a:t>
            </a:r>
            <a:r>
              <a:rPr lang="ru-RU" sz="1600" dirty="0"/>
              <a:t>. Помогал ему </a:t>
            </a:r>
            <a:r>
              <a:rPr lang="ru-RU" sz="1600" dirty="0" smtClean="0"/>
              <a:t>в учении</a:t>
            </a:r>
            <a:r>
              <a:rPr lang="ru-RU" sz="1600" dirty="0"/>
              <a:t> дьячок местной церкви</a:t>
            </a:r>
            <a:r>
              <a:rPr lang="ru-RU" sz="1600" dirty="0" smtClean="0"/>
              <a:t>. Ломоносов</a:t>
            </a:r>
            <a:r>
              <a:rPr lang="ru-RU" sz="1600" dirty="0"/>
              <a:t> самостоятельно </a:t>
            </a:r>
            <a:r>
              <a:rPr lang="ru-RU" sz="1600" dirty="0" smtClean="0"/>
              <a:t> изучил лучшие</a:t>
            </a:r>
            <a:r>
              <a:rPr lang="ru-RU" sz="1600" dirty="0"/>
              <a:t> книги того времени:</a:t>
            </a:r>
          </a:p>
          <a:p>
            <a:pPr>
              <a:buNone/>
            </a:pPr>
            <a:r>
              <a:rPr lang="ru-RU" sz="1600" dirty="0"/>
              <a:t>•«Грамматика» </a:t>
            </a:r>
            <a:r>
              <a:rPr lang="ru-RU" sz="1600" dirty="0" smtClean="0"/>
              <a:t>Мелетия </a:t>
            </a:r>
            <a:r>
              <a:rPr lang="ru-RU" sz="1600" dirty="0"/>
              <a:t> Смотрицкого;</a:t>
            </a:r>
          </a:p>
          <a:p>
            <a:pPr>
              <a:buNone/>
            </a:pPr>
            <a:r>
              <a:rPr lang="ru-RU" sz="1600" dirty="0"/>
              <a:t>•«Арифметика» Л.Ф. Магницкого;</a:t>
            </a:r>
          </a:p>
          <a:p>
            <a:pPr>
              <a:buNone/>
            </a:pPr>
            <a:r>
              <a:rPr lang="ru-RU" sz="1600" dirty="0"/>
              <a:t>•«Стихотворная Псалтырь» </a:t>
            </a:r>
            <a:r>
              <a:rPr lang="ru-RU" sz="1600" dirty="0" smtClean="0"/>
              <a:t>Симеона Полоцкого</a:t>
            </a:r>
            <a:r>
              <a:rPr lang="ru-RU" sz="1600" dirty="0"/>
              <a:t>.</a:t>
            </a:r>
          </a:p>
          <a:p>
            <a:pPr>
              <a:buNone/>
            </a:pPr>
            <a:r>
              <a:rPr lang="ru-RU" sz="1600" dirty="0"/>
              <a:t>В 14 лет Ломоносов бегло читал </a:t>
            </a:r>
            <a:r>
              <a:rPr lang="ru-RU" sz="1600" dirty="0" smtClean="0"/>
              <a:t>и грамотно</a:t>
            </a:r>
            <a:r>
              <a:rPr lang="ru-RU" sz="1600" dirty="0"/>
              <a:t> писал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http://lomonosov.aonb.ru/assets/images/vyst/frag/fr1_11.jpg"/>
          <p:cNvPicPr>
            <a:picLocks noGrp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64075" y="2514997"/>
            <a:ext cx="4022725" cy="301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620688"/>
            <a:ext cx="4114800" cy="648072"/>
          </a:xfrm>
        </p:spPr>
        <p:txBody>
          <a:bodyPr/>
          <a:lstStyle/>
          <a:p>
            <a:r>
              <a:rPr lang="ru-RU" dirty="0" smtClean="0"/>
              <a:t>Детство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4"/>
          </p:nvPr>
        </p:nvSpPr>
        <p:spPr>
          <a:xfrm>
            <a:off x="3347864" y="1340768"/>
            <a:ext cx="5616624" cy="5256584"/>
          </a:xfrm>
        </p:spPr>
        <p:txBody>
          <a:bodyPr>
            <a:noAutofit/>
          </a:bodyPr>
          <a:lstStyle/>
          <a:p>
            <a:r>
              <a:rPr lang="ru-RU" sz="1600" dirty="0" smtClean="0"/>
              <a:t>В декабре 1730 г. С рыбным обозом Ломоносов отправляется в Москву</a:t>
            </a:r>
          </a:p>
          <a:p>
            <a:r>
              <a:rPr lang="ru-RU" sz="1600" dirty="0" smtClean="0"/>
              <a:t>«</a:t>
            </a:r>
            <a:r>
              <a:rPr lang="ru-RU" sz="1600" dirty="0"/>
              <a:t>В Московских Спасских школах записался 1731 </a:t>
            </a:r>
            <a:r>
              <a:rPr lang="ru-RU" sz="1600" dirty="0" smtClean="0"/>
              <a:t>года января</a:t>
            </a:r>
            <a:r>
              <a:rPr lang="ru-RU" sz="1600" dirty="0"/>
              <a:t> 15 числа. Жалованья в шести нижних школах </a:t>
            </a:r>
            <a:r>
              <a:rPr lang="ru-RU" sz="1600" dirty="0" smtClean="0"/>
              <a:t>по 3</a:t>
            </a:r>
            <a:r>
              <a:rPr lang="ru-RU" sz="1600" dirty="0"/>
              <a:t> копейки на день, в седьмой 4 копейки на день».</a:t>
            </a:r>
          </a:p>
          <a:p>
            <a:r>
              <a:rPr lang="ru-RU" sz="1600" dirty="0"/>
              <a:t>•В Спасских школах Ломоносов изучает:</a:t>
            </a:r>
          </a:p>
          <a:p>
            <a:r>
              <a:rPr lang="ru-RU" sz="1600" dirty="0"/>
              <a:t>     1. Богословские книги, летописи, патристику.</a:t>
            </a:r>
          </a:p>
          <a:p>
            <a:r>
              <a:rPr lang="ru-RU" sz="1600" dirty="0"/>
              <a:t>     2. Издания светского и философского содержания.</a:t>
            </a:r>
          </a:p>
          <a:p>
            <a:r>
              <a:rPr lang="ru-RU" sz="1600" dirty="0"/>
              <a:t>     3. Сочинения физические и математические.</a:t>
            </a:r>
          </a:p>
          <a:p>
            <a:r>
              <a:rPr lang="ru-RU" sz="1600" dirty="0"/>
              <a:t>     4. Латынь.</a:t>
            </a:r>
          </a:p>
          <a:p>
            <a:r>
              <a:rPr lang="ru-RU" sz="1600" dirty="0"/>
              <a:t>•Учителя- иеромонахи  </a:t>
            </a:r>
            <a:r>
              <a:rPr lang="ru-RU" sz="1600" dirty="0" smtClean="0"/>
              <a:t>Заико - носпасского</a:t>
            </a:r>
            <a:r>
              <a:rPr lang="ru-RU" sz="1600" dirty="0"/>
              <a:t> училища.</a:t>
            </a:r>
          </a:p>
          <a:p>
            <a:r>
              <a:rPr lang="ru-RU" sz="1600" dirty="0"/>
              <a:t>•Академик Я.К. Грот в 1865 г. В своей речи, </a:t>
            </a:r>
            <a:r>
              <a:rPr lang="ru-RU" sz="1600" dirty="0" smtClean="0"/>
              <a:t>посвященной юбилею</a:t>
            </a:r>
            <a:r>
              <a:rPr lang="ru-RU" sz="1600" dirty="0"/>
              <a:t> М.В. Ломоносова, в Академии наук отмечает:</a:t>
            </a:r>
          </a:p>
          <a:p>
            <a:r>
              <a:rPr lang="ru-RU" sz="1600" dirty="0"/>
              <a:t>     «К </a:t>
            </a:r>
            <a:r>
              <a:rPr lang="ru-RU" sz="1600" dirty="0" smtClean="0"/>
              <a:t>счастью</a:t>
            </a:r>
            <a:r>
              <a:rPr lang="ru-RU" sz="1600" dirty="0"/>
              <a:t> Ломоносова классическое учение </a:t>
            </a:r>
            <a:r>
              <a:rPr lang="ru-RU" sz="1600" dirty="0" smtClean="0"/>
              <a:t>Спасских школ</a:t>
            </a:r>
            <a:r>
              <a:rPr lang="ru-RU" sz="1600" dirty="0"/>
              <a:t> поставило его на твёрдую почву </a:t>
            </a:r>
            <a:r>
              <a:rPr lang="ru-RU" sz="1600" dirty="0" smtClean="0"/>
              <a:t>европейской цивилизации</a:t>
            </a:r>
            <a:r>
              <a:rPr lang="ru-RU" sz="1600" dirty="0"/>
              <a:t>: оно положило свою печать на всю </a:t>
            </a:r>
            <a:r>
              <a:rPr lang="ru-RU" sz="1600" dirty="0" smtClean="0"/>
              <a:t>его умственную</a:t>
            </a:r>
            <a:r>
              <a:rPr lang="ru-RU" sz="1600" dirty="0"/>
              <a:t> деятельность, отразилось на его </a:t>
            </a:r>
            <a:r>
              <a:rPr lang="ru-RU" sz="1600" dirty="0" smtClean="0"/>
              <a:t>ясном правильном</a:t>
            </a:r>
            <a:r>
              <a:rPr lang="ru-RU" sz="1600" dirty="0"/>
              <a:t> мышлении, на </a:t>
            </a:r>
            <a:r>
              <a:rPr lang="ru-RU" sz="1600" dirty="0" smtClean="0"/>
              <a:t>оконченности</a:t>
            </a:r>
            <a:r>
              <a:rPr lang="ru-RU" sz="1600" dirty="0"/>
              <a:t> всех </a:t>
            </a:r>
            <a:r>
              <a:rPr lang="ru-RU" sz="1600" dirty="0" smtClean="0"/>
              <a:t>трудового</a:t>
            </a:r>
            <a:r>
              <a:rPr lang="ru-RU" sz="1600" dirty="0"/>
              <a:t>»</a:t>
            </a:r>
          </a:p>
          <a:p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rot="5400000">
            <a:off x="683087" y="1341248"/>
            <a:ext cx="1981688" cy="284482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551" y="188640"/>
            <a:ext cx="8264897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2</a:t>
            </a:r>
            <a:r>
              <a:rPr lang="ru-RU" dirty="0"/>
              <a:t> </a:t>
            </a:r>
            <a:r>
              <a:rPr lang="ru-RU" dirty="0" smtClean="0"/>
              <a:t>этап.</a:t>
            </a:r>
            <a:r>
              <a:rPr lang="ru-RU" dirty="0"/>
              <a:t> </a:t>
            </a:r>
            <a:r>
              <a:rPr lang="ru-RU" dirty="0" smtClean="0"/>
              <a:t>Юность . Москва</a:t>
            </a:r>
            <a:r>
              <a:rPr lang="ru-RU" dirty="0"/>
              <a:t>. Славяно-греко-латинская академия</a:t>
            </a:r>
          </a:p>
        </p:txBody>
      </p:sp>
      <p:pic>
        <p:nvPicPr>
          <p:cNvPr id="6" name="Рисунок 5" descr="http://im0-tub-ru.yandex.net/i?id=164746229-35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2844824" cy="198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4"/>
          </p:nvPr>
        </p:nvSpPr>
        <p:spPr>
          <a:xfrm>
            <a:off x="3419872" y="1412776"/>
            <a:ext cx="5544616" cy="4680520"/>
          </a:xfrm>
        </p:spPr>
        <p:txBody>
          <a:bodyPr>
            <a:normAutofit/>
          </a:bodyPr>
          <a:lstStyle/>
          <a:p>
            <a:r>
              <a:rPr lang="ru-RU" sz="1600" dirty="0"/>
              <a:t>В 1734 г. Ломоносов отправляется </a:t>
            </a:r>
            <a:r>
              <a:rPr lang="ru-RU" sz="1600" dirty="0" smtClean="0"/>
              <a:t>в Киев</a:t>
            </a:r>
            <a:r>
              <a:rPr lang="ru-RU" sz="1600" dirty="0"/>
              <a:t>, где обучается несколько месяцев.</a:t>
            </a:r>
          </a:p>
          <a:p>
            <a:r>
              <a:rPr lang="ru-RU" sz="1600" dirty="0"/>
              <a:t>•Киев- мать городов русских.</a:t>
            </a:r>
          </a:p>
          <a:p>
            <a:r>
              <a:rPr lang="ru-RU" sz="1600" dirty="0"/>
              <a:t>•В Киеве Ломоносов изучает летописи </a:t>
            </a:r>
            <a:r>
              <a:rPr lang="ru-RU" sz="1600" dirty="0" smtClean="0"/>
              <a:t>и творения</a:t>
            </a:r>
            <a:r>
              <a:rPr lang="ru-RU" sz="1600" dirty="0"/>
              <a:t> святых отцов, </a:t>
            </a:r>
            <a:r>
              <a:rPr lang="ru-RU" sz="1600" dirty="0" smtClean="0"/>
              <a:t>посещает Софийский</a:t>
            </a:r>
            <a:r>
              <a:rPr lang="ru-RU" sz="1600" dirty="0"/>
              <a:t> собор, где главная </a:t>
            </a:r>
            <a:r>
              <a:rPr lang="ru-RU" sz="1600" dirty="0" smtClean="0"/>
              <a:t>фреска Богоматерь</a:t>
            </a:r>
            <a:r>
              <a:rPr lang="ru-RU" sz="1600" dirty="0"/>
              <a:t> Оранта (Нерушимая стена</a:t>
            </a:r>
            <a:r>
              <a:rPr lang="ru-RU" sz="1600" dirty="0" smtClean="0"/>
              <a:t>) выполнена</a:t>
            </a:r>
            <a:r>
              <a:rPr lang="ru-RU" sz="1600" dirty="0"/>
              <a:t> из мозаики в XI </a:t>
            </a:r>
            <a:r>
              <a:rPr lang="ru-RU" sz="1600" dirty="0" smtClean="0"/>
              <a:t>веке лучшими</a:t>
            </a:r>
            <a:r>
              <a:rPr lang="ru-RU" sz="1600" dirty="0"/>
              <a:t> византийскими </a:t>
            </a:r>
            <a:r>
              <a:rPr lang="ru-RU" sz="1600" dirty="0" smtClean="0"/>
              <a:t>мастерами . Можно</a:t>
            </a:r>
            <a:r>
              <a:rPr lang="ru-RU" sz="1600" dirty="0"/>
              <a:t> предположить, что </a:t>
            </a:r>
            <a:r>
              <a:rPr lang="ru-RU" sz="1600" dirty="0" smtClean="0"/>
              <a:t>именно после</a:t>
            </a:r>
            <a:r>
              <a:rPr lang="ru-RU" sz="1600" dirty="0"/>
              <a:t> посещения Киева в </a:t>
            </a:r>
            <a:r>
              <a:rPr lang="ru-RU" sz="1600" dirty="0" smtClean="0"/>
              <a:t>Ломоносове проснулся</a:t>
            </a:r>
            <a:r>
              <a:rPr lang="ru-RU" sz="1600" dirty="0"/>
              <a:t> </a:t>
            </a:r>
            <a:r>
              <a:rPr lang="ru-RU" sz="1600" i="1" dirty="0"/>
              <a:t>интерес к </a:t>
            </a:r>
            <a:r>
              <a:rPr lang="ru-RU" sz="1600" i="1" dirty="0" smtClean="0"/>
              <a:t>мозаичному искусству</a:t>
            </a:r>
            <a:r>
              <a:rPr lang="ru-RU" sz="1600" i="1" dirty="0"/>
              <a:t>.</a:t>
            </a:r>
            <a:endParaRPr lang="ru-RU" sz="1600" dirty="0"/>
          </a:p>
          <a:p>
            <a:r>
              <a:rPr lang="ru-RU" sz="1600" dirty="0"/>
              <a:t>•Не найдя в Киеве материалов по </a:t>
            </a:r>
            <a:r>
              <a:rPr lang="ru-RU" sz="1600" dirty="0" smtClean="0"/>
              <a:t>физике и</a:t>
            </a:r>
            <a:r>
              <a:rPr lang="ru-RU" sz="1600" dirty="0"/>
              <a:t> математике, возвращается в Москву</a:t>
            </a:r>
          </a:p>
          <a:p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512" y="1700807"/>
            <a:ext cx="2880320" cy="216024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624736" cy="792088"/>
          </a:xfrm>
        </p:spPr>
        <p:txBody>
          <a:bodyPr>
            <a:normAutofit/>
          </a:bodyPr>
          <a:lstStyle/>
          <a:p>
            <a:r>
              <a:rPr lang="ru-RU" dirty="0"/>
              <a:t>3 этап. </a:t>
            </a:r>
            <a:r>
              <a:rPr lang="ru-RU" dirty="0" smtClean="0"/>
              <a:t>Юность . Киево - Могилянская</a:t>
            </a:r>
            <a:r>
              <a:rPr lang="ru-RU" dirty="0"/>
              <a:t> академия</a:t>
            </a:r>
          </a:p>
        </p:txBody>
      </p:sp>
      <p:pic>
        <p:nvPicPr>
          <p:cNvPr id="6" name="Рисунок 5" descr="http://im7-tub-ru.yandex.net/i?id=55262756-58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4392488" cy="4641379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В 1735 г. , не дойдя до богословского класса, Ломоносов из философского класса вместе с другими 12 учениками Спасских школ отправлен в Петербургский Университет.</a:t>
            </a:r>
          </a:p>
          <a:p>
            <a:r>
              <a:rPr lang="ru-RU" sz="1600" dirty="0" smtClean="0"/>
              <a:t>•В Петербурге Ломоносов изучает:</a:t>
            </a:r>
          </a:p>
          <a:p>
            <a:r>
              <a:rPr lang="ru-RU" sz="1600" dirty="0" smtClean="0"/>
              <a:t>     1. Начал изучать немецкий и французский языки.</a:t>
            </a:r>
          </a:p>
          <a:p>
            <a:r>
              <a:rPr lang="ru-RU" sz="1600" dirty="0" smtClean="0"/>
              <a:t>    2.«Слушал начальные основания философии и математики и прилежал к тому с крайнею охотою , упражняясь между тем и в стихотворении, но из сих последних его трудов ничего в печать не вышло  . Отменную оказал склонность  к экспериментальной физике, химии     и минералогии»</a:t>
            </a:r>
          </a:p>
          <a:p>
            <a:endParaRPr lang="ru-RU" sz="1600" dirty="0"/>
          </a:p>
        </p:txBody>
      </p:sp>
      <p:pic>
        <p:nvPicPr>
          <p:cNvPr id="7" name="Содержимое 6" descr="http://900igr.net/datai/fizika/Mikhail-Vasilevich-Lomonosov/0007-006-V-janvare-1736-goda-vmeste-s-odinnadtsatju-vospitannikami-akademii.jpg"/>
          <p:cNvPicPr>
            <a:picLocks noGrp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64075" y="2621851"/>
            <a:ext cx="4022725" cy="280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548680"/>
            <a:ext cx="4114800" cy="720080"/>
          </a:xfrm>
        </p:spPr>
        <p:txBody>
          <a:bodyPr>
            <a:normAutofit/>
          </a:bodyPr>
          <a:lstStyle/>
          <a:p>
            <a:r>
              <a:rPr lang="ru-RU" dirty="0"/>
              <a:t>4 этап. </a:t>
            </a:r>
            <a:r>
              <a:rPr lang="ru-RU" dirty="0" smtClean="0"/>
              <a:t>Юность . Санкт-Петербург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07504" y="1340768"/>
            <a:ext cx="6120680" cy="5517232"/>
          </a:xfrm>
        </p:spPr>
        <p:txBody>
          <a:bodyPr>
            <a:noAutofit/>
          </a:bodyPr>
          <a:lstStyle/>
          <a:p>
            <a:pPr marL="179388" indent="-179388" algn="just" defTabSz="5291138"/>
            <a:r>
              <a:rPr lang="ru-RU" sz="1600" dirty="0"/>
              <a:t>В марте 1936 г. Академия наук принимает </a:t>
            </a:r>
            <a:r>
              <a:rPr lang="ru-RU" sz="1600" dirty="0" smtClean="0"/>
              <a:t>решение</a:t>
            </a:r>
          </a:p>
          <a:p>
            <a:pPr marL="179388" indent="-179388" algn="just" defTabSz="5291138">
              <a:buNone/>
            </a:pPr>
            <a:r>
              <a:rPr lang="ru-RU" sz="1600" dirty="0"/>
              <a:t> </a:t>
            </a:r>
            <a:r>
              <a:rPr lang="ru-RU" sz="1600" dirty="0" smtClean="0"/>
              <a:t>   отправить</a:t>
            </a:r>
            <a:r>
              <a:rPr lang="ru-RU" sz="1600" dirty="0"/>
              <a:t> </a:t>
            </a:r>
            <a:r>
              <a:rPr lang="ru-RU" sz="1600" dirty="0" smtClean="0"/>
              <a:t>12 молодых</a:t>
            </a:r>
            <a:r>
              <a:rPr lang="ru-RU" sz="1600" dirty="0"/>
              <a:t> </a:t>
            </a:r>
            <a:r>
              <a:rPr lang="ru-RU" sz="1600" dirty="0" smtClean="0"/>
              <a:t>людей ,  выпускников</a:t>
            </a:r>
            <a:r>
              <a:rPr lang="ru-RU" sz="1600" dirty="0"/>
              <a:t> Спасских школ для учебы в </a:t>
            </a:r>
            <a:r>
              <a:rPr lang="ru-RU" sz="1600" dirty="0" smtClean="0"/>
              <a:t>Германию . До</a:t>
            </a:r>
            <a:r>
              <a:rPr lang="ru-RU" sz="1600" dirty="0"/>
              <a:t> этого в Сибири работала экспедиция Академии наук, </a:t>
            </a:r>
            <a:r>
              <a:rPr lang="ru-RU" sz="1600" dirty="0" smtClean="0"/>
              <a:t>но в</a:t>
            </a:r>
            <a:r>
              <a:rPr lang="ru-RU" sz="1600" dirty="0"/>
              <a:t> её </a:t>
            </a:r>
            <a:r>
              <a:rPr lang="ru-RU" sz="1600" dirty="0" smtClean="0"/>
              <a:t>составе не</a:t>
            </a:r>
            <a:r>
              <a:rPr lang="ru-RU" sz="1600" dirty="0"/>
              <a:t> хватало </a:t>
            </a:r>
            <a:r>
              <a:rPr lang="ru-RU" sz="1600" dirty="0" smtClean="0"/>
              <a:t>химика , </a:t>
            </a:r>
            <a:r>
              <a:rPr lang="ru-RU" sz="1600" dirty="0"/>
              <a:t> знающего горное дело. </a:t>
            </a:r>
            <a:endParaRPr lang="ru-RU" sz="1600" dirty="0" smtClean="0"/>
          </a:p>
          <a:p>
            <a:pPr marL="179388" indent="-179388" defTabSz="4302125">
              <a:buNone/>
              <a:tabLst>
                <a:tab pos="989013" algn="l"/>
                <a:tab pos="1438275" algn="l"/>
                <a:tab pos="2068513" algn="l"/>
                <a:tab pos="2863850" algn="l"/>
                <a:tab pos="3582988" algn="l"/>
                <a:tab pos="4481513" algn="ctr"/>
                <a:tab pos="5021263" algn="l"/>
              </a:tabLst>
            </a:pPr>
            <a:r>
              <a:rPr lang="ru-RU" sz="1600" dirty="0" smtClean="0"/>
              <a:t>    Западно–европейские          химики</a:t>
            </a:r>
            <a:r>
              <a:rPr lang="ru-RU" sz="1600" dirty="0"/>
              <a:t> отказались ехать на большое расстояние порядка </a:t>
            </a:r>
            <a:r>
              <a:rPr lang="ru-RU" sz="1600" dirty="0" smtClean="0"/>
              <a:t> 10</a:t>
            </a:r>
            <a:r>
              <a:rPr lang="ru-RU" sz="1600" dirty="0"/>
              <a:t> </a:t>
            </a:r>
            <a:r>
              <a:rPr lang="ru-RU" sz="1600" dirty="0" smtClean="0"/>
              <a:t>тысяч вёрст</a:t>
            </a:r>
            <a:r>
              <a:rPr lang="ru-RU" sz="1600" dirty="0"/>
              <a:t>. </a:t>
            </a:r>
            <a:r>
              <a:rPr lang="ru-RU" sz="1600" dirty="0" smtClean="0"/>
              <a:t>  Тогда</a:t>
            </a:r>
            <a:r>
              <a:rPr lang="ru-RU" sz="1600" dirty="0"/>
              <a:t> и было решено послать русских студентов на обучение </a:t>
            </a:r>
            <a:r>
              <a:rPr lang="ru-RU" sz="1600" dirty="0" smtClean="0"/>
              <a:t>в Германию</a:t>
            </a:r>
            <a:r>
              <a:rPr lang="ru-RU" sz="1600" dirty="0"/>
              <a:t>.</a:t>
            </a:r>
          </a:p>
          <a:p>
            <a:pPr algn="just" defTabSz="5291138"/>
            <a:r>
              <a:rPr lang="ru-RU" sz="1600" dirty="0" smtClean="0"/>
              <a:t>За</a:t>
            </a:r>
            <a:r>
              <a:rPr lang="ru-RU" sz="1600" dirty="0"/>
              <a:t> границей Ломоносов пробыл 5 лет: </a:t>
            </a:r>
            <a:endParaRPr lang="ru-RU" sz="1600" dirty="0" smtClean="0"/>
          </a:p>
          <a:p>
            <a:pPr algn="just" defTabSz="5291138"/>
            <a:r>
              <a:rPr lang="ru-RU" sz="1600" dirty="0" smtClean="0"/>
              <a:t>около3</a:t>
            </a:r>
            <a:r>
              <a:rPr lang="ru-RU" sz="1600" dirty="0"/>
              <a:t> лет в Марбурге </a:t>
            </a:r>
            <a:r>
              <a:rPr lang="ru-RU" sz="1600" dirty="0" smtClean="0"/>
              <a:t>у Христиана</a:t>
            </a:r>
            <a:r>
              <a:rPr lang="ru-RU" sz="1600" dirty="0"/>
              <a:t> Вольфа, около года во Фрайберге </a:t>
            </a:r>
            <a:r>
              <a:rPr lang="ru-RU" sz="1600" dirty="0" smtClean="0"/>
              <a:t>у   Генкеля ,</a:t>
            </a:r>
            <a:r>
              <a:rPr lang="ru-RU" sz="1600" dirty="0"/>
              <a:t> около года </a:t>
            </a:r>
            <a:r>
              <a:rPr lang="ru-RU" sz="1600" dirty="0" smtClean="0"/>
              <a:t>в переездах</a:t>
            </a:r>
            <a:r>
              <a:rPr lang="ru-RU" sz="1600" dirty="0"/>
              <a:t>, был в Голландии.</a:t>
            </a:r>
          </a:p>
          <a:p>
            <a:pPr algn="just" defTabSz="5291138"/>
            <a:r>
              <a:rPr lang="ru-RU" sz="1600" dirty="0" smtClean="0"/>
              <a:t>Из</a:t>
            </a:r>
            <a:r>
              <a:rPr lang="ru-RU" sz="1600" dirty="0"/>
              <a:t> Германии Ломоносов вынес не только обширные познания </a:t>
            </a:r>
            <a:r>
              <a:rPr lang="ru-RU" sz="1600" dirty="0" smtClean="0"/>
              <a:t>в области</a:t>
            </a:r>
            <a:r>
              <a:rPr lang="ru-RU" sz="1600" dirty="0"/>
              <a:t> </a:t>
            </a:r>
            <a:r>
              <a:rPr lang="ru-RU" sz="1600" dirty="0" smtClean="0"/>
              <a:t> математики , химии ,           физики , горном</a:t>
            </a:r>
            <a:r>
              <a:rPr lang="ru-RU" sz="1600" dirty="0"/>
              <a:t> </a:t>
            </a:r>
            <a:r>
              <a:rPr lang="ru-RU" sz="1600" dirty="0" smtClean="0"/>
              <a:t>деле ,</a:t>
            </a:r>
            <a:r>
              <a:rPr lang="ru-RU" sz="1600" dirty="0"/>
              <a:t> </a:t>
            </a:r>
            <a:r>
              <a:rPr lang="ru-RU" sz="1600" dirty="0" smtClean="0"/>
              <a:t>но</a:t>
            </a:r>
            <a:r>
              <a:rPr lang="ru-RU" sz="1600" dirty="0"/>
              <a:t> и в </a:t>
            </a:r>
            <a:r>
              <a:rPr lang="ru-RU" sz="1600" dirty="0" smtClean="0"/>
              <a:t>значительной степени</a:t>
            </a:r>
            <a:r>
              <a:rPr lang="ru-RU" sz="1600" dirty="0"/>
              <a:t> и общую формулировку своего </a:t>
            </a:r>
            <a:r>
              <a:rPr lang="ru-RU" sz="1600" dirty="0" smtClean="0"/>
              <a:t>мирово зрения</a:t>
            </a:r>
            <a:r>
              <a:rPr lang="ru-RU" sz="1600" dirty="0"/>
              <a:t>. На </a:t>
            </a:r>
            <a:r>
              <a:rPr lang="ru-RU" sz="1600" dirty="0" smtClean="0"/>
              <a:t>лекциях  Вольфа</a:t>
            </a:r>
            <a:r>
              <a:rPr lang="ru-RU" sz="1600" dirty="0"/>
              <a:t> Ломоносов мог выработать свои взгляды в </a:t>
            </a:r>
            <a:r>
              <a:rPr lang="ru-RU" sz="1600" dirty="0" smtClean="0"/>
              <a:t>области естественного</a:t>
            </a:r>
            <a:r>
              <a:rPr lang="ru-RU" sz="1600" dirty="0"/>
              <a:t> права, в вопросах, касающихся государства</a:t>
            </a:r>
          </a:p>
          <a:p>
            <a:pPr algn="just"/>
            <a:endParaRPr lang="ru-RU" sz="1600" dirty="0"/>
          </a:p>
        </p:txBody>
      </p:sp>
      <p:pic>
        <p:nvPicPr>
          <p:cNvPr id="7" name="Содержимое 6" descr="http://www.sedmitza.ru/data/195/475/1234/11170.jpg"/>
          <p:cNvPicPr>
            <a:picLocks noGrp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72200" y="2780928"/>
            <a:ext cx="2448272" cy="160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dirty="0"/>
              <a:t>5 этап. За </a:t>
            </a:r>
            <a:r>
              <a:rPr lang="ru-RU" sz="3200" dirty="0" smtClean="0"/>
              <a:t>границей . Германия</a:t>
            </a:r>
            <a:r>
              <a:rPr lang="ru-RU" sz="32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299</TotalTime>
  <Words>293</Words>
  <Application>Microsoft Office PowerPoint</Application>
  <PresentationFormat>Экран (4:3)</PresentationFormat>
  <Paragraphs>134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BlackTie</vt:lpstr>
      <vt:lpstr>Михаил  Васильевич Ломоносов</vt:lpstr>
      <vt:lpstr>Введение: </vt:lpstr>
      <vt:lpstr>Этапы обучения М.В. Ломоносова</vt:lpstr>
      <vt:lpstr>Жизнь Ломоносова</vt:lpstr>
      <vt:lpstr>Детство</vt:lpstr>
      <vt:lpstr>2 этап. Юность . Москва. Славяно-греко-латинская академия</vt:lpstr>
      <vt:lpstr>3 этап. Юность . Киево - Могилянская академия</vt:lpstr>
      <vt:lpstr>4 этап. Юность . Санкт-Петербург</vt:lpstr>
      <vt:lpstr>5 этап. За границей . Германия.</vt:lpstr>
      <vt:lpstr>5 этап. За границей. Германия , Марбург</vt:lpstr>
      <vt:lpstr>5 этап. За границей .Германия, Марбург , первые научные труды . Фрайберг</vt:lpstr>
      <vt:lpstr>Ломоносов за границей </vt:lpstr>
      <vt:lpstr> Жизнь после возвращения на Родину</vt:lpstr>
      <vt:lpstr>Его след в истории России…</vt:lpstr>
      <vt:lpstr>Его книги…</vt:lpstr>
      <vt:lpstr>Творчество в жизни Ломоносова.</vt:lpstr>
      <vt:lpstr>Университет</vt:lpstr>
      <vt:lpstr>Его жизнь оборвалась…</vt:lpstr>
      <vt:lpstr>Ломоносов Петром I и Екатериною II он один является самобытным сподвижником просвещения. Он создал первый университет Он, лучше сказать, сам был первым нашим университетом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Презентацию выполнила  ученица 7 «а» класс Абалакова Ольга</dc:title>
  <dc:creator>1</dc:creator>
  <cp:lastModifiedBy>1</cp:lastModifiedBy>
  <cp:revision>33</cp:revision>
  <dcterms:created xsi:type="dcterms:W3CDTF">2013-10-05T14:50:33Z</dcterms:created>
  <dcterms:modified xsi:type="dcterms:W3CDTF">2015-01-14T04:02:35Z</dcterms:modified>
</cp:coreProperties>
</file>