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5" r:id="rId4"/>
    <p:sldId id="276" r:id="rId5"/>
    <p:sldId id="277" r:id="rId6"/>
    <p:sldId id="285" r:id="rId7"/>
    <p:sldId id="278" r:id="rId8"/>
    <p:sldId id="279" r:id="rId9"/>
    <p:sldId id="260" r:id="rId10"/>
    <p:sldId id="280" r:id="rId11"/>
    <p:sldId id="281" r:id="rId12"/>
    <p:sldId id="261" r:id="rId13"/>
    <p:sldId id="262" r:id="rId14"/>
    <p:sldId id="282" r:id="rId15"/>
    <p:sldId id="259" r:id="rId16"/>
    <p:sldId id="258" r:id="rId17"/>
    <p:sldId id="286" r:id="rId18"/>
    <p:sldId id="287" r:id="rId19"/>
    <p:sldId id="288" r:id="rId20"/>
    <p:sldId id="263" r:id="rId21"/>
    <p:sldId id="289" r:id="rId22"/>
    <p:sldId id="264" r:id="rId23"/>
    <p:sldId id="290" r:id="rId24"/>
    <p:sldId id="265" r:id="rId25"/>
    <p:sldId id="266" r:id="rId26"/>
    <p:sldId id="267" r:id="rId27"/>
    <p:sldId id="272" r:id="rId28"/>
    <p:sldId id="291" r:id="rId29"/>
    <p:sldId id="270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D6297D-F42A-4859-9522-1977EEF39F8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64C3F4-5468-4AED-BE33-092C57161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67839-150F-481B-8849-633AE7128F9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B4698C-5D10-41B8-91BE-FD4EF13E8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973F2-572E-4103-B91F-9FB827DB3227}" type="slidenum">
              <a:rPr lang="ru-RU"/>
              <a:pPr/>
              <a:t>16</a:t>
            </a:fld>
            <a:endParaRPr 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D222-F104-4088-A48F-89979FD754A0}" type="slidenum">
              <a:rPr lang="ru-RU"/>
              <a:pPr/>
              <a:t>17</a:t>
            </a:fld>
            <a:endParaRPr 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AC0F9-E7B4-4D83-9007-501CCBEAF13D}" type="slidenum">
              <a:rPr lang="ru-RU"/>
              <a:pPr/>
              <a:t>18</a:t>
            </a:fld>
            <a:endParaRPr lang="ru-R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446D9-2F85-4E60-BD23-FF5CA53051F7}" type="slidenum">
              <a:rPr lang="ru-RU"/>
              <a:pPr/>
              <a:t>20</a:t>
            </a:fld>
            <a:endParaRPr lang="ru-RU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D71EF-D4A4-409C-A882-EE124275C315}" type="slidenum">
              <a:rPr lang="ru-RU"/>
              <a:pPr/>
              <a:t>22</a:t>
            </a:fld>
            <a:endParaRPr lang="ru-RU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CFA62-4A06-464B-96BB-3E93CB2E03C5}" type="slidenum">
              <a:rPr lang="ru-RU"/>
              <a:pPr/>
              <a:t>27</a:t>
            </a:fld>
            <a:endParaRPr lang="ru-RU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B94CE-7324-4B38-B881-DA7FD9ACBC29}" type="slidenum">
              <a:rPr lang="ru-RU"/>
              <a:pPr/>
              <a:t>3</a:t>
            </a:fld>
            <a:endParaRPr lang="ru-R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3B37D-3416-409D-A01A-2C1198157334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3A4F3-E7AE-4867-933A-F0E096B5B563}" type="slidenum">
              <a:rPr lang="ru-RU"/>
              <a:pPr/>
              <a:t>5</a:t>
            </a:fld>
            <a:endParaRPr lang="ru-RU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4B9A9-C2D2-43BE-8675-BF37E54D3CD9}" type="slidenum">
              <a:rPr lang="ru-RU"/>
              <a:pPr/>
              <a:t>6</a:t>
            </a:fld>
            <a:endParaRPr 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E9D5A-073A-4CAB-874E-9554CFE150FF}" type="slidenum">
              <a:rPr lang="ru-RU"/>
              <a:pPr/>
              <a:t>7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BBCB4-E026-46A7-8CA4-AD65FA0FC26C}" type="slidenum">
              <a:rPr lang="ru-RU"/>
              <a:pPr/>
              <a:t>9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102CB-F0F5-4B79-A24F-875ECD2E0BA0}" type="slidenum">
              <a:rPr lang="ru-RU"/>
              <a:pPr/>
              <a:t>10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9429-2ABC-4C22-905B-A170B6BBC7CB}" type="slidenum">
              <a:rPr lang="ru-RU"/>
              <a:pPr/>
              <a:t>13</a:t>
            </a:fld>
            <a:endParaRPr lang="ru-RU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5DFF-98FE-4995-9739-469778277B61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07E8-DF46-4140-AB59-80905D086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A3EA-C7B3-4F16-A3A0-138C1CF0416A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8383-CFDE-4F04-A5A3-78A56B47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BD88-DA31-47AA-BE3C-4C870EA9BD9F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E07A-268B-4D70-914D-0DA136057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2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3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5DFF-98FE-4995-9739-469778277B61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07E8-DF46-4140-AB59-80905D086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225B-0767-4826-AEB1-3D501EE30020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B852-7253-4379-AA53-9503CE5EC4EC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7637-B2C8-4010-B490-47AB52DCF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C068-92E7-4F27-8FE6-7DD127BEEF3D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21F0-950C-463B-B610-CCE156203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F1BF-8911-47CA-9B33-D382BDC15827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3971-643A-46EF-88B2-7B8A578C5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ED1-DC29-4040-9E6A-3D0C69F7F1A3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66D4-07E1-4D3A-A56A-19DB5753B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210E-DDCE-452F-A64B-19CE7FA32AA5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27F5-D8C3-410D-9B0B-B85CFC2353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C04C-663C-493A-8E3D-50968CD4DC76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FC26-35EA-4287-AE3F-82791D88C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225B-0767-4826-AEB1-3D501EE30020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D2AC-6746-4B36-9B50-51C2E44DF986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396D4-7493-468E-AC1F-369EDD747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A3EA-C7B3-4F16-A3A0-138C1CF0416A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8383-CFDE-4F04-A5A3-78A56B47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BD88-DA31-47AA-BE3C-4C870EA9BD9F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E07A-268B-4D70-914D-0DA136057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852-7253-4379-AA53-9503CE5EC4EC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7637-B2C8-4010-B490-47AB52DCF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C068-92E7-4F27-8FE6-7DD127BEEF3D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21F0-950C-463B-B610-CCE156203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F1BF-8911-47CA-9B33-D382BDC15827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3971-643A-46EF-88B2-7B8A578C5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8ED1-DC29-4040-9E6A-3D0C69F7F1A3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66D4-07E1-4D3A-A56A-19DB5753B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210E-DDCE-452F-A64B-19CE7FA32AA5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27F5-D8C3-410D-9B0B-B85CFC2353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C04C-663C-493A-8E3D-50968CD4DC76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FC26-35EA-4287-AE3F-82791D88C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2AC-6746-4B36-9B50-51C2E44DF986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96D4-7493-468E-AC1F-369EDD747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0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20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620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0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98CC7C0-E7F3-46A2-806A-D9FFBF06F837}" type="datetime1">
              <a:rPr lang="ru-RU" smtClean="0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6B2243-8C44-484B-B8C0-F2EB0EA28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FluorescentCells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.ru/biology/course/content/models/albsyn/albsyn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logiya.ne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строение </a:t>
            </a:r>
            <a:r>
              <a:rPr lang="ru-RU" dirty="0" smtClean="0"/>
              <a:t>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4149725"/>
            <a:ext cx="3792538" cy="1931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Monotype Corsiva" pitchFamily="66" charset="0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idx="11"/>
          </p:nvPr>
        </p:nvSpPr>
        <p:spPr>
          <a:xfrm>
            <a:off x="3143240" y="5786454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B7E08A-6B4A-4DBE-AD3E-ED3EB3CEDD65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Picture 2" descr="C:\Documents and Settings\mihael\Рабочий стол\ядр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848097" cy="276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0825" y="2349500"/>
            <a:ext cx="201612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Кариолемма 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555875" y="1844675"/>
            <a:ext cx="201612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Кариоплазма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716463" y="2420938"/>
            <a:ext cx="2016125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Хроматин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877050" y="1989138"/>
            <a:ext cx="2016125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Ядрышки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1547813" y="260350"/>
            <a:ext cx="619283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Компоненты ядра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50825" y="3500438"/>
            <a:ext cx="1944688" cy="25923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Двойная ядерная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мембрана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отделяет ядерное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содержимое и,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прежде всего,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хромосомы от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цитоплазмы</a:t>
            </a:r>
          </a:p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2411413" y="3141663"/>
            <a:ext cx="2017712" cy="25193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Ядерный сок,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содержит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различные белки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и другие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органические и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неорганические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соединения</a:t>
            </a:r>
          </a:p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4716463" y="3573463"/>
            <a:ext cx="2017712" cy="25923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Деспирализо-</a:t>
            </a:r>
          </a:p>
          <a:p>
            <a:pPr algn="ctr"/>
            <a:r>
              <a:rPr lang="ru-RU"/>
              <a:t>ванные</a:t>
            </a:r>
          </a:p>
          <a:p>
            <a:pPr algn="ctr"/>
            <a:r>
              <a:rPr lang="ru-RU"/>
              <a:t>хромосомы 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6948488" y="3213100"/>
            <a:ext cx="2017712" cy="24479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Times New Roman" pitchFamily="18" charset="0"/>
            </a:endParaRPr>
          </a:p>
          <a:p>
            <a:pPr algn="ctr"/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Округлые тельца,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образованные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молекулами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рРНК и белками,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место сборки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рибосом</a:t>
            </a:r>
          </a:p>
          <a:p>
            <a:pPr algn="ctr"/>
            <a:endParaRPr lang="ru-RU" sz="2000">
              <a:latin typeface="Times New Roman" pitchFamily="18" charset="0"/>
            </a:endParaRPr>
          </a:p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1619250" y="1125538"/>
            <a:ext cx="431800" cy="10795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5580063" y="1196975"/>
            <a:ext cx="431800" cy="10795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3276600" y="1125538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7164388" y="1196975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 animBg="1"/>
      <p:bldP spid="34823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Ядро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3857625" cy="5572125"/>
          </a:xfrm>
        </p:spPr>
        <p:txBody>
          <a:bodyPr/>
          <a:lstStyle/>
          <a:p>
            <a:pPr eaLnBrk="1" hangingPunct="1"/>
            <a:r>
              <a:rPr lang="ru-RU" sz="1600" smtClean="0"/>
              <a:t>Ядро неделящейся клетки имеет ядерную оболочку. Она состоит из двух трехслойных мембран. Наружная мембрана связана через эндоплазматическуго сеть с клеточной мембраной. Через всю эту систему осуществляется постоянный обмен веществами между цитоплазмой, ядром и средой, окружающей клетку. Кроме того, в оболочке ядра есть поры, через которые также осуществляется связь ядра с цитоплазмой. Внутри ядро заполнено ядерным соком, в котором находятся глыбки хроматина, ядрышко и рибосомы. Хроматин образован белком и ДНК. Это тот материальный субстрат, который перед делением клетки оформляется в хромосомы, видимые в световом микроскопе.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9D11A53-A4B6-4CAA-8BD9-45E59A08DC2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9" name="Picture 2" descr="C:\Documents and Settings\mihael\Рабочий стол\ядр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785938"/>
            <a:ext cx="4562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Цитоплазма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500188"/>
            <a:ext cx="4614862" cy="4929187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Цитоплазма</a:t>
            </a:r>
            <a:r>
              <a:rPr lang="ru-RU" dirty="0" smtClean="0"/>
              <a:t> представляет собой сложную коллоидную систему. Ее строение: прозрачный полужидкий раствор и структурные образования. Общими для всех клеток структурными образованиями цитоплазмы являются: митохондрии, эндоплазматическая сеть, 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 и рибосомы. Все они вместе с ядром представляют собой центры тех или иных биохимических процессов, в совокупности составляющих обмен веществ и энергии в клетке. Эти процессы чрезвычайно разнообразны и протекают одновременно в микроскопически малом объеме клетки. </a:t>
            </a: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89145A2-3358-40BE-B29E-643CF53B73B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2" descr="C:\Documents and Settings\mihael\Рабочий стол\цитоплаз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37163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r>
              <a:rPr lang="ru-RU" sz="4800">
                <a:latin typeface="Times New Roman" pitchFamily="18" charset="0"/>
              </a:rPr>
              <a:t>Цитоскелет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47050" cy="4411662"/>
          </a:xfrm>
        </p:spPr>
        <p:txBody>
          <a:bodyPr/>
          <a:lstStyle/>
          <a:p>
            <a:r>
              <a:rPr lang="ru-RU" altLang="ja-JP">
                <a:latin typeface="Times New Roman" pitchFamily="18" charset="0"/>
              </a:rPr>
              <a:t>Цитоплазма эукариотических клеток пронизана трехмерной сеткой из белковых нитей (филаментов), называемой </a:t>
            </a:r>
            <a:r>
              <a:rPr lang="ru-RU" altLang="ja-JP" b="1">
                <a:latin typeface="Times New Roman" pitchFamily="18" charset="0"/>
              </a:rPr>
              <a:t>цитоскелетом.</a:t>
            </a:r>
            <a:r>
              <a:rPr lang="ru-RU" altLang="ja-JP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1188" y="4005263"/>
            <a:ext cx="30241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hlinkClick r:id="rId3" tooltip="Увеличить"/>
              </a:rPr>
              <a:t> </a:t>
            </a:r>
            <a:endParaRPr lang="ru-RU"/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Цитоскелет эукариот. Актиновые микрофиламенты окрашены в красный, микротрубочки — в зеленый, ядра клеток — в голубой цвет.</a:t>
            </a:r>
          </a:p>
        </p:txBody>
      </p:sp>
      <p:pic>
        <p:nvPicPr>
          <p:cNvPr id="38921" name="Picture 9" descr="Цитоскелет эукариот. Актиновые микрофиламенты окрашены в красный, микротрубочки — в зеленый, ядра клеток — в голубой цвет.">
            <a:hlinkClick r:id="rId3" tooltip="Цитоскелет эукариот. Актиновые микрофиламенты окрашены в красный, микротрубочки — в зеленый, ядра клеток — в голубой цвет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4175"/>
            <a:ext cx="3576638" cy="357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Клеточный центр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4429125" cy="51657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50" b="1" dirty="0" smtClean="0"/>
              <a:t>Клеточный центр</a:t>
            </a:r>
            <a:r>
              <a:rPr lang="ru-RU" sz="1650" dirty="0" smtClean="0"/>
              <a:t> — образование, до сих пор описанное только в клетках животных и низших растений. Он состоит из двух </a:t>
            </a:r>
            <a:r>
              <a:rPr lang="ru-RU" sz="1650" b="1" dirty="0" smtClean="0"/>
              <a:t>центриолей</a:t>
            </a:r>
            <a:r>
              <a:rPr lang="ru-RU" sz="1650" dirty="0" smtClean="0"/>
              <a:t>, строение каждой из которых представляет собой цилиндрик размером до 1 мкм. Центриоли играют важную роль в митотическом делении клеток. Кроме описанных постоянных структурных образований, в цитоплазме различных клеток периодически появляются те или иные включения. Это капельки жира, крахмальные зерна, кристаллики белков особой формы (алейроновые зерна) и др. В большом количестве такие включения встречаются в клетках запасающих тканей. Однако и в клетках других тканей такие включения могут существовать как временный резерв питательных веществ.</a:t>
            </a:r>
            <a:endParaRPr lang="ru-RU" sz="1650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B15C1D7-19FB-4459-A534-76C82BB5AF27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Picture 2" descr="C:\Documents and Settings\mihael\Рабочий стол\клеточный цент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14438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Рибосомы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1196975"/>
            <a:ext cx="4614862" cy="4951413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Рибосомы</a:t>
            </a:r>
            <a:r>
              <a:rPr lang="ru-RU" dirty="0" smtClean="0"/>
              <a:t> находятся как в цитоплазме клетки, так и в ее ядре. Это мельчайшие зернышки диаметром около 15—20 им, что делает их невидимыми в световом микроскопе. В цитоплазме основная масса рибосом сосредоточена на поверхности канальцев шероховатой эндоплазматической сети. Функция рибосом заключается в самом ответственном для жизнедеятельности клетки и организма в целом процессе – в синтезе белков.</a:t>
            </a: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5A64789-00ED-4F42-B8A0-8CC48028050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Picture 2" descr="C:\Documents and Settings\mihael\Рабочий стол\рибосо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4391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6789737" cy="811213"/>
          </a:xfrm>
        </p:spPr>
        <p:txBody>
          <a:bodyPr/>
          <a:lstStyle/>
          <a:p>
            <a:pPr algn="l" eaLnBrk="1" hangingPunct="1"/>
            <a:r>
              <a:rPr lang="ru-RU" sz="4800" b="1" dirty="0" smtClean="0">
                <a:solidFill>
                  <a:schemeClr val="bg2"/>
                </a:solidFill>
                <a:latin typeface="Times New Roman" pitchFamily="18" charset="0"/>
              </a:rPr>
              <a:t>Рибосома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411480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ja-JP" sz="2800" smtClean="0">
                <a:latin typeface="Times New Roman" pitchFamily="18" charset="0"/>
              </a:rPr>
              <a:t>Важнейший органоид живой клетки сферической или слегка овальной формы, диаметром 100-200 ангстрем, состоящий из большой и малой субъединиц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2800" smtClean="0">
                <a:latin typeface="Times New Roman" pitchFamily="18" charset="0"/>
              </a:rPr>
              <a:t>Функция – синтез белка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Содержит рРНК</a:t>
            </a:r>
          </a:p>
        </p:txBody>
      </p:sp>
      <p:pic>
        <p:nvPicPr>
          <p:cNvPr id="7172" name="Picture 5" descr="119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476250"/>
            <a:ext cx="41719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 rot="-2541447">
            <a:off x="4572000" y="5734050"/>
            <a:ext cx="647700" cy="287338"/>
          </a:xfrm>
          <a:prstGeom prst="notchedRightArrow">
            <a:avLst>
              <a:gd name="adj1" fmla="val 50000"/>
              <a:gd name="adj2" fmla="val 56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6146 -0.2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2"/>
                </a:solidFill>
                <a:latin typeface="Times New Roman" pitchFamily="18" charset="0"/>
              </a:rPr>
              <a:t>Схема строения рибосомы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700213"/>
            <a:ext cx="3405188" cy="4814887"/>
          </a:xfrm>
        </p:spPr>
        <p:txBody>
          <a:bodyPr/>
          <a:lstStyle/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1 — малая субъединица</a:t>
            </a:r>
          </a:p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2 — иРНК</a:t>
            </a:r>
          </a:p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3 — тРИК</a:t>
            </a:r>
          </a:p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4 — аминокислота</a:t>
            </a:r>
          </a:p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5 — большая субъединица</a:t>
            </a:r>
          </a:p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6 — мембрана эндоплазматической сети</a:t>
            </a:r>
          </a:p>
          <a:p>
            <a:pPr indent="222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7 — синтезируемая полипептидная цепь. </a:t>
            </a:r>
          </a:p>
        </p:txBody>
      </p:sp>
      <p:pic>
        <p:nvPicPr>
          <p:cNvPr id="8196" name="Picture 5" descr="tmp3D0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968875" cy="49228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268413"/>
            <a:ext cx="3827462" cy="3382962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>Полирибосома</a:t>
            </a:r>
          </a:p>
        </p:txBody>
      </p:sp>
      <p:pic>
        <p:nvPicPr>
          <p:cNvPr id="9219" name="Picture 5" descr="albsy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 l="3447" t="18378" r="3445" b="32567"/>
          <a:stretch>
            <a:fillRect/>
          </a:stretch>
        </p:blipFill>
        <p:spPr bwMode="auto">
          <a:xfrm>
            <a:off x="539750" y="2708275"/>
            <a:ext cx="79914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ЭПС(эндоплазматическая сеть)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140200" y="1341438"/>
            <a:ext cx="4679950" cy="4929187"/>
          </a:xfrm>
        </p:spPr>
        <p:txBody>
          <a:bodyPr/>
          <a:lstStyle/>
          <a:p>
            <a:pPr eaLnBrk="1" hangingPunct="1"/>
            <a:r>
              <a:rPr lang="ru-RU" sz="1800" b="1" smtClean="0"/>
              <a:t>Эндоплазматическая сеть </a:t>
            </a:r>
            <a:r>
              <a:rPr lang="ru-RU" sz="1800" smtClean="0"/>
              <a:t> представляет собой многократно разветвленные впячивания наружной мембраны клетки. Мембраны эндоплазматической сети обычно расположены попарно, а между ними образуются канальцы, которые могут расширяться в более значительные полости, заполненные продуктами биосинтеза. Вокруг ядра мембраны, слагающие эндоплазматическую сеть, непосредственно переходят в наружную мембрану ядра. Таким образом, эндоплазматическая сеть связывает воедино все части клетки. В световом микроскопе, при осмотре строения клетки, эндоплазматическая сеть не видна.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519690B-5B6B-4AF9-ADE7-46A7D7DFF102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Picture 2" descr="C:\Documents and Settings\mihael\Рабочий стол\эп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1798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4765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основная структурно-функциональная единица организма.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86800" cy="1371600"/>
          </a:xfrm>
        </p:spPr>
        <p:txBody>
          <a:bodyPr/>
          <a:lstStyle/>
          <a:p>
            <a:pPr algn="ctr" eaLnBrk="1" hangingPunct="1"/>
            <a:r>
              <a:rPr lang="ru-RU" altLang="ja-JP" b="1" smtClean="0">
                <a:solidFill>
                  <a:schemeClr val="bg2"/>
                </a:solidFill>
                <a:latin typeface="Times New Roman" pitchFamily="18" charset="0"/>
              </a:rPr>
              <a:t>Эндоплазматическая сеть (ЭПС</a:t>
            </a:r>
            <a:r>
              <a:rPr lang="ru-RU" altLang="ja-JP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r>
              <a:rPr lang="ru-RU" altLang="ja-JP" sz="4000" smtClean="0"/>
              <a:t> </a:t>
            </a:r>
            <a:endParaRPr lang="ru-RU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412875"/>
            <a:ext cx="4402137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Система мембран, образующих канальца, пузырьки, цистерны, трубочки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Соединена с плазмолеммой и ядерной мембраной.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Транспорт веществ в клетке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Разделение клетки на отсеки </a:t>
            </a:r>
          </a:p>
        </p:txBody>
      </p:sp>
      <p:pic>
        <p:nvPicPr>
          <p:cNvPr id="15364" name="Picture 5" descr="ЭПС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 r="39897" b="24634"/>
          <a:stretch>
            <a:fillRect/>
          </a:stretch>
        </p:blipFill>
        <p:spPr bwMode="auto">
          <a:xfrm>
            <a:off x="250825" y="1412875"/>
            <a:ext cx="3440113" cy="4968875"/>
          </a:xfrm>
          <a:prstGeom prst="rect">
            <a:avLst/>
          </a:prstGeom>
          <a:solidFill>
            <a:schemeClr val="folHlink">
              <a:alpha val="98822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7046" name="AutoShape 6"/>
          <p:cNvSpPr>
            <a:spLocks noChangeArrowheads="1"/>
          </p:cNvSpPr>
          <p:nvPr/>
        </p:nvSpPr>
        <p:spPr bwMode="auto">
          <a:xfrm rot="2236172">
            <a:off x="3973513" y="5795963"/>
            <a:ext cx="792162" cy="504825"/>
          </a:xfrm>
          <a:prstGeom prst="leftArrow">
            <a:avLst>
              <a:gd name="adj1" fmla="val 50000"/>
              <a:gd name="adj2" fmla="val 3923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0226 -0.10509 " pathEditMode="relative" ptsTypes="AA">
                                      <p:cBhvr>
                                        <p:cTn id="6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Комплекс </a:t>
            </a:r>
            <a:r>
              <a:rPr lang="ru-RU" dirty="0" err="1" smtClean="0"/>
              <a:t>Гольджи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4068763" cy="5094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	</a:t>
            </a:r>
            <a:r>
              <a:rPr lang="ru-RU" sz="1700" b="1" smtClean="0"/>
              <a:t>Комплекс   Гольджи </a:t>
            </a:r>
            <a:r>
              <a:rPr lang="ru-RU" sz="1700" smtClean="0"/>
              <a:t>(рис.   2,   5) сначала был найден только в животных клетках. Однако в последнее время и в растительных клетках обнаружены аналогичные структуры.  Строение структуры комплекса Гольджи близка к структурным образованиям эндоплазматической сети: это различной формы канальцы, полости и пузырьки, образованные трехслойными мембранами. Помимо того, в комплекс Гольджи входят довольно крупные вакуоли. В них накапливаются некоторые продукты синтеза, в первую очередь ферменты и гормоны. В определенные периоды жизнедеятельности клетки эти зарезервированные вещества могут быть выведены из данной клетки через эндоплазматическую сеть и вовлечены в обменные процессы организма в целом.</a:t>
            </a: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8684CAE-0191-4CBE-9D17-C3968357719C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2" descr="C:\Documents and Settings\mihael\Рабочий стол\комплекс гольдж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4286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4663" y="5084763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http://biologiya.net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ja-JP" sz="4000" b="1" smtClean="0">
                <a:solidFill>
                  <a:schemeClr val="bg2"/>
                </a:solidFill>
                <a:latin typeface="Times New Roman" pitchFamily="18" charset="0"/>
              </a:rPr>
              <a:t>Комплекс Гольджи (пластинчатый комплекс)</a:t>
            </a:r>
            <a:endParaRPr lang="ru-RU" sz="4000" smtClean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981200"/>
            <a:ext cx="3960813" cy="4327525"/>
          </a:xfrm>
        </p:spPr>
        <p:txBody>
          <a:bodyPr/>
          <a:lstStyle/>
          <a:p>
            <a:pPr eaLnBrk="1" hangingPunct="1"/>
            <a:r>
              <a:rPr lang="ru-RU" altLang="ja-JP" sz="2800" smtClean="0">
                <a:latin typeface="Times New Roman" pitchFamily="18" charset="0"/>
              </a:rPr>
              <a:t>Это мембранная структура эукариотической клетки, в основном предназначенная для выведения веществ, синтезированных в эндоплазматическом ретикулуме. 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7412" name="Picture 4" descr="bio_1_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924175"/>
            <a:ext cx="460851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39750" y="1989138"/>
            <a:ext cx="16557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пузырьки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132138" y="6165850"/>
            <a:ext cx="18716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цистерны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 rot="-2466427">
            <a:off x="2124075" y="1916113"/>
            <a:ext cx="360363" cy="574675"/>
          </a:xfrm>
          <a:prstGeom prst="downArrow">
            <a:avLst>
              <a:gd name="adj1" fmla="val 50000"/>
              <a:gd name="adj2" fmla="val 398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 rot="2039371">
            <a:off x="2987675" y="5516563"/>
            <a:ext cx="358775" cy="504825"/>
          </a:xfrm>
          <a:prstGeom prst="upArrow">
            <a:avLst>
              <a:gd name="adj1" fmla="val 50278"/>
              <a:gd name="adj2" fmla="val 351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6285 0.08403 " pathEditMode="relative" ptsTypes="AA">
                                      <p:cBhvr>
                                        <p:cTn id="6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92593E-6 L 0.07084 -0.13657 " pathEditMode="relative" ptsTypes="AA">
                                      <p:cBhvr>
                                        <p:cTn id="10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  <p:bldP spid="931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Лизосомы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3924300" cy="5381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700" smtClean="0"/>
              <a:t>Это очень пестрый класс пузырьков размером 0,1-0,4 мкм, ограниченных одиночной мембраной (толщиной около 7 нм), с разнородным содержимым внутри. Они образуются за счет активности эндоплазматического ретикулюма и аппарата Гольджи и в этом отношении напоминают секреторные вакуоли. Основная их роль — участие в процессах внутриклеточного расщепления как экзогенных, так и эндогенных биологических макромолекул. Характерной чертой лизосом является то, что они содержат около 40 гидролитических ферментов: протеиназы, нуклеазы, фосфатазы, гликозидазы и др., оптимум действия которых осуществляется при рН5. В лизосомах кислое значение среды создается из-за наличия в их мембранах протоновой «помпы», потребляющей энергию АТФ. 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79334BB-17DC-444C-A187-98F4491F2410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Picture 2" descr="C:\Documents and Settings\mihael\Рабочий стол\лизосо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1209675"/>
            <a:ext cx="50434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Клеточные включения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200" y="1557338"/>
            <a:ext cx="4543425" cy="4708525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Включения клетки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Включения клетки - все структуры цитоплазмы клетки. Обычно В. к. подразделяют на 3 группы: постоянные, или органоиды, осуществляющие общие функции клетки (например, Митохондрии, </a:t>
            </a:r>
            <a:r>
              <a:rPr lang="ru-RU" dirty="0" err="1" smtClean="0"/>
              <a:t>Гольджи</a:t>
            </a:r>
            <a:r>
              <a:rPr lang="ru-RU" dirty="0" smtClean="0"/>
              <a:t> комплекс, Хлоропласты); временные, или параплазматические, образования, появляющиеся и исчезающие в процессе обмена веществ (например, секреторные гранулы, питательные вещества, жир, крахмал и др.); специальные, или метаплазматические, образования, имеющиеся в некоторых специализированных клетках, где они выполняют частные функции, например сокращения (миофибриллы мышечных клеток), опоры (тонофибриллы в клетках эпидермиса).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802A7D6-37B6-42C3-A39B-4A7F36690352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7" name="Picture 2" descr="C:\Documents and Settings\mihael\Рабочий стол\клеточные включ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4038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Митохондрии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7686675" cy="2286000"/>
          </a:xfrm>
        </p:spPr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Митохондрии </a:t>
            </a:r>
            <a:r>
              <a:rPr lang="ru-RU" dirty="0" smtClean="0"/>
              <a:t> — энергетические центры клетки. Это очень мелкие, но хорошо видимые в световом микроскопе тельца   (длина   0,2— 7,0 мкм). Они   находятся в цитоплазме и значительно   варьируют по форме и числу в     разных    клетках. Жидкое  содержимое митохондрий заключено в две трехслойные оболочки, каждая из которых имеет такое же строение, как  и наружная мембрана клетки.      Внутренняя оболочка митохондрии образует многочисленные </a:t>
            </a:r>
            <a:r>
              <a:rPr lang="ru-RU" dirty="0" err="1" smtClean="0"/>
              <a:t>впячивания</a:t>
            </a:r>
            <a:r>
              <a:rPr lang="ru-RU" dirty="0" smtClean="0"/>
              <a:t> и неполные     перегородки внутри тела митохондрии . Эти </a:t>
            </a:r>
            <a:r>
              <a:rPr lang="ru-RU" dirty="0" err="1" smtClean="0"/>
              <a:t>впячивания</a:t>
            </a:r>
            <a:r>
              <a:rPr lang="ru-RU" dirty="0" smtClean="0"/>
              <a:t>  называются </a:t>
            </a:r>
            <a:r>
              <a:rPr lang="ru-RU" dirty="0" err="1" smtClean="0"/>
              <a:t>кристами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D024429-BA7A-4B15-AAB3-D72C830F7EFA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Picture 2" descr="C:\Documents and Settings\mihael\Рабочий стол\митохонд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284538"/>
            <a:ext cx="455612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Пластиды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5357813" cy="5786437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dirty="0" smtClean="0"/>
              <a:t> </a:t>
            </a:r>
            <a:r>
              <a:rPr lang="ru-RU" sz="1350" b="1" dirty="0" smtClean="0"/>
              <a:t>пластиды </a:t>
            </a:r>
            <a:r>
              <a:rPr lang="ru-RU" sz="1350" dirty="0" smtClean="0"/>
              <a:t> существуют в трех формах: зеленые хлоропласты, красно-оранжево-желтые</a:t>
            </a:r>
            <a:br>
              <a:rPr lang="ru-RU" sz="1350" dirty="0" smtClean="0"/>
            </a:br>
            <a:r>
              <a:rPr lang="ru-RU" sz="1350" dirty="0" smtClean="0"/>
              <a:t>хромопласты и бесцветные </a:t>
            </a:r>
            <a:r>
              <a:rPr lang="ru-RU" sz="1350" b="1" dirty="0" smtClean="0"/>
              <a:t>лейкопласты</a:t>
            </a:r>
            <a:r>
              <a:rPr lang="ru-RU" sz="1350" dirty="0" smtClean="0"/>
              <a:t>. Лейкопласты при определенных условиях могут превращаться в хлоропласты ,а хлоропласты в свою очередь могут становиться хромопластами.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b="1" dirty="0" smtClean="0"/>
              <a:t>Хлоропласты </a:t>
            </a:r>
            <a:r>
              <a:rPr lang="ru-RU" sz="1350" dirty="0" smtClean="0"/>
              <a:t> -это небольшие тельца довольно разнообразной формы, всегда зеленого цвета благодаря присутствию хлорофилла.  Строение хлоропластов в клетке: имеют внутреннюю структуру, которая обеспечивает максимальное развитие   свободных   поверхностей. Эти поверхности создаются многочисленными тонкими пластинками,   скопления   которых находятся  внутри  хлоропласта.</a:t>
            </a:r>
            <a:br>
              <a:rPr lang="ru-RU" sz="1350" dirty="0" smtClean="0"/>
            </a:br>
            <a:r>
              <a:rPr lang="ru-RU" sz="1350" dirty="0" smtClean="0"/>
              <a:t>С поверхности хлоропласт, как и другие структурные элементы цитоплазмы, покрыт двойной мембраной. Каждая из них в свою очередь трехслойна, как и наружная мембрана клетки.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b="1" dirty="0" smtClean="0"/>
              <a:t>Хромопласты</a:t>
            </a:r>
            <a:r>
              <a:rPr lang="ru-RU" sz="1350" dirty="0" smtClean="0"/>
              <a:t> по своей природе близки к хлоропластам, но содержат желтые, оранжевые и другие близкие к хлорофиллу пигменты, которые обусловливают окраску плодов и цветков у растений.</a:t>
            </a:r>
            <a:br>
              <a:rPr lang="ru-RU" sz="1350" dirty="0" smtClean="0"/>
            </a:br>
            <a:r>
              <a:rPr lang="ru-RU" sz="1350" dirty="0" smtClean="0"/>
              <a:t>Это происходит как за счет увеличения числа клеток путем деления, так и за счет увеличения размеров самих клеток. При этом большая часть строения тела клетки оказывается занятой вакуолями. Вакуоли представляют собой расширившиеся просветы канальцев в эндоплазматической сети, наполненные клеточным соком.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350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DE41365-B16D-45C0-A544-8AEBF6A1FF45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3" descr="C:\Documents and Settings\mihael\Рабочий стол\пластиды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773238"/>
            <a:ext cx="321627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001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  <a:latin typeface="Times New Roman" pitchFamily="18" charset="0"/>
              </a:rPr>
              <a:t>Центральная вакуоль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268413"/>
            <a:ext cx="3898900" cy="40322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Покрыта тонопластом – мембраной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Заполнена клеточным соком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Формируется при участии ЭПС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Нуклеиновых кислот нет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0484" name="Picture 5" descr="st111_07"/>
          <p:cNvPicPr>
            <a:picLocks noChangeAspect="1" noChangeArrowheads="1"/>
          </p:cNvPicPr>
          <p:nvPr/>
        </p:nvPicPr>
        <p:blipFill>
          <a:blip r:embed="rId3" cstate="print"/>
          <a:srcRect l="4749" t="2876" r="27165" b="1439"/>
          <a:stretch>
            <a:fillRect/>
          </a:stretch>
        </p:blipFill>
        <p:spPr bwMode="auto">
          <a:xfrm>
            <a:off x="323850" y="1341438"/>
            <a:ext cx="34242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 rot="1289376">
            <a:off x="5219700" y="5661025"/>
            <a:ext cx="720725" cy="431800"/>
          </a:xfrm>
          <a:prstGeom prst="lef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27569 -0.16805 " pathEditMode="relative" ptsTypes="AA">
                                      <p:cBhvr>
                                        <p:cTn id="6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285751"/>
            <a:ext cx="8229599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строения клетки представителей разных царств организмов имеют характерные отличия.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19" y="1700809"/>
          <a:ext cx="8640960" cy="446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447127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Клетки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71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494549"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Клеточная стенка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549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Крупная вакуоль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549"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Хлоропласты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549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549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Центриоли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494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Резервный питательный</a:t>
                      </a:r>
                      <a:r>
                        <a:rPr lang="ru-RU" baseline="0" dirty="0" smtClean="0"/>
                        <a:t>  углевод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CF568EA-7B09-4DE9-94F5-82F451BD6B1F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285751"/>
            <a:ext cx="8229599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строения клетки представителей разных царств организмов имеют характерные отличия.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Клетки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35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Клеточная стенка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основном из хитина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целлюлозы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Крупная вакуоль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Хлоропласты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Центриоли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Бывает редко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у некоторых мхов и папоротников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Резервный питательный</a:t>
                      </a:r>
                      <a:r>
                        <a:rPr lang="ru-RU" baseline="0" dirty="0" smtClean="0"/>
                        <a:t>  углевод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Крахмал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CF568EA-7B09-4DE9-94F5-82F451BD6B1F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55650" y="1773238"/>
            <a:ext cx="3529013" cy="1150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Постоянные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компоненты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859338" y="1773238"/>
            <a:ext cx="3529012" cy="1150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Непостоянные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компоненты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700338" y="333375"/>
            <a:ext cx="4032250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Структурные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 компоненты клетки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1059090">
            <a:off x="1403350" y="692150"/>
            <a:ext cx="936625" cy="936625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-918625">
            <a:off x="7019925" y="692150"/>
            <a:ext cx="863600" cy="863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755650" y="3716338"/>
            <a:ext cx="3529013" cy="1150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Выполняют специфические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жизненно важные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функции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4859338" y="3716338"/>
            <a:ext cx="3529012" cy="1150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Могут появляться или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исчезать в процессе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жизнедеятельности клетки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>
            <a:off x="2051844" y="2997994"/>
            <a:ext cx="865188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5400000">
            <a:off x="6299994" y="2997994"/>
            <a:ext cx="865188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755650" y="5300663"/>
            <a:ext cx="360045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ОРГАНОИДЫ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4859338" y="5300663"/>
            <a:ext cx="360045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ВКЛЮЧЕНИЯ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5400000">
            <a:off x="2232819" y="4977607"/>
            <a:ext cx="503237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5400000">
            <a:off x="6480969" y="4977607"/>
            <a:ext cx="503237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4" grpId="0" animBg="1"/>
      <p:bldP spid="9225" grpId="0" animBg="1"/>
      <p:bldP spid="9225" grpId="1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195513" y="549275"/>
            <a:ext cx="4752975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ОРГАНОИДЫ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39750" y="2133600"/>
            <a:ext cx="3600450" cy="1008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Органоиды общего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назначения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932363" y="2133600"/>
            <a:ext cx="3600450" cy="10080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Специальные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органоиды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059090">
            <a:off x="971550" y="981075"/>
            <a:ext cx="936625" cy="936625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-918625">
            <a:off x="7164388" y="1052513"/>
            <a:ext cx="863600" cy="863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39750" y="3860800"/>
            <a:ext cx="3527425" cy="23764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800">
                <a:latin typeface="Times New Roman" pitchFamily="18" charset="0"/>
              </a:rPr>
              <a:t>Пластиды</a:t>
            </a:r>
          </a:p>
          <a:p>
            <a:pPr>
              <a:buFontTx/>
              <a:buChar char="•"/>
            </a:pPr>
            <a:r>
              <a:rPr lang="ru-RU" sz="2800">
                <a:latin typeface="Times New Roman" pitchFamily="18" charset="0"/>
              </a:rPr>
              <a:t>Митохондрии</a:t>
            </a:r>
          </a:p>
          <a:p>
            <a:pPr>
              <a:buFontTx/>
              <a:buChar char="•"/>
            </a:pPr>
            <a:r>
              <a:rPr lang="ru-RU" sz="2800">
                <a:latin typeface="Times New Roman" pitchFamily="18" charset="0"/>
              </a:rPr>
              <a:t>Лизосомы и т.д.</a:t>
            </a:r>
            <a:r>
              <a:rPr lang="ru-RU"/>
              <a:t> 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5003800" y="3860800"/>
            <a:ext cx="3527425" cy="23764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800">
                <a:latin typeface="Times New Roman" pitchFamily="18" charset="0"/>
              </a:rPr>
              <a:t>Реснички</a:t>
            </a:r>
          </a:p>
          <a:p>
            <a:pPr>
              <a:buFontTx/>
              <a:buChar char="•"/>
            </a:pPr>
            <a:r>
              <a:rPr lang="ru-RU" sz="2800">
                <a:latin typeface="Times New Roman" pitchFamily="18" charset="0"/>
              </a:rPr>
              <a:t>Жгутики и т.д.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5400000">
            <a:off x="1727200" y="3536951"/>
            <a:ext cx="9366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5400000">
            <a:off x="6264275" y="3536951"/>
            <a:ext cx="9366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1" grpId="1" animBg="1"/>
      <p:bldP spid="11272" grpId="0" animBg="1"/>
      <p:bldP spid="11276" grpId="0" animBg="1"/>
      <p:bldP spid="11277" grpId="0" animBg="1"/>
      <p:bldP spid="11278" grpId="0" animBg="1"/>
      <p:bldP spid="112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276600" y="549275"/>
            <a:ext cx="3024188" cy="1008063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ОРГАНОИДЫ КЛЕТКИ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9750" y="2276475"/>
            <a:ext cx="2592388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НЕМЕМБРАННЫЕ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076825" y="2060575"/>
            <a:ext cx="2663825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МЕМБРАННЫЕ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195513" y="1341438"/>
            <a:ext cx="10810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924300" y="3141663"/>
            <a:ext cx="2301875" cy="3587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Одномембранные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6588125" y="3141663"/>
            <a:ext cx="2230438" cy="3587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Двумембранные 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795963" y="1557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364163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7451725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611188" y="3284538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Рибосомы 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611188" y="3933825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Клеточный центр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611188" y="4581525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Микротрубочки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611188" y="5229225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Микрофиламенты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11188" y="5949950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Хромосомы </a:t>
            </a: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3924300" y="4292600"/>
            <a:ext cx="2376488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Эндоплазматическая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сеть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4300" y="5084763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Комплекс Гольджи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924300" y="5661025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Лизосомы</a:t>
            </a:r>
            <a:r>
              <a:rPr lang="ru-RU"/>
              <a:t> </a:t>
            </a: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3924300" y="6237288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Вакуоли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6659563" y="3716338"/>
            <a:ext cx="2270125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Митохондрии 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6659563" y="4365625"/>
            <a:ext cx="2270125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Пластиды</a:t>
            </a:r>
            <a:r>
              <a:rPr lang="ru-RU"/>
              <a:t> 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3924300" y="3716338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Плазмолемма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5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latin typeface="Times New Roman" pitchFamily="18" charset="0"/>
              </a:rPr>
              <a:t>Биологическая мембрана</a:t>
            </a:r>
          </a:p>
        </p:txBody>
      </p:sp>
      <p:pic>
        <p:nvPicPr>
          <p:cNvPr id="13320" name="Picture 8" descr="биомембра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42000"/>
          </a:blip>
          <a:srcRect/>
          <a:stretch>
            <a:fillRect/>
          </a:stretch>
        </p:blipFill>
        <p:spPr bwMode="auto">
          <a:xfrm>
            <a:off x="539750" y="1700213"/>
            <a:ext cx="8167688" cy="4752975"/>
          </a:xfrm>
          <a:prstGeom prst="rect">
            <a:avLst/>
          </a:prstGeom>
          <a:noFill/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779838" y="1844675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187450" y="1412875"/>
            <a:ext cx="38893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Олигосахаридная боковая цепь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443663" y="1844675"/>
            <a:ext cx="252095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Интегральный белок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5435600" y="2349500"/>
            <a:ext cx="16573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50825" y="5661025"/>
            <a:ext cx="18716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Фосфолипиды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971550" y="48688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195513" y="6021388"/>
            <a:ext cx="30241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Наружный (шаровидный)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белок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3635375" y="5300663"/>
            <a:ext cx="1444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443663" y="6021388"/>
            <a:ext cx="18716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Холестерол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6804025" y="5589588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187450" y="549275"/>
            <a:ext cx="6553200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Белки мембраны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5288" y="1989138"/>
            <a:ext cx="2663825" cy="8620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Интегральные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(трансмембранные)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372225" y="1989138"/>
            <a:ext cx="2376488" cy="8651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Наружные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(периферические)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492500" y="1989138"/>
            <a:ext cx="2449513" cy="863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Полуинтегральные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(рецепторные)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68313" y="3429000"/>
            <a:ext cx="2590800" cy="19446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Проходят через всю</a:t>
            </a:r>
          </a:p>
          <a:p>
            <a:r>
              <a:rPr lang="ru-RU" sz="2000">
                <a:latin typeface="Times New Roman" pitchFamily="18" charset="0"/>
              </a:rPr>
              <a:t>толщу мембраны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Создают в мембране</a:t>
            </a:r>
          </a:p>
          <a:p>
            <a:r>
              <a:rPr lang="ru-RU" sz="2000">
                <a:latin typeface="Times New Roman" pitchFamily="18" charset="0"/>
              </a:rPr>
              <a:t>гидрофильные поры</a:t>
            </a:r>
          </a:p>
          <a:p>
            <a:r>
              <a:rPr lang="ru-RU" sz="2000">
                <a:latin typeface="Times New Roman" pitchFamily="18" charset="0"/>
              </a:rPr>
              <a:t>(транспорт веществ)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276600" y="3429000"/>
            <a:ext cx="2733675" cy="20161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Погружены в толщу</a:t>
            </a:r>
          </a:p>
          <a:p>
            <a:r>
              <a:rPr lang="ru-RU" sz="2000">
                <a:latin typeface="Times New Roman" pitchFamily="18" charset="0"/>
              </a:rPr>
              <a:t>фосфолипидных</a:t>
            </a:r>
          </a:p>
          <a:p>
            <a:r>
              <a:rPr lang="ru-RU" sz="2000">
                <a:latin typeface="Times New Roman" pitchFamily="18" charset="0"/>
              </a:rPr>
              <a:t>слоев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Выполняют</a:t>
            </a:r>
          </a:p>
          <a:p>
            <a:r>
              <a:rPr lang="ru-RU" sz="2000">
                <a:latin typeface="Times New Roman" pitchFamily="18" charset="0"/>
              </a:rPr>
              <a:t>рецепторные функции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6300788" y="3429000"/>
            <a:ext cx="2590800" cy="20161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Лежат снаружи</a:t>
            </a:r>
          </a:p>
          <a:p>
            <a:r>
              <a:rPr lang="ru-RU" sz="2000">
                <a:latin typeface="Times New Roman" pitchFamily="18" charset="0"/>
              </a:rPr>
              <a:t>мембраны, примыкая</a:t>
            </a:r>
          </a:p>
          <a:p>
            <a:r>
              <a:rPr lang="ru-RU" sz="2000">
                <a:latin typeface="Times New Roman" pitchFamily="18" charset="0"/>
              </a:rPr>
              <a:t>к ней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Выполняют</a:t>
            </a:r>
          </a:p>
          <a:p>
            <a:r>
              <a:rPr lang="ru-RU" sz="2000">
                <a:latin typeface="Times New Roman" pitchFamily="18" charset="0"/>
              </a:rPr>
              <a:t>многообразные</a:t>
            </a:r>
          </a:p>
          <a:p>
            <a:r>
              <a:rPr lang="ru-RU" sz="2000">
                <a:latin typeface="Times New Roman" pitchFamily="18" charset="0"/>
              </a:rPr>
              <a:t>функции ферментов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1403350" y="1484313"/>
            <a:ext cx="43338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4356100" y="1484313"/>
            <a:ext cx="433388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7164388" y="1484313"/>
            <a:ext cx="43338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403350" y="2924175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4427538" y="2924175"/>
            <a:ext cx="433387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7235825" y="2924175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179388" y="5734050"/>
            <a:ext cx="2303462" cy="6477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Белки-переносчики</a:t>
            </a: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2700338" y="5734050"/>
            <a:ext cx="2303462" cy="6477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Каналообразующие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белки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900113" y="5300663"/>
            <a:ext cx="433387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 rot="-1688117">
            <a:off x="2700338" y="5229225"/>
            <a:ext cx="433387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31" grpId="0" animBg="1"/>
      <p:bldP spid="30732" grpId="0" animBg="1"/>
      <p:bldP spid="30733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Мембрана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35088"/>
            <a:ext cx="4714875" cy="5522912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Она представляет собой тонкую (около 7,5 нм2 толщиной) трехслойную оболочку клетки, видимую лишь в электронном микроскопе. Два крайних слоя мембраны состоят из белков, а средний образован жироподобными веществами. В мембране есть очень мелкие поры, благодаря чему она легко пропускает одни вещества и задерживает другие. Мембрана принимает участие в фагоцитозе (захватывание клеткой твердых частиц) и в </a:t>
            </a:r>
            <a:r>
              <a:rPr lang="ru-RU" dirty="0" err="1" smtClean="0"/>
              <a:t>пиноцитозе</a:t>
            </a:r>
            <a:r>
              <a:rPr lang="ru-RU" dirty="0" smtClean="0"/>
              <a:t> (захватывание клеткой капелек жидкости с растворенными в ней веществами). </a:t>
            </a:r>
            <a:endParaRPr lang="ru-RU" dirty="0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E64BC1-D8D8-43A0-9F82-E53FF151A721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5122" name="Picture 2" descr="C:\Documents and Settings\mihael\Рабочий стол\мембра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57313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pPr algn="ctr"/>
            <a:r>
              <a:rPr lang="ru-RU" sz="4800">
                <a:latin typeface="Times New Roman" pitchFamily="18" charset="0"/>
              </a:rPr>
              <a:t>Ядро</a:t>
            </a:r>
          </a:p>
        </p:txBody>
      </p:sp>
      <p:pic>
        <p:nvPicPr>
          <p:cNvPr id="32772" name="Picture 4" descr="Изображение:Diagram human cell nucleus ru.sv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>
          <a:xfrm>
            <a:off x="323850" y="495300"/>
            <a:ext cx="7777163" cy="6362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205">
  <a:themeElements>
    <a:clrScheme name="">
      <a:dk1>
        <a:srgbClr val="292D5B"/>
      </a:dk1>
      <a:lt1>
        <a:srgbClr val="FFFFFF"/>
      </a:lt1>
      <a:dk2>
        <a:srgbClr val="660033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21254C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Тема193</Template>
  <TotalTime>167</TotalTime>
  <Words>834</Words>
  <Application>Microsoft Office PowerPoint</Application>
  <PresentationFormat>Экран (4:3)</PresentationFormat>
  <Paragraphs>245</Paragraphs>
  <Slides>29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Тема193</vt:lpstr>
      <vt:lpstr>Тема205</vt:lpstr>
      <vt:lpstr>строение клетки</vt:lpstr>
      <vt:lpstr>Слайд 2</vt:lpstr>
      <vt:lpstr>Слайд 3</vt:lpstr>
      <vt:lpstr>Слайд 4</vt:lpstr>
      <vt:lpstr>Слайд 5</vt:lpstr>
      <vt:lpstr>Биологическая мембрана</vt:lpstr>
      <vt:lpstr>Слайд 7</vt:lpstr>
      <vt:lpstr>Мембрана</vt:lpstr>
      <vt:lpstr>Ядро</vt:lpstr>
      <vt:lpstr>Слайд 10</vt:lpstr>
      <vt:lpstr>Ядро</vt:lpstr>
      <vt:lpstr>Цитоплазма</vt:lpstr>
      <vt:lpstr>Цитоскелет</vt:lpstr>
      <vt:lpstr>Клеточный центр</vt:lpstr>
      <vt:lpstr>Рибосомы</vt:lpstr>
      <vt:lpstr>Рибосома</vt:lpstr>
      <vt:lpstr>Схема строения рибосомы</vt:lpstr>
      <vt:lpstr>Слайд 18</vt:lpstr>
      <vt:lpstr>ЭПС(эндоплазматическая сеть)</vt:lpstr>
      <vt:lpstr>Эндоплазматическая сеть (ЭПС) </vt:lpstr>
      <vt:lpstr>Комплекс Гольджи</vt:lpstr>
      <vt:lpstr>Комплекс Гольджи (пластинчатый комплекс)</vt:lpstr>
      <vt:lpstr>Лизосомы</vt:lpstr>
      <vt:lpstr>Клеточные включения</vt:lpstr>
      <vt:lpstr>Митохондрии</vt:lpstr>
      <vt:lpstr>Пластиды</vt:lpstr>
      <vt:lpstr>Центральная вакуоль</vt:lpstr>
      <vt:lpstr>строения клетки представителей разных царств организмов имеют характерные отличия.</vt:lpstr>
      <vt:lpstr>строения клетки представителей разных царств организмов имеют характерные отличия.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строение клетки</dc:title>
  <dc:creator>User</dc:creator>
  <cp:lastModifiedBy>Admin</cp:lastModifiedBy>
  <cp:revision>23</cp:revision>
  <dcterms:created xsi:type="dcterms:W3CDTF">2011-11-14T18:51:48Z</dcterms:created>
  <dcterms:modified xsi:type="dcterms:W3CDTF">2014-02-04T05:53:53Z</dcterms:modified>
</cp:coreProperties>
</file>