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0" r:id="rId4"/>
    <p:sldId id="271" r:id="rId5"/>
    <p:sldId id="272" r:id="rId6"/>
    <p:sldId id="273" r:id="rId7"/>
    <p:sldId id="274" r:id="rId8"/>
    <p:sldId id="275" r:id="rId9"/>
    <p:sldId id="263" r:id="rId10"/>
    <p:sldId id="281" r:id="rId11"/>
    <p:sldId id="282" r:id="rId12"/>
    <p:sldId id="283" r:id="rId13"/>
    <p:sldId id="290" r:id="rId14"/>
    <p:sldId id="291" r:id="rId15"/>
    <p:sldId id="284" r:id="rId16"/>
    <p:sldId id="260" r:id="rId17"/>
    <p:sldId id="276" r:id="rId18"/>
    <p:sldId id="277" r:id="rId19"/>
    <p:sldId id="278" r:id="rId20"/>
    <p:sldId id="279" r:id="rId21"/>
    <p:sldId id="280" r:id="rId22"/>
    <p:sldId id="285" r:id="rId23"/>
    <p:sldId id="286" r:id="rId24"/>
    <p:sldId id="287" r:id="rId25"/>
    <p:sldId id="288" r:id="rId26"/>
    <p:sldId id="2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38C2FE9-6B3D-45A6-82A3-17F154D322BE}">
          <p14:sldIdLst>
            <p14:sldId id="256"/>
            <p14:sldId id="266"/>
            <p14:sldId id="257"/>
            <p14:sldId id="265"/>
            <p14:sldId id="263"/>
            <p14:sldId id="258"/>
            <p14:sldId id="264"/>
            <p14:sldId id="267"/>
            <p14:sldId id="260"/>
            <p14:sldId id="259"/>
            <p14:sldId id="261"/>
          </p14:sldIdLst>
        </p14:section>
        <p14:section name="Раздел без заголовка" id="{4AC5D325-9AC9-409B-B940-3E5FB8F60CD3}">
          <p14:sldIdLst>
            <p14:sldId id="262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B5E1-2374-4028-8226-900889F5D01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1E20-BAA5-4BFD-89C5-9E21A29DF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B5E1-2374-4028-8226-900889F5D01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1E20-BAA5-4BFD-89C5-9E21A29DF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B5E1-2374-4028-8226-900889F5D01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1E20-BAA5-4BFD-89C5-9E21A29DF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B5E1-2374-4028-8226-900889F5D01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1E20-BAA5-4BFD-89C5-9E21A29DF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B5E1-2374-4028-8226-900889F5D01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AC1E20-BAA5-4BFD-89C5-9E21A29DF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B5E1-2374-4028-8226-900889F5D01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1E20-BAA5-4BFD-89C5-9E21A29DF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B5E1-2374-4028-8226-900889F5D01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1E20-BAA5-4BFD-89C5-9E21A29DF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B5E1-2374-4028-8226-900889F5D01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1E20-BAA5-4BFD-89C5-9E21A29DF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B5E1-2374-4028-8226-900889F5D01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1E20-BAA5-4BFD-89C5-9E21A29DF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B5E1-2374-4028-8226-900889F5D01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1E20-BAA5-4BFD-89C5-9E21A29DF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B5E1-2374-4028-8226-900889F5D01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1E20-BAA5-4BFD-89C5-9E21A29DF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A9B5E1-2374-4028-8226-900889F5D01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AC1E20-BAA5-4BFD-89C5-9E21A29DF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ks-licting.ru/public/pic/small/big_ca936d70b26ac2f9c68a65575d7fa7eb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hyperlink" Target="http://www.kuryakyn.com/Kimages/item/Large/2310-2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magazine-svet.ru/upload/blog/871/LED_bulb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http://img.chance.ru/i/1460448859339/0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772816"/>
            <a:ext cx="68750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Энергосбережение –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остойно  уважения!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4293096"/>
            <a:ext cx="393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Савинкова Светлана Анатольевна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2899371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Галогенные лампы</a:t>
            </a:r>
            <a:b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>
                <a:cs typeface="Times New Roman" pitchFamily="18" charset="0"/>
              </a:rPr>
              <a:t>В галогенных лампах баллон заполнен парами йода. Света от применения таких ламп получается больше. Йод соединяется с вольфрамом при низкой температуре, что обеспечивает возврат вольфрама на нить и увеличивает срок службы нити.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5" name="i-main-pic" descr="Картинка 57 из 9995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6851"/>
          <a:stretch>
            <a:fillRect/>
          </a:stretch>
        </p:blipFill>
        <p:spPr bwMode="auto">
          <a:xfrm>
            <a:off x="1403648" y="980728"/>
            <a:ext cx="3333750" cy="36731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-main-pic" descr="Картинка 11 из 999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4545"/>
          <a:stretch>
            <a:fillRect/>
          </a:stretch>
        </p:blipFill>
        <p:spPr bwMode="auto">
          <a:xfrm>
            <a:off x="285720" y="3857628"/>
            <a:ext cx="307182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Энергосберегающая лампа</a:t>
            </a:r>
            <a:b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300" dirty="0" smtClean="0">
                <a:ea typeface="Times New Roman" pitchFamily="18" charset="0"/>
                <a:cs typeface="Arial" charset="0"/>
              </a:rPr>
              <a:t>Для уменьшения потерь энергии и размеров  </a:t>
            </a:r>
            <a:r>
              <a:rPr lang="ru-RU" sz="2300" dirty="0" err="1" smtClean="0">
                <a:ea typeface="Times New Roman" pitchFamily="18" charset="0"/>
                <a:cs typeface="Arial" charset="0"/>
              </a:rPr>
              <a:t>Эд</a:t>
            </a:r>
            <a:r>
              <a:rPr lang="ru-RU" sz="2300" dirty="0" smtClean="0">
                <a:ea typeface="Times New Roman" pitchFamily="18" charset="0"/>
                <a:cs typeface="Arial" charset="0"/>
              </a:rPr>
              <a:t> </a:t>
            </a:r>
            <a:r>
              <a:rPr lang="ru-RU" sz="2300" dirty="0" err="1" smtClean="0">
                <a:ea typeface="Times New Roman" pitchFamily="18" charset="0"/>
                <a:cs typeface="Arial" charset="0"/>
              </a:rPr>
              <a:t>Хаммер</a:t>
            </a:r>
            <a:r>
              <a:rPr lang="ru-RU" sz="2300" dirty="0" smtClean="0">
                <a:ea typeface="Times New Roman" pitchFamily="18" charset="0"/>
                <a:cs typeface="Arial" charset="0"/>
              </a:rPr>
              <a:t> расположил витки спирали дальше друг от друга, сохранив форму обычной лампочки. Площадь поверхности КЛЛ намного больше площади поверхности нити накаливания, а значит, свет в комнате будет распределяться равномернее, что позволит снизить утомляемость глаз.</a:t>
            </a:r>
          </a:p>
          <a:p>
            <a:r>
              <a:rPr lang="ru-RU" sz="2300" dirty="0" smtClean="0">
                <a:cs typeface="Times New Roman" pitchFamily="18" charset="0"/>
              </a:rPr>
              <a:t>Энергосберегающие лампы дают экономию энергии до 80%. Незначительное тепловыделение позволяет использовать КЛЛ большой мощности в хрупких бра, светильниках и люстрах, в которых от ламп накаливания с высокой температурой нагрева может оплавляться пластмассовая часть патрона. За свой век люминесцентная лампа экономит 1 тонну выбросов углекислого газа, 4 кг выбросов оксидов серы, 1 кг оксидов азота, 200 л нефти.</a:t>
            </a:r>
            <a:endParaRPr lang="ru-RU" sz="2300" dirty="0" smtClean="0"/>
          </a:p>
          <a:p>
            <a:endParaRPr lang="ru-RU" dirty="0"/>
          </a:p>
        </p:txBody>
      </p:sp>
      <p:pic>
        <p:nvPicPr>
          <p:cNvPr id="5" name="Picture 2" descr="lamp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295525" cy="1657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-main-pic" descr="Картинка 97 из 112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17747"/>
            <a:ext cx="3000364" cy="3063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Устройство энергосберегающей лампы</a:t>
            </a:r>
            <a:b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indent="450850" algn="just"/>
            <a:r>
              <a:rPr lang="ru-RU" sz="2800" dirty="0" smtClean="0">
                <a:ea typeface="Times New Roman" pitchFamily="18" charset="0"/>
                <a:cs typeface="Arial" charset="0"/>
              </a:rPr>
              <a:t>Энергосберегающая лампа состоит из 3 основных компонентов: цоколя, люминесцентной лампы и электронного блока. Нити накаливания в такой лампе нет, что увеличивает ее срок службы от 6 до 15 раз.</a:t>
            </a:r>
            <a:endParaRPr lang="ru-RU" sz="1400" dirty="0" smtClean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  <a:p>
            <a:pPr indent="450850" algn="just"/>
            <a:r>
              <a:rPr lang="ru-RU" sz="2800" dirty="0" smtClean="0">
                <a:ea typeface="Times New Roman" pitchFamily="18" charset="0"/>
                <a:cs typeface="Arial" charset="0"/>
              </a:rPr>
              <a:t>Цоколь предназначен для подключения лампы к сети.</a:t>
            </a:r>
            <a:endParaRPr lang="ru-RU" sz="1400" dirty="0" smtClean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  <a:p>
            <a:pPr indent="450850" algn="just"/>
            <a:r>
              <a:rPr lang="ru-RU" sz="2800" dirty="0" smtClean="0">
                <a:ea typeface="Times New Roman" pitchFamily="18" charset="0"/>
                <a:cs typeface="Arial" charset="0"/>
              </a:rPr>
              <a:t>Электронный блок (ЭПРА: электронный пускорегулирующий аппарат) обеспечивает зажигание и дальнейшее горение люминесцентной лампы. Благодаря ЭПРА энергосберегающая лампа зажигается без мерцания и работает без мигания свойственного обычным люминесцентным лампам.</a:t>
            </a:r>
            <a:endParaRPr lang="ru-RU" sz="3600" dirty="0" smtClean="0">
              <a:ea typeface="Times New Roman" pitchFamily="18" charset="0"/>
              <a:cs typeface="Arial" charset="0"/>
            </a:endParaRPr>
          </a:p>
          <a:p>
            <a:endParaRPr lang="ru-RU" dirty="0"/>
          </a:p>
        </p:txBody>
      </p:sp>
      <p:pic>
        <p:nvPicPr>
          <p:cNvPr id="5" name="Picture 3" descr="lamp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04979"/>
            <a:ext cx="4038600" cy="1716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82662"/>
            <a:ext cx="36224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Лампа накаливания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67944" y="982662"/>
            <a:ext cx="4727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Энергосберегающая лампа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 descr="https://encrypted-tbn3.gstatic.com/images?q=tbn:ANd9GcQPB9N-UeDvU3t3F2AaMaJ2gn4rXPrxheJdOQF3kGi6lMuvrAuy8nwIZO3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3712"/>
            <a:ext cx="3024335" cy="342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Энергосберегающая лампа Philips Tornado ESaver 23W 2700K E27 спирал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63713"/>
            <a:ext cx="1990725" cy="34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995874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6712"/>
            <a:ext cx="8988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и формы энергосберегающих ламп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http://images.philips.com/is/image/PhilipsConsumer/872790090351500-IMS-global?wid=100&amp;hei=67&amp;$jpgsmall$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236444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philips.com/is/image/PhilipsConsumer/871150083022710-IMS-global?wid=100&amp;hei=67&amp;$jpgsmall$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8049" y="2187596"/>
            <a:ext cx="237626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philips.com/is/image/PhilipsConsumer/872790092666800-IMS-global?wid=100&amp;hei=67&amp;$jpgsmall$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0564" y="2204864"/>
            <a:ext cx="2347884" cy="1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ages.philips.com/is/image/PhilipsConsumer/871150031705610-IMS-global?wid=100&amp;hei=67&amp;$jpgsmall$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82592"/>
            <a:ext cx="236444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ages.philips.com/is/image/PhilipsConsumer/872790089978800-IMS-global?wid=100&amp;hei=67&amp;$jpgsmall$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8049" y="4077071"/>
            <a:ext cx="2372682" cy="15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ages.philips.com/is/image/PhilipsConsumer/872790092628600-IMS-global?wid=100&amp;hei=67&amp;$jpgsmall$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0564" y="4077071"/>
            <a:ext cx="2372682" cy="15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763971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Светодиодные лампы</a:t>
            </a:r>
            <a:b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100" dirty="0" smtClean="0">
                <a:cs typeface="Times New Roman" pitchFamily="18" charset="0"/>
              </a:rPr>
              <a:t>Основное преимущество</a:t>
            </a:r>
            <a:r>
              <a:rPr lang="ru-RU" sz="2100" b="1" dirty="0" smtClean="0">
                <a:cs typeface="Times New Roman" pitchFamily="18" charset="0"/>
              </a:rPr>
              <a:t> </a:t>
            </a:r>
            <a:r>
              <a:rPr lang="ru-RU" sz="2100" dirty="0" smtClean="0">
                <a:cs typeface="Times New Roman" pitchFamily="18" charset="0"/>
              </a:rPr>
              <a:t>светодиодных ламп - это экономичность. Они примерно в 10 раз экономичнее лампы накаливания, а значит дают 90%-ую экономию электроэнергии. Срок службы светодиода достигает 50 000 часов, что в 100 раз больше чем у ламп накаливания и в 10 раз – КЛЛ. </a:t>
            </a:r>
            <a:endParaRPr lang="ru-RU" sz="2100" dirty="0" smtClean="0"/>
          </a:p>
          <a:p>
            <a:r>
              <a:rPr lang="ru-RU" sz="2100" dirty="0" smtClean="0">
                <a:cs typeface="Times New Roman" pitchFamily="18" charset="0"/>
              </a:rPr>
              <a:t>Светодиод прочен и стоек к механическому воздействию и вибрации.  Светодиодная лампа, в отличие от люминесцентных ламп, не содержит ртути и других вредных веществ, не мерцает и не требует специальной утилизации. Кроме того не нагревается, а значит  </a:t>
            </a:r>
            <a:r>
              <a:rPr lang="ru-RU" sz="2100" dirty="0" err="1" smtClean="0">
                <a:cs typeface="Times New Roman" pitchFamily="18" charset="0"/>
              </a:rPr>
              <a:t>пожаробезопасный</a:t>
            </a:r>
            <a:r>
              <a:rPr lang="ru-RU" sz="2100" dirty="0" smtClean="0">
                <a:cs typeface="Times New Roman" pitchFamily="18" charset="0"/>
              </a:rPr>
              <a:t>. </a:t>
            </a:r>
            <a:endParaRPr lang="ru-RU" sz="2100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5" name="i-main-pic" descr="Картинка 322 из 1125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 cstate="print">
            <a:lum contrast="10000"/>
          </a:blip>
          <a:srcRect r="-1035"/>
          <a:stretch>
            <a:fillRect/>
          </a:stretch>
        </p:blipFill>
        <p:spPr bwMode="auto">
          <a:xfrm>
            <a:off x="251520" y="1196752"/>
            <a:ext cx="1604164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-main-pic" descr="Картинка 228 из 11253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115616" y="3140968"/>
            <a:ext cx="2664296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052" y="260648"/>
            <a:ext cx="85279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Особенности энергосберегающих ламп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251" y="1124744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Arial"/>
                <a:ea typeface="Times New Roman"/>
                <a:cs typeface="Times New Roman"/>
              </a:rPr>
              <a:t>Г</a:t>
            </a:r>
            <a:r>
              <a:rPr lang="ru-RU" sz="2400" dirty="0" smtClean="0">
                <a:effectLst/>
                <a:latin typeface="Arial"/>
                <a:ea typeface="Times New Roman"/>
                <a:cs typeface="Times New Roman"/>
              </a:rPr>
              <a:t>лавным достоинством энергосберегающего освещения является долгий срок службы – до 100 часов.</a:t>
            </a:r>
            <a:endParaRPr lang="ru-RU" sz="2400" i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Arial"/>
                <a:ea typeface="Times New Roman"/>
                <a:cs typeface="Times New Roman"/>
              </a:rPr>
              <a:t> Лампы работают практически без нагревания. Это экономит энергию и не влияет на микроклимат помещения.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Arial"/>
                <a:ea typeface="Times New Roman"/>
                <a:cs typeface="Times New Roman"/>
              </a:rPr>
              <a:t>Лампы энергосберегающего освещения не мигают и имеют цвет, который лучше всего воспринимается человеческим глазом.  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Arial"/>
                <a:ea typeface="Times New Roman"/>
                <a:cs typeface="Times New Roman"/>
              </a:rPr>
              <a:t>Лампы реже выходят их строя, так как не имеют нити накаливания, являющейся основной причиной преждевременного перегорания обычных лампочек.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49020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Простые советы по энергосбережению!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Заделайте щели в оконных рамах и дверных проемах!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Замена ламп накаливания компактными люминесцентными лампами обеспечит, по крайней мере, 4-х-кратную экономию электроэнергии!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 загораживайте отопительные приборы!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Проветривайте помещения не долго, но интенсивно!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571500"/>
            <a:ext cx="7497762" cy="17859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Уплотнив окна и двери, Вы сможете повысить температуру в помещении на 1-2 градуса!</a:t>
            </a:r>
            <a:endParaRPr lang="ru-RU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3071813"/>
            <a:ext cx="2928937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0113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Замена ламп накаливания компактными люминесцентными лампами обеспечит, по крайней мере, 4-х-кратную экономию электроэнергии!</a:t>
            </a:r>
            <a:endParaRPr lang="ru-RU" sz="3200" b="1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2928938"/>
            <a:ext cx="43465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16832"/>
            <a:ext cx="8424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Энергия -</a:t>
            </a:r>
            <a:r>
              <a:rPr lang="ru-RU" sz="3600" dirty="0"/>
              <a:t>  </a:t>
            </a:r>
            <a:r>
              <a:rPr lang="ru-RU" sz="3600" dirty="0" smtClean="0"/>
              <a:t>с древнегреческого  переводится как -действие, деятельность, </a:t>
            </a:r>
          </a:p>
          <a:p>
            <a:pPr algn="just"/>
            <a:r>
              <a:rPr lang="ru-RU" sz="3600" dirty="0" smtClean="0"/>
              <a:t>сила, мощь 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3748066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28688" y="285750"/>
            <a:ext cx="7772400" cy="32861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1800" b="1" i="1" smtClean="0">
                <a:effectLst/>
                <a:latin typeface="Times New Roman" pitchFamily="18" charset="0"/>
                <a:cs typeface="Times New Roman" pitchFamily="18" charset="0"/>
              </a:rPr>
              <a:t>                     Не загораживайте отопительные приборы!</a:t>
            </a:r>
            <a: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  <a:t>Тепло от отопительных приборов будет эффективно поступать в помещение, если: </a:t>
            </a:r>
            <a:b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  <a:t>• Отопительные приборы не закрыты шторами; </a:t>
            </a:r>
            <a:b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  <a:t>• Отопительные приборы не закрыты декоративными панелями; </a:t>
            </a:r>
            <a:b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  <a:t>• Отопительные приборы не закрыты мебелью или другими предметами. </a:t>
            </a:r>
            <a:b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  <a:t>Батареи отопления будут эффективно обогревать помещение, если за ними установить теплоотражающие экраны.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3662363"/>
            <a:ext cx="3214688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35100" y="0"/>
            <a:ext cx="7499350" cy="37147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i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Проветривайте помещения не долго, но интенсивно!</a:t>
            </a:r>
            <a:r>
              <a:rPr lang="ru-RU" sz="2400" b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Постоянно приоткрытые для проветривания окна и форточки обогревают улицу и бесполезно расходуют Ваши деньги. </a:t>
            </a:r>
            <a:br>
              <a:rPr lang="ru-RU" sz="2400" b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Используйте ударное проветривание, широко раскрывая окна на непродолжительное время.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3721100"/>
            <a:ext cx="2786063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Советы по экономии электроэнергии</a:t>
            </a:r>
            <a:b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indent="450850" algn="just">
              <a:buFont typeface="Wingdings" pitchFamily="2" charset="2"/>
              <a:buChar char="Ø"/>
            </a:pPr>
            <a:r>
              <a:rPr lang="ru-RU" sz="1800" dirty="0" smtClean="0">
                <a:ea typeface="Times New Roman" pitchFamily="18" charset="0"/>
                <a:cs typeface="Arial" charset="0"/>
              </a:rPr>
              <a:t>Вместо ламп накаливания используй энергосберегающие.</a:t>
            </a:r>
            <a:endParaRPr lang="ru-RU" sz="1800" dirty="0" smtClean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  <a:p>
            <a:pPr indent="450850" algn="just">
              <a:buFont typeface="Wingdings" pitchFamily="2" charset="2"/>
              <a:buChar char="Ø"/>
            </a:pPr>
            <a:r>
              <a:rPr lang="ru-RU" sz="1800" dirty="0" smtClean="0">
                <a:ea typeface="Times New Roman" pitchFamily="18" charset="0"/>
                <a:cs typeface="Arial" charset="0"/>
              </a:rPr>
              <a:t>Экономия достигается при пользовании не простым выключателем, а ступенчатым переключателем или </a:t>
            </a:r>
            <a:r>
              <a:rPr lang="ru-RU" sz="1800" dirty="0" err="1" smtClean="0">
                <a:ea typeface="Times New Roman" pitchFamily="18" charset="0"/>
                <a:cs typeface="Arial" charset="0"/>
              </a:rPr>
              <a:t>светорегулятором</a:t>
            </a:r>
            <a:r>
              <a:rPr lang="ru-RU" sz="1800" dirty="0" smtClean="0">
                <a:ea typeface="Times New Roman" pitchFamily="18" charset="0"/>
                <a:cs typeface="Arial" charset="0"/>
              </a:rPr>
              <a:t>. Экономится  при этом до 20% электроэнергии. </a:t>
            </a:r>
            <a:endParaRPr lang="ru-RU" sz="1800" dirty="0" smtClean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  <a:p>
            <a:pPr indent="450850" algn="just">
              <a:buFont typeface="Wingdings" pitchFamily="2" charset="2"/>
              <a:buChar char="Ø"/>
            </a:pPr>
            <a:r>
              <a:rPr lang="ru-RU" sz="1800" dirty="0" smtClean="0">
                <a:ea typeface="Times New Roman" pitchFamily="18" charset="0"/>
                <a:cs typeface="Arial" charset="0"/>
              </a:rPr>
              <a:t>Используй лампочки нужной мощности. </a:t>
            </a:r>
          </a:p>
          <a:p>
            <a:pPr indent="450850" algn="just">
              <a:buFont typeface="Wingdings" pitchFamily="2" charset="2"/>
              <a:buChar char="Ø"/>
            </a:pPr>
            <a:r>
              <a:rPr lang="ru-RU" sz="1800" dirty="0" smtClean="0">
                <a:ea typeface="Times New Roman" pitchFamily="18" charset="0"/>
                <a:cs typeface="Arial" charset="0"/>
              </a:rPr>
              <a:t>Приборы, оснащенные светящимися индикаторами, которые мерцают "в режиме ожидания", выключай из сети на ночь, а также уходя из дома. Это дает экономию электроэнергии до 20%. </a:t>
            </a:r>
          </a:p>
          <a:p>
            <a:pPr indent="450850" algn="just"/>
            <a:endParaRPr lang="ru-RU" sz="1800" dirty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5" name="i-main-pic" descr="Картинка 209 из 1125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2133600" cy="1861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img.chance.ru/i/1460448859339/0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403648" y="3501008"/>
            <a:ext cx="300037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Советы по экономии электроэнергии</a:t>
            </a:r>
            <a:b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lvl="8" indent="450850" algn="just">
              <a:buNone/>
            </a:pPr>
            <a:endParaRPr lang="ru-RU" dirty="0" smtClean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  <a:p>
            <a:pPr indent="450850" algn="just">
              <a:buFont typeface="Wingdings" pitchFamily="2" charset="2"/>
              <a:buChar char="Ø"/>
            </a:pPr>
            <a:r>
              <a:rPr lang="ru-RU" sz="3800" dirty="0" smtClean="0">
                <a:ea typeface="Times New Roman" pitchFamily="18" charset="0"/>
                <a:cs typeface="Arial" charset="0"/>
              </a:rPr>
              <a:t>Накипь в электрочайнике увеличивает расход электроэнергии на 20%.</a:t>
            </a:r>
            <a:endParaRPr lang="ru-RU" sz="3800" dirty="0" smtClean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  <a:p>
            <a:pPr indent="450850" algn="just">
              <a:buFont typeface="Wingdings" pitchFamily="2" charset="2"/>
              <a:buChar char="Ø"/>
            </a:pPr>
            <a:r>
              <a:rPr lang="ru-RU" sz="3800" dirty="0" smtClean="0">
                <a:ea typeface="Times New Roman" pitchFamily="18" charset="0"/>
                <a:cs typeface="Arial" charset="0"/>
              </a:rPr>
              <a:t>Неровное дно посуды приводит к 10-15% потерь энергии. При приготовлении пищи в открытой посуде расход энергии возрастает в 2,5 раза. </a:t>
            </a:r>
            <a:endParaRPr lang="ru-RU" sz="3800" dirty="0" smtClean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  <a:p>
            <a:pPr indent="450850" algn="just">
              <a:buFont typeface="Wingdings" pitchFamily="2" charset="2"/>
              <a:buChar char="Ø"/>
            </a:pPr>
            <a:r>
              <a:rPr lang="ru-RU" sz="3800" dirty="0" smtClean="0">
                <a:ea typeface="Times New Roman" pitchFamily="18" charset="0"/>
                <a:cs typeface="Arial" charset="0"/>
              </a:rPr>
              <a:t>Выключай электроплиту за 5  минут до конца приготовления пищи, это экономит 10-15% энергии.</a:t>
            </a:r>
            <a:endParaRPr lang="ru-RU" sz="3800" dirty="0" smtClean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  <a:p>
            <a:pPr indent="450850" algn="just">
              <a:buFont typeface="Wingdings" pitchFamily="2" charset="2"/>
              <a:buChar char="Ø"/>
            </a:pPr>
            <a:r>
              <a:rPr lang="ru-RU" sz="3800" dirty="0" smtClean="0">
                <a:ea typeface="Times New Roman" pitchFamily="18" charset="0"/>
                <a:cs typeface="Arial" charset="0"/>
              </a:rPr>
              <a:t>Используй в стиральной машине экономичный режим, режим быстрой стирки. Если стирать при температуре 30 градусов, можно сэкономить до 40 % </a:t>
            </a:r>
            <a:r>
              <a:rPr lang="ru-RU" sz="3800" dirty="0" err="1" smtClean="0">
                <a:ea typeface="Times New Roman" pitchFamily="18" charset="0"/>
                <a:cs typeface="Arial" charset="0"/>
              </a:rPr>
              <a:t>эл.энергии</a:t>
            </a:r>
            <a:r>
              <a:rPr lang="ru-RU" sz="3800" dirty="0" smtClean="0">
                <a:ea typeface="Times New Roman" pitchFamily="18" charset="0"/>
                <a:cs typeface="Arial" charset="0"/>
              </a:rPr>
              <a:t>. Машину надо загружать полностью. </a:t>
            </a:r>
            <a:endParaRPr lang="ru-RU" sz="3800" dirty="0" smtClean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  <a:p>
            <a:endParaRPr lang="ru-RU" sz="3800" dirty="0"/>
          </a:p>
        </p:txBody>
      </p:sp>
      <p:pic>
        <p:nvPicPr>
          <p:cNvPr id="5" name="i-main-pic" descr="Картинка 5 из 1245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394" y="1868127"/>
            <a:ext cx="3142211" cy="3990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Советы по экономии электроэнергии</a:t>
            </a:r>
            <a:b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indent="450850" algn="just">
              <a:buFont typeface="Wingdings" pitchFamily="2" charset="2"/>
              <a:buChar char="Ø"/>
            </a:pPr>
            <a:r>
              <a:rPr lang="ru-RU" dirty="0" smtClean="0">
                <a:ea typeface="Times New Roman" pitchFamily="18" charset="0"/>
                <a:cs typeface="Arial" charset="0"/>
              </a:rPr>
              <a:t>Холодильник – энергоемкий прибор. Он потребляет 500-1400 кВт*ч в год.</a:t>
            </a:r>
            <a:endParaRPr lang="ru-RU" dirty="0" smtClean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  <a:p>
            <a:pPr indent="450850" algn="just">
              <a:buFont typeface="Wingdings" pitchFamily="2" charset="2"/>
              <a:buChar char="Ø"/>
            </a:pPr>
            <a:r>
              <a:rPr lang="ru-RU" dirty="0" smtClean="0">
                <a:ea typeface="Times New Roman" pitchFamily="18" charset="0"/>
                <a:cs typeface="Arial" charset="0"/>
              </a:rPr>
              <a:t>Не ставь в холодильник горячие блюда.</a:t>
            </a:r>
            <a:endParaRPr lang="ru-RU" dirty="0" smtClean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  <a:p>
            <a:pPr indent="450850" algn="just">
              <a:buFont typeface="Wingdings" pitchFamily="2" charset="2"/>
              <a:buChar char="Ø"/>
            </a:pPr>
            <a:r>
              <a:rPr lang="ru-RU" dirty="0" smtClean="0">
                <a:ea typeface="Times New Roman" pitchFamily="18" charset="0"/>
                <a:cs typeface="Arial" charset="0"/>
              </a:rPr>
              <a:t>Холодильник, придвинутый плотно к стене, потребляет больше электричества. </a:t>
            </a:r>
          </a:p>
          <a:p>
            <a:pPr indent="450850" algn="just">
              <a:buFont typeface="Wingdings" pitchFamily="2" charset="2"/>
              <a:buChar char="Ø"/>
            </a:pPr>
            <a:r>
              <a:rPr lang="ru-RU" dirty="0" smtClean="0">
                <a:ea typeface="Times New Roman" pitchFamily="18" charset="0"/>
                <a:cs typeface="Arial" charset="0"/>
              </a:rPr>
              <a:t>Необходимо обеспечить свободную циркуляцию воздуха внутри холодильника (не загромождая средние полки кастрюлями).</a:t>
            </a:r>
            <a:endParaRPr lang="ru-RU" dirty="0" smtClean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  <a:p>
            <a:pPr indent="450850" algn="just">
              <a:buFont typeface="Wingdings" pitchFamily="2" charset="2"/>
              <a:buChar char="Ø"/>
            </a:pPr>
            <a:r>
              <a:rPr lang="ru-RU" dirty="0" smtClean="0">
                <a:ea typeface="Times New Roman" pitchFamily="18" charset="0"/>
                <a:cs typeface="Arial" charset="0"/>
              </a:rPr>
              <a:t>Систематическое размораживание холодильника дает 5% снижения потребления электроэнергии; </a:t>
            </a:r>
            <a:endParaRPr lang="ru-RU" dirty="0" smtClean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  <a:p>
            <a:pPr indent="450850" algn="just">
              <a:buFont typeface="Wingdings" pitchFamily="2" charset="2"/>
              <a:buChar char="Ø"/>
            </a:pPr>
            <a:r>
              <a:rPr lang="ru-RU" dirty="0" smtClean="0">
                <a:ea typeface="Times New Roman" pitchFamily="18" charset="0"/>
                <a:cs typeface="Arial" charset="0"/>
              </a:rPr>
              <a:t>Утюги</a:t>
            </a:r>
            <a:r>
              <a:rPr lang="ru-RU" b="1" dirty="0" smtClean="0">
                <a:ea typeface="Times New Roman" pitchFamily="18" charset="0"/>
                <a:cs typeface="Arial" charset="0"/>
              </a:rPr>
              <a:t> </a:t>
            </a:r>
            <a:r>
              <a:rPr lang="ru-RU" dirty="0" smtClean="0">
                <a:ea typeface="Times New Roman" pitchFamily="18" charset="0"/>
                <a:cs typeface="Arial" charset="0"/>
              </a:rPr>
              <a:t>лучше покупать с терморегулятором: он автоматически отключит прибор при достижении нужной температуры.</a:t>
            </a:r>
            <a:endParaRPr lang="ru-RU" dirty="0" smtClean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  <a:p>
            <a:pPr indent="450850" algn="just">
              <a:buFont typeface="Wingdings" pitchFamily="2" charset="2"/>
              <a:buChar char="Ø"/>
            </a:pPr>
            <a:r>
              <a:rPr lang="ru-RU" dirty="0" smtClean="0">
                <a:ea typeface="Times New Roman" pitchFamily="18" charset="0"/>
                <a:cs typeface="Arial" charset="0"/>
              </a:rPr>
              <a:t>Сортируй вещи в зависимости от материала. Начинайте гладить с низких температур. Для небольших вещей используйте остаточное тепло (при выключенном утюге). </a:t>
            </a:r>
          </a:p>
          <a:p>
            <a:endParaRPr lang="ru-RU" dirty="0"/>
          </a:p>
        </p:txBody>
      </p:sp>
      <p:pic>
        <p:nvPicPr>
          <p:cNvPr id="5" name="i-main-pic" descr="Картинка 70 из 345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581128"/>
            <a:ext cx="259228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Холодильник LIEBHERR CTPesf 3223 Холодильники двухкамерные (двухдверные), купить в Киеве доставка Бтплюс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23762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Советы по экономии электроэнергии</a:t>
            </a:r>
            <a:b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" name="i-main-pic" descr="Картинка 11 из 1128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2784764" cy="27847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4005064"/>
            <a:ext cx="3923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buFont typeface="Wingdings" pitchFamily="2" charset="2"/>
              <a:buChar char="Ø"/>
            </a:pPr>
            <a:r>
              <a:rPr lang="ru-RU" dirty="0" smtClean="0">
                <a:ea typeface="Times New Roman" pitchFamily="18" charset="0"/>
                <a:cs typeface="Arial" charset="0"/>
              </a:rPr>
              <a:t>Используй скороварки, кофеварки, чайники, микроволновые печи – экономия 30-40% энергии. </a:t>
            </a:r>
            <a:endParaRPr lang="ru-RU" dirty="0" smtClean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  <a:p>
            <a:pPr indent="450850" algn="just">
              <a:buFont typeface="Wingdings" pitchFamily="2" charset="2"/>
              <a:buChar char="Ø"/>
            </a:pPr>
            <a:r>
              <a:rPr lang="ru-RU" dirty="0" smtClean="0">
                <a:ea typeface="Times New Roman" pitchFamily="18" charset="0"/>
                <a:cs typeface="Arial" charset="0"/>
              </a:rPr>
              <a:t>Заполненный более чем на две трети мешок для сбора пыли в пылесосе дает увеличение расхода электроэнергии на 40%; </a:t>
            </a:r>
            <a:endParaRPr lang="ru-RU" dirty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7" name="i-main-pic" descr="Картинка 24 из 736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05064"/>
            <a:ext cx="3168352" cy="2024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283968" y="1844824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buFont typeface="Wingdings" pitchFamily="2" charset="2"/>
              <a:buChar char="Ø"/>
            </a:pPr>
            <a:r>
              <a:rPr lang="ru-RU" dirty="0" smtClean="0">
                <a:ea typeface="Times New Roman" pitchFamily="18" charset="0"/>
                <a:cs typeface="Arial" charset="0"/>
              </a:rPr>
              <a:t>Приобретай приборы, по потреблению электроэнергии относящиеся к категории А. </a:t>
            </a:r>
            <a:endParaRPr lang="ru-RU" dirty="0" smtClean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  <a:p>
            <a:pPr indent="450850" algn="just">
              <a:buFont typeface="Wingdings" pitchFamily="2" charset="2"/>
              <a:buChar char="Ø"/>
            </a:pPr>
            <a:r>
              <a:rPr lang="ru-RU" dirty="0" smtClean="0">
                <a:ea typeface="Times New Roman" pitchFamily="18" charset="0"/>
                <a:cs typeface="Arial" charset="0"/>
              </a:rPr>
              <a:t>Внимательно  изучай этикетки! Ищи информацию не только о потребляемой мощности, но и о других параметрах. </a:t>
            </a:r>
            <a:endParaRPr lang="ru-RU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3707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Экодом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</a:p>
          <a:p>
            <a:pPr algn="ctr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Экономия</a:t>
            </a:r>
          </a:p>
          <a:p>
            <a:pPr algn="ctr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</a:p>
          <a:p>
            <a:pPr algn="ctr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Экология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r="33339"/>
          <a:stretch>
            <a:fillRect/>
          </a:stretch>
        </p:blipFill>
        <p:spPr bwMode="auto">
          <a:xfrm>
            <a:off x="3563888" y="0"/>
            <a:ext cx="558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Энергосбережение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4350"/>
            <a:ext cx="7772400" cy="3930650"/>
          </a:xfrm>
        </p:spPr>
        <p:txBody>
          <a:bodyPr>
            <a:normAutofit lnSpcReduction="10000"/>
          </a:bodyPr>
          <a:lstStyle/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Реализация  правовых, организационных, научных, производственных, технических и экономических мер, направленных на </a:t>
            </a:r>
            <a:r>
              <a:rPr lang="ru-RU" b="1" dirty="0" smtClean="0"/>
              <a:t>эффективное использование энергетических ресурсов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и на вовлечение в хозяйственный оборот возобновляемых источников энергии.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2195513" y="377825"/>
            <a:ext cx="255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orbel" pitchFamily="34" charset="0"/>
              </a:rPr>
              <a:t> </a:t>
            </a:r>
            <a:endParaRPr lang="ru-RU" sz="2400" i="1" u="sng">
              <a:latin typeface="Corbe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Диаграмма" r:id="rId3" imgW="8515485" imgH="4314825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FIG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2392362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9" descr="FIG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4365625"/>
            <a:ext cx="38163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11" descr="Фиолетовый узор"/>
          <p:cNvSpPr>
            <a:spLocks noChangeArrowheads="1"/>
          </p:cNvSpPr>
          <p:nvPr/>
        </p:nvSpPr>
        <p:spPr bwMode="auto">
          <a:xfrm>
            <a:off x="6372225" y="1628775"/>
            <a:ext cx="2590800" cy="2663825"/>
          </a:xfrm>
          <a:prstGeom prst="flowChartProcess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18437" name="Picture 10" descr="FIG_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1844675"/>
            <a:ext cx="23764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AutoShape 15"/>
          <p:cNvSpPr>
            <a:spLocks noChangeArrowheads="1"/>
          </p:cNvSpPr>
          <p:nvPr/>
        </p:nvSpPr>
        <p:spPr bwMode="auto">
          <a:xfrm>
            <a:off x="2843213" y="260350"/>
            <a:ext cx="4465637" cy="914400"/>
          </a:xfrm>
          <a:prstGeom prst="plaque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2843213" y="333375"/>
            <a:ext cx="4549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latin typeface="Corbel" pitchFamily="34" charset="0"/>
              </a:rPr>
              <a:t>Виды  электростанций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250825" y="620713"/>
            <a:ext cx="8691563" cy="6099175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19459" name="mainpic" descr="photo_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765175"/>
            <a:ext cx="8424862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995738" y="-100013"/>
            <a:ext cx="1174750" cy="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i="1" u="sng">
                <a:latin typeface="Corbel" pitchFamily="34" charset="0"/>
              </a:rPr>
              <a:t>ТЭС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4"/>
          <p:cNvSpPr>
            <a:spLocks noChangeArrowheads="1"/>
          </p:cNvSpPr>
          <p:nvPr/>
        </p:nvSpPr>
        <p:spPr bwMode="auto">
          <a:xfrm>
            <a:off x="4716463" y="3644900"/>
            <a:ext cx="4427537" cy="32131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483" name="Rectangle 13"/>
          <p:cNvSpPr>
            <a:spLocks noChangeArrowheads="1"/>
          </p:cNvSpPr>
          <p:nvPr/>
        </p:nvSpPr>
        <p:spPr bwMode="auto">
          <a:xfrm>
            <a:off x="0" y="3573463"/>
            <a:ext cx="4500563" cy="3284537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484" name="Rectangle 12"/>
          <p:cNvSpPr>
            <a:spLocks noChangeArrowheads="1"/>
          </p:cNvSpPr>
          <p:nvPr/>
        </p:nvSpPr>
        <p:spPr bwMode="auto">
          <a:xfrm>
            <a:off x="2051050" y="0"/>
            <a:ext cx="5400675" cy="40767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20485" name="mainpic" descr="photo_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3350"/>
            <a:ext cx="5113337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Огни Иркутской ГЭС.  Фотографии природы. Печать постеров, оформление в баге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752850"/>
            <a:ext cx="414020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539750" y="260350"/>
            <a:ext cx="1512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i="1" u="sng">
                <a:latin typeface="Corbel" pitchFamily="34" charset="0"/>
              </a:rPr>
              <a:t>ГЭС</a:t>
            </a:r>
          </a:p>
        </p:txBody>
      </p:sp>
      <p:pic>
        <p:nvPicPr>
          <p:cNvPr id="20488" name="Picture 7" descr="yenisey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698875"/>
            <a:ext cx="42132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107950" y="115888"/>
            <a:ext cx="5111750" cy="3673475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3563938" y="3500438"/>
            <a:ext cx="5184775" cy="3357562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21508" name="Picture 4" descr="imageviewer?idImage=17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859338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imageviewer?idImage=17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573463"/>
            <a:ext cx="4932363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064250" y="141288"/>
            <a:ext cx="121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 u="sng">
                <a:latin typeface="Corbel" pitchFamily="34" charset="0"/>
              </a:rPr>
              <a:t>АЭС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72842"/>
            <a:ext cx="74104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Главные потребители энергии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s://encrypted-tbn3.gstatic.com/images?q=tbn:ANd9GcSnmWiBSfWZCEMm3Bu2iLHSR3Lw6oGlf7yISJRN3cMcFqKWb7Nlri6o9dTU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208823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SImdUsD2HWrgMfMsnCDsRT20vhr-Wn4__dhnrXV_LzOlJKVpcmtWPyck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196752"/>
            <a:ext cx="227827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6OIeTqUGk1t0IXiuXd5FGrGUltmhcR0WVn5JWaQq_p_GZxtj07FFXu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08823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QP3P0kxwwi_jEbjjpHP4lF1UpsJO4SBoe0PQYPOL7d6ZT7LuMQRJUP4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2720" y="3933056"/>
            <a:ext cx="230161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56585" y="2969578"/>
            <a:ext cx="4063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Отопительные системы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5921" y="602128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Освещение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42264" y="6021288"/>
            <a:ext cx="391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Бытовая техника 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25921" y="296957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Водопровод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840295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301</TotalTime>
  <Words>776</Words>
  <Application>Microsoft Office PowerPoint</Application>
  <PresentationFormat>Экран (4:3)</PresentationFormat>
  <Paragraphs>76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Апекс</vt:lpstr>
      <vt:lpstr>Диаграмма Microsoft Graph</vt:lpstr>
      <vt:lpstr>Слайд 1</vt:lpstr>
      <vt:lpstr>Слайд 2</vt:lpstr>
      <vt:lpstr>Энергосбережение</vt:lpstr>
      <vt:lpstr>Слайд 4</vt:lpstr>
      <vt:lpstr>Слайд 5</vt:lpstr>
      <vt:lpstr>Слайд 6</vt:lpstr>
      <vt:lpstr>Слайд 7</vt:lpstr>
      <vt:lpstr>Слайд 8</vt:lpstr>
      <vt:lpstr>Слайд 9</vt:lpstr>
      <vt:lpstr>Галогенные лампы </vt:lpstr>
      <vt:lpstr>Энергосберегающая лампа </vt:lpstr>
      <vt:lpstr>Устройство энергосберегающей лампы </vt:lpstr>
      <vt:lpstr>Слайд 13</vt:lpstr>
      <vt:lpstr>Слайд 14</vt:lpstr>
      <vt:lpstr>Светодиодные лампы </vt:lpstr>
      <vt:lpstr>Слайд 16</vt:lpstr>
      <vt:lpstr>Простые советы по энергосбережению!</vt:lpstr>
      <vt:lpstr>Уплотнив окна и двери, Вы сможете повысить температуру в помещении на 1-2 градуса!</vt:lpstr>
      <vt:lpstr>Замена ламп накаливания компактными люминесцентными лампами обеспечит, по крайней мере, 4-х-кратную экономию электроэнергии!</vt:lpstr>
      <vt:lpstr>                     Не загораживайте отопительные приборы!   Тепло от отопительных приборов будет эффективно поступать в помещение, если:  • Отопительные приборы не закрыты шторами;  • Отопительные приборы не закрыты декоративными панелями;  • Отопительные приборы не закрыты мебелью или другими предметами.   Батареи отопления будут эффективно обогревать помещение, если за ними установить теплоотражающие экраны.</vt:lpstr>
      <vt:lpstr>Проветривайте помещения не долго, но интенсивно!   Постоянно приоткрытые для проветривания окна и форточки обогревают улицу и бесполезно расходуют Ваши деньги.   Используйте ударное проветривание, широко раскрывая окна на непродолжительное время.</vt:lpstr>
      <vt:lpstr>Советы по экономии электроэнергии </vt:lpstr>
      <vt:lpstr>Советы по экономии электроэнергии </vt:lpstr>
      <vt:lpstr>Советы по экономии электроэнергии </vt:lpstr>
      <vt:lpstr>Советы по экономии электроэнергии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00000</dc:creator>
  <cp:lastModifiedBy>XXXXZ</cp:lastModifiedBy>
  <cp:revision>28</cp:revision>
  <dcterms:created xsi:type="dcterms:W3CDTF">2013-05-11T17:11:57Z</dcterms:created>
  <dcterms:modified xsi:type="dcterms:W3CDTF">2014-12-11T13:30:43Z</dcterms:modified>
</cp:coreProperties>
</file>