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6" r:id="rId5"/>
    <p:sldId id="260" r:id="rId6"/>
    <p:sldId id="257" r:id="rId7"/>
    <p:sldId id="262" r:id="rId8"/>
    <p:sldId id="263" r:id="rId9"/>
    <p:sldId id="265" r:id="rId10"/>
    <p:sldId id="266" r:id="rId11"/>
    <p:sldId id="268" r:id="rId12"/>
    <p:sldId id="279" r:id="rId13"/>
    <p:sldId id="269" r:id="rId14"/>
    <p:sldId id="270" r:id="rId15"/>
    <p:sldId id="272" r:id="rId16"/>
    <p:sldId id="273" r:id="rId17"/>
    <p:sldId id="275" r:id="rId18"/>
    <p:sldId id="277" r:id="rId19"/>
    <p:sldId id="274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63879-9DFC-4804-A8DB-D1C1A4971DB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E9B3F-A959-483B-8452-A7E20EDFDB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63879-9DFC-4804-A8DB-D1C1A4971DB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E9B3F-A959-483B-8452-A7E20EDFD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63879-9DFC-4804-A8DB-D1C1A4971DB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E9B3F-A959-483B-8452-A7E20EDFD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63879-9DFC-4804-A8DB-D1C1A4971DB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E9B3F-A959-483B-8452-A7E20EDFD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63879-9DFC-4804-A8DB-D1C1A4971DB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E9B3F-A959-483B-8452-A7E20EDFDB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63879-9DFC-4804-A8DB-D1C1A4971DB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E9B3F-A959-483B-8452-A7E20EDFD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63879-9DFC-4804-A8DB-D1C1A4971DB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E9B3F-A959-483B-8452-A7E20EDFD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63879-9DFC-4804-A8DB-D1C1A4971DB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E9B3F-A959-483B-8452-A7E20EDFD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63879-9DFC-4804-A8DB-D1C1A4971DB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E9B3F-A959-483B-8452-A7E20EDFDB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63879-9DFC-4804-A8DB-D1C1A4971DB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E9B3F-A959-483B-8452-A7E20EDFD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63879-9DFC-4804-A8DB-D1C1A4971DB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E9B3F-A959-483B-8452-A7E20EDFDB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F663879-9DFC-4804-A8DB-D1C1A4971DB7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BE9B3F-A959-483B-8452-A7E20EDFDB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warheroes.ru/content/images/heroes/1hero/SaenkoPetrRodion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medalirus.ru/upload/tools/Barsukov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medalirus.ru/upload/tools/Sirelsh_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medalirus.ru/upload/tools/Trufanov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medalirus.ru/upload/tools/Chepicov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2016224"/>
          </a:xfrm>
        </p:spPr>
        <p:txBody>
          <a:bodyPr>
            <a:noAutofit/>
          </a:bodyPr>
          <a:lstStyle/>
          <a:p>
            <a:r>
              <a:rPr lang="ru-RU" sz="3200" b="1" dirty="0"/>
              <a:t>Урок города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«</a:t>
            </a:r>
            <a:r>
              <a:rPr lang="ru-RU" sz="3200" b="1" dirty="0" err="1"/>
              <a:t>Кемеровчане</a:t>
            </a:r>
            <a:r>
              <a:rPr lang="ru-RU" sz="3200" b="1" dirty="0"/>
              <a:t> в боях на дальневосточных </a:t>
            </a:r>
            <a:r>
              <a:rPr lang="ru-RU" sz="3200" b="1" dirty="0" smtClean="0"/>
              <a:t>рубежах»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301208"/>
            <a:ext cx="5544616" cy="1368152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Савинкова С.А.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Учитель начальных классов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МБОУ «СОШ № 92»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Кемерово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bc4848ebed5e"/>
          <p:cNvPicPr>
            <a:picLocks noChangeAspect="1" noChangeArrowheads="1"/>
          </p:cNvPicPr>
          <p:nvPr/>
        </p:nvPicPr>
        <p:blipFill>
          <a:blip r:embed="rId2" cstate="print"/>
          <a:srcRect b="6114"/>
          <a:stretch>
            <a:fillRect/>
          </a:stretch>
        </p:blipFill>
        <p:spPr bwMode="auto">
          <a:xfrm>
            <a:off x="611560" y="548680"/>
            <a:ext cx="362902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Новиков В.Н. (стоит справа) с земляками из Кузнецкого уезда </a:t>
            </a:r>
            <a:br>
              <a:rPr lang="ru-RU" sz="3100" dirty="0"/>
            </a:br>
            <a:r>
              <a:rPr lang="ru-RU" sz="3100" dirty="0"/>
              <a:t>Томской губернии. Порт-Артур, 1904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Новиков </a:t>
            </a:r>
            <a:r>
              <a:rPr lang="ru-RU" dirty="0"/>
              <a:t>Василий Николаевич. Уроженец деревни </a:t>
            </a:r>
            <a:r>
              <a:rPr lang="ru-RU" dirty="0" err="1"/>
              <a:t>Еловка</a:t>
            </a:r>
            <a:r>
              <a:rPr lang="ru-RU" dirty="0"/>
              <a:t> </a:t>
            </a:r>
            <a:r>
              <a:rPr lang="ru-RU" dirty="0" err="1"/>
              <a:t>Пачинской</a:t>
            </a:r>
            <a:r>
              <a:rPr lang="ru-RU" dirty="0"/>
              <a:t> волости (ныне </a:t>
            </a:r>
            <a:r>
              <a:rPr lang="ru-RU" dirty="0" err="1"/>
              <a:t>Яшкинский</a:t>
            </a:r>
            <a:r>
              <a:rPr lang="ru-RU" dirty="0"/>
              <a:t> район Кемеровской области). Служил матросом на миноносце «Стерегущий». Один из четырёх матросов оставшихся в живых после боя миноносца с четырьмя японскими кораблями 26 февраля (10 марта) 1904 года. В разгар боя, Новиков, чтобы «Стерегущий» не достался японцам, открыл </a:t>
            </a:r>
            <a:r>
              <a:rPr lang="ru-RU" i="1" dirty="0"/>
              <a:t>кингстоны</a:t>
            </a:r>
            <a:r>
              <a:rPr lang="ru-RU" dirty="0"/>
              <a:t> и затопил миноносец. Награждён Георгиевским крестом 2-й степени и Знаком отличия 1-й степени.</a:t>
            </a:r>
          </a:p>
          <a:p>
            <a:endParaRPr lang="ru-RU" dirty="0"/>
          </a:p>
        </p:txBody>
      </p:sp>
      <p:pic>
        <p:nvPicPr>
          <p:cNvPr id="5" name="Picture 3" descr="Novicov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76850" y="1613169"/>
            <a:ext cx="3657600" cy="448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НАШИ ЗЕМЛЯКИ НА ЗАЩИТЕ ДАЛЬНЕВОСТОЧНЫХ РУБЕЖЕЙ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>СОВЕТСКОГО СОЮЗА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(1930-1940-е годы)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dirty="0" smtClean="0"/>
              <a:t>        После </a:t>
            </a:r>
            <a:r>
              <a:rPr lang="ru-RU" sz="5600" dirty="0"/>
              <a:t>гражданской войны дальневосточные границы СССР находились в постоянной опасности. В Маньчжурии располагался один из центров белогвардейского сопротивления советскому правительству, участники которого постоянно организовывали провокации на советско-китайской границе и поддержали китайские войска во время конфликта на КВЖД в 1929 году.</a:t>
            </a:r>
          </a:p>
          <a:p>
            <a:pPr>
              <a:buNone/>
            </a:pPr>
            <a:r>
              <a:rPr lang="ru-RU" sz="5600" dirty="0" smtClean="0"/>
              <a:t>        </a:t>
            </a:r>
            <a:r>
              <a:rPr lang="ru-RU" sz="5600" dirty="0"/>
              <a:t>В 1932 году Маньчжурия была оккупирована японскими войсками, которые создали на её территории марионеточное государство </a:t>
            </a:r>
            <a:r>
              <a:rPr lang="ru-RU" sz="5600" i="1" dirty="0" err="1"/>
              <a:t>Маньчжоу-го</a:t>
            </a:r>
            <a:r>
              <a:rPr lang="ru-RU" sz="5600" dirty="0"/>
              <a:t>. Обстановка на дальневосточных границах Советского союза обострилась ещё больше. Японцы и белогвардейцы совершали постоянные провокации и нападения на советскую территорию.  </a:t>
            </a:r>
          </a:p>
          <a:p>
            <a:pPr>
              <a:buNone/>
            </a:pPr>
            <a:r>
              <a:rPr lang="ru-RU" sz="5600" dirty="0"/>
              <a:t> </a:t>
            </a:r>
            <a:r>
              <a:rPr lang="ru-RU" sz="5600" dirty="0" smtClean="0"/>
              <a:t> </a:t>
            </a:r>
            <a:r>
              <a:rPr lang="ru-RU" sz="5600" dirty="0" smtClean="0"/>
              <a:t>      </a:t>
            </a:r>
            <a:r>
              <a:rPr lang="ru-RU" sz="5600" dirty="0"/>
              <a:t>Летом 1938 года правительства Японии и </a:t>
            </a:r>
            <a:r>
              <a:rPr lang="ru-RU" sz="5600" dirty="0" err="1"/>
              <a:t>Маньчжоу-го</a:t>
            </a:r>
            <a:r>
              <a:rPr lang="ru-RU" sz="5600" dirty="0"/>
              <a:t> предъявили СССР ультиматум по поводу «незаконной оккупации» советскими войсками части территории </a:t>
            </a:r>
            <a:r>
              <a:rPr lang="ru-RU" sz="5600" dirty="0" err="1"/>
              <a:t>Маньчжоу-го</a:t>
            </a:r>
            <a:r>
              <a:rPr lang="ru-RU" sz="5600" dirty="0"/>
              <a:t>. В результате развернувшихся после этого 29 июля – 11 августа 1938 года боёв возле озера Хасан, советские войска под руководством В.К. Блюхера и Г.М. Штерна защитили государственную границу СССР и разгромили японских милитаристов. </a:t>
            </a:r>
          </a:p>
          <a:p>
            <a:pPr>
              <a:buNone/>
            </a:pPr>
            <a:r>
              <a:rPr lang="ru-RU" sz="5600" dirty="0" smtClean="0"/>
              <a:t>        </a:t>
            </a:r>
            <a:r>
              <a:rPr lang="ru-RU" sz="5600" dirty="0"/>
              <a:t>В следующем году разразился новый конфликт на реке Халхин-Гол между Японией и </a:t>
            </a:r>
            <a:r>
              <a:rPr lang="ru-RU" sz="5600" dirty="0" err="1"/>
              <a:t>Манчжоу-го</a:t>
            </a:r>
            <a:r>
              <a:rPr lang="ru-RU" sz="5600" dirty="0"/>
              <a:t> с одной стороны, и Монгольской Народной Республикой (МНР) и СССР – с другой. Бои развернулись на территории Монголии и продолжались с 11 мая по 16 сентября 1939 года. В ходе этих боёв советско-монгольские войска под командованием Н.В. </a:t>
            </a:r>
            <a:r>
              <a:rPr lang="ru-RU" sz="5600" dirty="0" err="1"/>
              <a:t>Фекленко</a:t>
            </a:r>
            <a:r>
              <a:rPr lang="ru-RU" sz="5600" dirty="0"/>
              <a:t>, Г.М. Штерна, Г.К. Жукова и Х. </a:t>
            </a:r>
            <a:r>
              <a:rPr lang="ru-RU" sz="5600" dirty="0" err="1"/>
              <a:t>Чойбалсана</a:t>
            </a:r>
            <a:r>
              <a:rPr lang="ru-RU" sz="5600" dirty="0"/>
              <a:t> наголову разгромили японские войска и отстояли территориальную целостность МНР.</a:t>
            </a:r>
          </a:p>
          <a:p>
            <a:pPr>
              <a:buNone/>
            </a:pPr>
            <a:r>
              <a:rPr lang="ru-RU" sz="5600" dirty="0" smtClean="0"/>
              <a:t>         </a:t>
            </a:r>
            <a:r>
              <a:rPr lang="ru-RU" sz="5600" dirty="0"/>
              <a:t>Поражения при озере Хасан и реке Халхин-Гол заставили японское правительство признать бесперспективность своих попыток вторжения в СССР и МНР, и отказаться от нападения на СССР во время Великой Отечественной войны. Но, хотя, 13 апреля 1941 года был подписан советско-японский пакт о ненападении, японская </a:t>
            </a:r>
            <a:r>
              <a:rPr lang="ru-RU" sz="5600" i="1" dirty="0" err="1"/>
              <a:t>Квантунская</a:t>
            </a:r>
            <a:r>
              <a:rPr lang="ru-RU" sz="5600" i="1" dirty="0"/>
              <a:t> армия</a:t>
            </a:r>
            <a:r>
              <a:rPr lang="ru-RU" sz="5600" dirty="0"/>
              <a:t> постоянно угрожала безопасности СССР, который должен был держать значительные воинские силы на Дальнем Востоке. В составе частей Рабоче-крестьянской Красной Армии (РККА), защищая границы Советского Союза, служили там и наши земляки.  </a:t>
            </a:r>
          </a:p>
          <a:p>
            <a:pPr>
              <a:buNone/>
            </a:pPr>
            <a:r>
              <a:rPr lang="ru-RU" sz="6400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Волков И.А., участник боёв </a:t>
            </a:r>
            <a:br>
              <a:rPr lang="ru-RU" dirty="0" smtClean="0"/>
            </a:br>
            <a:r>
              <a:rPr lang="ru-RU" dirty="0" smtClean="0"/>
              <a:t>на реке Халхин-Гол</a:t>
            </a:r>
            <a:endParaRPr lang="ru-RU" dirty="0"/>
          </a:p>
        </p:txBody>
      </p:sp>
      <p:pic>
        <p:nvPicPr>
          <p:cNvPr id="4" name="Picture 4" descr="vol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45365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Саенко Пётр Родионович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Бывший </a:t>
            </a:r>
            <a:r>
              <a:rPr lang="ru-RU" dirty="0"/>
              <a:t>инструктор Кемеровского городского комитета </a:t>
            </a:r>
            <a:r>
              <a:rPr lang="ru-RU" i="1" dirty="0"/>
              <a:t>ВЛКСМ</a:t>
            </a:r>
            <a:r>
              <a:rPr lang="ru-RU" dirty="0"/>
              <a:t> Саенко Пётр Родионович за бои с японцами на Халхин-Голе был награждён медалью «За отвагу».    </a:t>
            </a:r>
          </a:p>
          <a:p>
            <a:endParaRPr lang="ru-RU" dirty="0"/>
          </a:p>
        </p:txBody>
      </p:sp>
      <p:pic>
        <p:nvPicPr>
          <p:cNvPr id="5" name="Picture 5" descr="Саенко Пётр Родионович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 cstate="print"/>
          <a:stretch>
            <a:fillRect/>
          </a:stretch>
        </p:blipFill>
        <p:spPr bwMode="auto">
          <a:xfrm>
            <a:off x="6007100" y="2255837"/>
            <a:ext cx="21971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УЧАСТИЕ КЕМЕРОВЧАН В СОВЕТСКО-ЯПОНСКОЙ ВОЙНЕ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(8 августа – 2 сентября 1945 года)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1200" dirty="0" smtClean="0"/>
              <a:t>          Выполняя </a:t>
            </a:r>
            <a:r>
              <a:rPr lang="ru-RU" sz="1200" dirty="0"/>
              <a:t>свой союзнический долг, в соответствии с решениями </a:t>
            </a:r>
            <a:r>
              <a:rPr lang="ru-RU" sz="1200" i="1" dirty="0"/>
              <a:t>Крымской</a:t>
            </a:r>
            <a:r>
              <a:rPr lang="ru-RU" sz="1200" dirty="0"/>
              <a:t> и </a:t>
            </a:r>
            <a:r>
              <a:rPr lang="ru-RU" sz="1200" i="1" dirty="0"/>
              <a:t>Потсдамской конференций</a:t>
            </a:r>
            <a:r>
              <a:rPr lang="ru-RU" sz="1200" dirty="0"/>
              <a:t>, </a:t>
            </a:r>
            <a:r>
              <a:rPr lang="ru-RU" sz="1200" dirty="0" smtClean="0"/>
              <a:t>Советский Союз </a:t>
            </a:r>
            <a:r>
              <a:rPr lang="ru-RU" sz="1200" dirty="0"/>
              <a:t>8 августа 1945 года объявил войну Японии. В период с 9 августа по 2 сентября 1945 года войска РККА во взаимодействии с монгольской Народно-революционной армией в результате стремительного наступления разгромили японскую </a:t>
            </a:r>
            <a:r>
              <a:rPr lang="ru-RU" sz="1200" dirty="0" err="1"/>
              <a:t>Квантунскую</a:t>
            </a:r>
            <a:r>
              <a:rPr lang="ru-RU" sz="1200" dirty="0"/>
              <a:t> армию, освободили территорию и население Северо-Восточного Китая, Северной Кореи, Южного Сахалина, Курильских островов и ускорили окончание </a:t>
            </a:r>
            <a:r>
              <a:rPr lang="en-US" sz="1200" dirty="0"/>
              <a:t>II</a:t>
            </a:r>
            <a:r>
              <a:rPr lang="ru-RU" sz="1200" dirty="0"/>
              <a:t> мировой войны. СССР фактически вернул в свой состав территории, аннексированные Японией у Российской империи после русско-японской войны 1904-1905 годов. На дальневосточных границах Советского Союза установилось долгожданное спокойствие.</a:t>
            </a:r>
          </a:p>
          <a:p>
            <a:pPr>
              <a:buNone/>
            </a:pPr>
            <a:r>
              <a:rPr lang="ru-RU" sz="1200" dirty="0" smtClean="0"/>
              <a:t>          </a:t>
            </a:r>
            <a:r>
              <a:rPr lang="ru-RU" sz="1200" dirty="0"/>
              <a:t>Среди сотен тысяч советских солдат и матросов в разгроме Японии приняли участие и </a:t>
            </a:r>
            <a:r>
              <a:rPr lang="ru-RU" sz="1200" dirty="0" err="1"/>
              <a:t>кемеровчане</a:t>
            </a:r>
            <a:r>
              <a:rPr lang="ru-RU" sz="1200" dirty="0"/>
              <a:t>: Вдовин Николай Иванович, Зубов Владимир Фёдорович, Иванов Эрнст Иванович, </a:t>
            </a:r>
            <a:r>
              <a:rPr lang="ru-RU" sz="1200" dirty="0" err="1"/>
              <a:t>Кизитский</a:t>
            </a:r>
            <a:r>
              <a:rPr lang="ru-RU" sz="1200" dirty="0"/>
              <a:t> Геннадий Тимофеевич, Кузьмичёв Роман Васильевич, Миронов Георгий Николаевич, </a:t>
            </a:r>
            <a:r>
              <a:rPr lang="ru-RU" sz="1200" dirty="0" err="1"/>
              <a:t>Моисеенко</a:t>
            </a:r>
            <a:r>
              <a:rPr lang="ru-RU" sz="1200" dirty="0"/>
              <a:t> Михаил Петрович, Платонова Анна Георгиевна, Тараненко Николай Иванович, </a:t>
            </a:r>
            <a:r>
              <a:rPr lang="ru-RU" sz="1200" dirty="0" err="1"/>
              <a:t>Телепов</a:t>
            </a:r>
            <a:r>
              <a:rPr lang="ru-RU" sz="1200" dirty="0"/>
              <a:t> Иван Семёнович</a:t>
            </a:r>
            <a:r>
              <a:rPr lang="ru-RU" sz="1200" dirty="0" smtClean="0"/>
              <a:t>.</a:t>
            </a:r>
          </a:p>
          <a:p>
            <a:pPr>
              <a:buNone/>
            </a:pPr>
            <a:r>
              <a:rPr lang="ru-RU" sz="1200" dirty="0" smtClean="0"/>
              <a:t> </a:t>
            </a:r>
            <a:r>
              <a:rPr lang="ru-RU" sz="1200" dirty="0" smtClean="0"/>
              <a:t>      </a:t>
            </a:r>
            <a:r>
              <a:rPr lang="ru-RU" sz="1200" dirty="0" smtClean="0"/>
              <a:t>    </a:t>
            </a:r>
            <a:r>
              <a:rPr lang="ru-RU" sz="1200" dirty="0"/>
              <a:t>Ефрейтор 875 отдельного Калужского орденов Кутузова и Богдана Хмельницкого </a:t>
            </a:r>
            <a:r>
              <a:rPr lang="ru-RU" sz="1200" dirty="0" err="1"/>
              <a:t>радиодивизиона</a:t>
            </a:r>
            <a:r>
              <a:rPr lang="ru-RU" sz="1200" dirty="0"/>
              <a:t> Васильев Алексей Филиппович во время разгрома </a:t>
            </a:r>
            <a:r>
              <a:rPr lang="ru-RU" sz="1200" dirty="0" err="1"/>
              <a:t>Квантунской</a:t>
            </a:r>
            <a:r>
              <a:rPr lang="ru-RU" sz="1200" dirty="0"/>
              <a:t> армии обеспечивал связью 6 гвардейскую танковую армию Забайкальского фронта. Награждён медалью «За победу над Японией» и орденом Отечественной войны </a:t>
            </a:r>
            <a:r>
              <a:rPr lang="en-US" sz="1200" dirty="0"/>
              <a:t>II</a:t>
            </a:r>
            <a:r>
              <a:rPr lang="ru-RU" sz="1200" dirty="0"/>
              <a:t> степени.</a:t>
            </a:r>
          </a:p>
          <a:p>
            <a:pPr>
              <a:buNone/>
            </a:pPr>
            <a:r>
              <a:rPr lang="ru-RU" sz="1200" dirty="0" smtClean="0"/>
              <a:t>           </a:t>
            </a:r>
            <a:r>
              <a:rPr lang="ru-RU" sz="1200" dirty="0"/>
              <a:t>Боец 211 отдельного артиллерийского батальона Кузьмичёв Роман Васильевич участвовал в разгроме японцев под Харбином. Был награждён благодарственным письмом Верховного Главнокомандующего генералиссимуса СССР И.В. Сталина, медалью «За победу над Японией» и орденом Отечественной войны </a:t>
            </a:r>
            <a:r>
              <a:rPr lang="en-US" sz="1200" dirty="0"/>
              <a:t>II</a:t>
            </a:r>
            <a:r>
              <a:rPr lang="ru-RU" sz="1200" dirty="0"/>
              <a:t> степени.</a:t>
            </a:r>
          </a:p>
          <a:p>
            <a:pPr>
              <a:buNone/>
            </a:pPr>
            <a:r>
              <a:rPr lang="ru-RU" sz="1200" dirty="0" smtClean="0"/>
              <a:t>          </a:t>
            </a:r>
            <a:r>
              <a:rPr lang="ru-RU" sz="1200" dirty="0"/>
              <a:t>Пулемётчик Миронов Георгий Николаевич участвовал в разгроме </a:t>
            </a:r>
            <a:r>
              <a:rPr lang="ru-RU" sz="1200" dirty="0" err="1"/>
              <a:t>Квантунской</a:t>
            </a:r>
            <a:r>
              <a:rPr lang="ru-RU" sz="1200" dirty="0"/>
              <a:t> армии в составе воинской части №24401. Награждён медалью «За победу над Японией» и орденом Отечественной войны </a:t>
            </a:r>
            <a:r>
              <a:rPr lang="en-US" sz="1200" dirty="0"/>
              <a:t>II</a:t>
            </a:r>
            <a:r>
              <a:rPr lang="ru-RU" sz="1200" dirty="0"/>
              <a:t> степени.</a:t>
            </a:r>
          </a:p>
          <a:p>
            <a:pPr>
              <a:buNone/>
            </a:pPr>
            <a:r>
              <a:rPr lang="ru-RU" sz="1200" dirty="0" smtClean="0"/>
              <a:t>          </a:t>
            </a:r>
            <a:r>
              <a:rPr lang="ru-RU" sz="1200" dirty="0"/>
              <a:t>Стрелок охранного батальона города Благовещенска </a:t>
            </a:r>
            <a:r>
              <a:rPr lang="ru-RU" sz="1200" dirty="0" err="1"/>
              <a:t>Моисеенко</a:t>
            </a:r>
            <a:r>
              <a:rPr lang="ru-RU" sz="1200" dirty="0"/>
              <a:t> Михаил Петрович также участвовал в войне с Японией. Награждён медалью «За победу над Японией» и орденом Отечественной войны </a:t>
            </a:r>
            <a:r>
              <a:rPr lang="en-US" sz="1200" dirty="0"/>
              <a:t>II</a:t>
            </a:r>
            <a:r>
              <a:rPr lang="ru-RU" sz="1200" dirty="0"/>
              <a:t> степени.</a:t>
            </a:r>
          </a:p>
          <a:p>
            <a:pPr>
              <a:buNone/>
            </a:pPr>
            <a:r>
              <a:rPr lang="ru-RU" sz="1200" dirty="0"/>
              <a:t> </a:t>
            </a:r>
          </a:p>
          <a:p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Тараненко Н.И., участник Великой Отечественной войны и разгрома Японии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Участвовал </a:t>
            </a:r>
            <a:r>
              <a:rPr lang="ru-RU" dirty="0"/>
              <a:t>в разгроме японской </a:t>
            </a:r>
            <a:r>
              <a:rPr lang="ru-RU" dirty="0" err="1"/>
              <a:t>Квантунской</a:t>
            </a:r>
            <a:r>
              <a:rPr lang="ru-RU" dirty="0"/>
              <a:t> армии и командир взвода Тараненко Николай Иванович. За боевые заслуги он был награждён орденом Красного Знамени, орденом Отечественной войны </a:t>
            </a:r>
            <a:r>
              <a:rPr lang="en-US" dirty="0"/>
              <a:t>II</a:t>
            </a:r>
            <a:r>
              <a:rPr lang="ru-RU" dirty="0"/>
              <a:t> степени, медалью «За боевые заслуги».</a:t>
            </a:r>
          </a:p>
          <a:p>
            <a:endParaRPr lang="ru-RU" dirty="0"/>
          </a:p>
        </p:txBody>
      </p:sp>
      <p:pic>
        <p:nvPicPr>
          <p:cNvPr id="5" name="Picture 6" descr="Тараненко 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52120" y="1700808"/>
            <a:ext cx="30243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Вдовин Н.М., участник советско-японской войны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900" dirty="0" smtClean="0"/>
              <a:t>Вдовин </a:t>
            </a:r>
            <a:r>
              <a:rPr lang="ru-RU" sz="2900" dirty="0"/>
              <a:t>Николай Михайлович во время советско-японской войны в составе 2-го Дальневосточного флота трижды участвовал в десантных операциях на острове Сахалин и вместе с командой высаживался в японском порту </a:t>
            </a:r>
            <a:r>
              <a:rPr lang="ru-RU" sz="2900" dirty="0" err="1"/>
              <a:t>Ваканай</a:t>
            </a:r>
            <a:r>
              <a:rPr lang="ru-RU" sz="2900" dirty="0"/>
              <a:t> на острове Хоккайдо. Награждён орденом «Красной Звезды», медалями «За победу над Германией в Великой Отечественной войне», «За победу над Японией» и пятью юбилейными медалями.</a:t>
            </a:r>
          </a:p>
          <a:p>
            <a:endParaRPr lang="ru-RU" dirty="0"/>
          </a:p>
        </p:txBody>
      </p:sp>
      <p:pic>
        <p:nvPicPr>
          <p:cNvPr id="5" name="Picture 7" descr="Вдовин Николай Михайлович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08104" y="1556792"/>
            <a:ext cx="33123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ПОГРАНИЧНЫЙ КОНФЛИКТ НА ОСТРОВЕ ДАМАНСКИЙ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(2-15 марта, 11 сентября 1969 года)</a:t>
            </a:r>
            <a:br>
              <a:rPr lang="ru-RU" sz="3100" dirty="0"/>
            </a:br>
            <a:r>
              <a:rPr lang="ru-RU" sz="31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000" dirty="0" smtClean="0"/>
              <a:t>              После </a:t>
            </a:r>
            <a:r>
              <a:rPr lang="ru-RU" sz="1000" dirty="0"/>
              <a:t>разгрома Японии и победы в 1949 году китайских коммунистов в многолетней гражданской войне, между СССР и Китайской Народной Республикой (КНР) была установлена «дружба на век», а советско-китайская граница была провозглашена «границей дружбы». Но после смерти И.В. Сталина и развенчания его «</a:t>
            </a:r>
            <a:r>
              <a:rPr lang="ru-RU" sz="1000" i="1" dirty="0"/>
              <a:t>культа личности</a:t>
            </a:r>
            <a:r>
              <a:rPr lang="ru-RU" sz="1000" dirty="0"/>
              <a:t>», отношения межу СССР и КНР стали быстро ухудшаться.</a:t>
            </a:r>
          </a:p>
          <a:p>
            <a:pPr>
              <a:buNone/>
            </a:pPr>
            <a:r>
              <a:rPr lang="ru-RU" sz="1000" dirty="0" smtClean="0"/>
              <a:t>             </a:t>
            </a:r>
            <a:r>
              <a:rPr lang="ru-RU" sz="1000" dirty="0"/>
              <a:t>В 1964 году советско-китайские переговоры по пограничному размежеванию полностью провалились. Мао Цзэдун открыто стал предъявлять претензии не только на ряд спорных пограничных территорий, но и на весь советский Дальний Восток, Сибирь, Казахстан и Среднюю Азию. </a:t>
            </a:r>
          </a:p>
          <a:p>
            <a:pPr>
              <a:buNone/>
            </a:pPr>
            <a:r>
              <a:rPr lang="ru-RU" sz="1000" dirty="0" smtClean="0"/>
              <a:t>             </a:t>
            </a:r>
            <a:r>
              <a:rPr lang="ru-RU" sz="1000" dirty="0"/>
              <a:t>Особенно обострилась обстановка вокруг спорных островов на реке Уссури. Группы китайских граждан и военнослужащих постоянно нарушали пограничный режим и вторгались на советскую территорию, откуда их всякий раз выдворялись пограничниками без применения оружия. Затем стали совершаться нападения </a:t>
            </a:r>
            <a:r>
              <a:rPr lang="ru-RU" sz="1000" i="1" dirty="0"/>
              <a:t>хунвейбинов</a:t>
            </a:r>
            <a:r>
              <a:rPr lang="ru-RU" sz="1000" dirty="0"/>
              <a:t> на советские пограничные патрули. Счёт подобным провокациям шёл на тысячи, в каждом из них было задействовано до несколько сотен человек. Пограничники вступали с хунвейбинами в настоящие кулачные бои, буквально «выдавливая» их с территории СССР. Вскоре эти столкновения переросли в военный конфликт на острове </a:t>
            </a:r>
            <a:r>
              <a:rPr lang="ru-RU" sz="1000" dirty="0" err="1"/>
              <a:t>Даманский</a:t>
            </a:r>
            <a:r>
              <a:rPr lang="ru-RU" sz="1000" dirty="0"/>
              <a:t>, в котором отличился </a:t>
            </a:r>
            <a:r>
              <a:rPr lang="ru-RU" sz="1000" dirty="0" err="1"/>
              <a:t>кемеровчанин</a:t>
            </a:r>
            <a:r>
              <a:rPr lang="ru-RU" sz="1000" dirty="0"/>
              <a:t> Юрий Васильевич </a:t>
            </a:r>
            <a:r>
              <a:rPr lang="ru-RU" sz="1000" dirty="0" err="1"/>
              <a:t>Бабанский</a:t>
            </a:r>
            <a:r>
              <a:rPr lang="ru-RU" sz="1000" dirty="0"/>
              <a:t>.</a:t>
            </a:r>
          </a:p>
          <a:p>
            <a:pPr>
              <a:buNone/>
            </a:pPr>
            <a:r>
              <a:rPr lang="ru-RU" sz="1000" dirty="0" smtClean="0"/>
              <a:t>             </a:t>
            </a:r>
            <a:r>
              <a:rPr lang="ru-RU" sz="1000" dirty="0"/>
              <a:t>В ночь на 1-2 марта 1969 года группа из 300 китайских солдат заняла остров </a:t>
            </a:r>
            <a:r>
              <a:rPr lang="ru-RU" sz="1000" dirty="0" err="1"/>
              <a:t>Даманский</a:t>
            </a:r>
            <a:r>
              <a:rPr lang="ru-RU" sz="1000" dirty="0"/>
              <a:t> и укрепилась на его западном берегу. В их тылу, на китайском берегу Уссури, располагались резервы пехоты, безоткатные орудия, пулемёты и миномёты.</a:t>
            </a:r>
          </a:p>
          <a:p>
            <a:pPr>
              <a:buNone/>
            </a:pPr>
            <a:r>
              <a:rPr lang="ru-RU" sz="1000" dirty="0" smtClean="0"/>
              <a:t>             </a:t>
            </a:r>
            <a:r>
              <a:rPr lang="ru-RU" sz="1000" dirty="0"/>
              <a:t>Узнав о нарушении границы китайскими провокаторами, начальник заставы «</a:t>
            </a:r>
            <a:r>
              <a:rPr lang="ru-RU" sz="1000" dirty="0" err="1"/>
              <a:t>Нижне-Михайловка</a:t>
            </a:r>
            <a:r>
              <a:rPr lang="ru-RU" sz="1000" dirty="0"/>
              <a:t>» старший лейтенант Иван </a:t>
            </a:r>
            <a:r>
              <a:rPr lang="ru-RU" sz="1000" dirty="0" err="1"/>
              <a:t>Стрельников</a:t>
            </a:r>
            <a:r>
              <a:rPr lang="ru-RU" sz="1000" dirty="0"/>
              <a:t> поднял заставу «в ружьё». Пограничники тремя группами выдвинулись к острову </a:t>
            </a:r>
            <a:r>
              <a:rPr lang="ru-RU" sz="1000" dirty="0" err="1"/>
              <a:t>Даманский</a:t>
            </a:r>
            <a:r>
              <a:rPr lang="ru-RU" sz="1000" dirty="0"/>
              <a:t>. Первая группа во главе со И. </a:t>
            </a:r>
            <a:r>
              <a:rPr lang="ru-RU" sz="1000" dirty="0" err="1"/>
              <a:t>Стрельниковым</a:t>
            </a:r>
            <a:r>
              <a:rPr lang="ru-RU" sz="1000" dirty="0"/>
              <a:t> двинулась по льду к цепи китайцев. Вторая группа во главе со старшим сержантом В. </a:t>
            </a:r>
            <a:r>
              <a:rPr lang="ru-RU" sz="1000" dirty="0" err="1"/>
              <a:t>Рабовичем</a:t>
            </a:r>
            <a:r>
              <a:rPr lang="ru-RU" sz="1000" dirty="0"/>
              <a:t> шла параллельным курсом непосредственно по острову. Третья группа во главе с младшим сержантом Ю. </a:t>
            </a:r>
            <a:r>
              <a:rPr lang="ru-RU" sz="1000" dirty="0" err="1"/>
              <a:t>Бабанским</a:t>
            </a:r>
            <a:r>
              <a:rPr lang="ru-RU" sz="1000" dirty="0"/>
              <a:t> несколько отстала от них.</a:t>
            </a:r>
          </a:p>
          <a:p>
            <a:pPr>
              <a:buNone/>
            </a:pPr>
            <a:r>
              <a:rPr lang="ru-RU" sz="1000" dirty="0" smtClean="0"/>
              <a:t>             </a:t>
            </a:r>
            <a:r>
              <a:rPr lang="ru-RU" sz="1000" dirty="0"/>
              <a:t>Приблизившись к провокаторам, </a:t>
            </a:r>
            <a:r>
              <a:rPr lang="ru-RU" sz="1000" dirty="0" err="1"/>
              <a:t>Стрельников</a:t>
            </a:r>
            <a:r>
              <a:rPr lang="ru-RU" sz="1000" dirty="0"/>
              <a:t> выразил протест по поводу нарушения границы и потребовал от китайцев покинуть территорию СССР. Один из провокаторов что-то громко крикнул, раздалось два выстрела из пистолета. Первая шеренга китайских солдат неожиданно расступилась, а вторая открыла внезапный огонь по группе </a:t>
            </a:r>
            <a:r>
              <a:rPr lang="ru-RU" sz="1000" dirty="0" err="1"/>
              <a:t>Стрельникова</a:t>
            </a:r>
            <a:r>
              <a:rPr lang="ru-RU" sz="1000" dirty="0"/>
              <a:t>. Другая группа китайских солдат, находившихся в засаде на острове, одновременно открыла огонь по группе </a:t>
            </a:r>
            <a:r>
              <a:rPr lang="ru-RU" sz="1000" dirty="0" err="1"/>
              <a:t>Рабовича</a:t>
            </a:r>
            <a:r>
              <a:rPr lang="ru-RU" sz="1000" dirty="0"/>
              <a:t>.  </a:t>
            </a:r>
          </a:p>
          <a:p>
            <a:pPr>
              <a:buNone/>
            </a:pPr>
            <a:r>
              <a:rPr lang="ru-RU" sz="1000" dirty="0" smtClean="0"/>
              <a:t>             </a:t>
            </a:r>
            <a:r>
              <a:rPr lang="ru-RU" sz="1000" dirty="0"/>
              <a:t>Это был не бой, а расстрел. Пограничники из групп </a:t>
            </a:r>
            <a:r>
              <a:rPr lang="ru-RU" sz="1000" dirty="0" err="1"/>
              <a:t>Стрельникова</a:t>
            </a:r>
            <a:r>
              <a:rPr lang="ru-RU" sz="1000" dirty="0"/>
              <a:t> и </a:t>
            </a:r>
            <a:r>
              <a:rPr lang="ru-RU" sz="1000" dirty="0" err="1"/>
              <a:t>Рабовича</a:t>
            </a:r>
            <a:r>
              <a:rPr lang="ru-RU" sz="1000" dirty="0"/>
              <a:t> не успели сделать ни одного выстрела. Китайцы добили раненых пограничников. Из двух групп чудом спасся только раненый рядовой Серебров. Китайцы приняли его за убитого. Раненый ефрейтор Акулов погиб в плену.</a:t>
            </a:r>
          </a:p>
          <a:p>
            <a:pPr>
              <a:buNone/>
            </a:pPr>
            <a:r>
              <a:rPr lang="ru-RU" sz="1000" dirty="0" smtClean="0"/>
              <a:t>              </a:t>
            </a:r>
            <a:r>
              <a:rPr lang="ru-RU" sz="1000" dirty="0"/>
              <a:t>Группа Юрия </a:t>
            </a:r>
            <a:r>
              <a:rPr lang="ru-RU" sz="1000" dirty="0" err="1"/>
              <a:t>Бабанского</a:t>
            </a:r>
            <a:r>
              <a:rPr lang="ru-RU" sz="1000" dirty="0"/>
              <a:t> приняла бой прямо на льду. Пограничники залегли и открыли огонь. Через 20 минут боя из 12 пограничников осталось 8, ещё через 15 минут – пять. </a:t>
            </a:r>
          </a:p>
          <a:p>
            <a:pPr>
              <a:buNone/>
            </a:pPr>
            <a:r>
              <a:rPr lang="ru-RU" sz="1000" dirty="0" smtClean="0"/>
              <a:t>             </a:t>
            </a:r>
            <a:r>
              <a:rPr lang="ru-RU" sz="1000" dirty="0"/>
              <a:t>На помощь отряду </a:t>
            </a:r>
            <a:r>
              <a:rPr lang="ru-RU" sz="1000" dirty="0" err="1"/>
              <a:t>Бабанского</a:t>
            </a:r>
            <a:r>
              <a:rPr lang="ru-RU" sz="1000" dirty="0"/>
              <a:t> подоспели пограничники с соседней заставы «</a:t>
            </a:r>
            <a:r>
              <a:rPr lang="ru-RU" sz="1000" dirty="0" err="1"/>
              <a:t>Кулебякины</a:t>
            </a:r>
            <a:r>
              <a:rPr lang="ru-RU" sz="1000" dirty="0"/>
              <a:t> сопки» во главе со старшим лейтенантом Виталием </a:t>
            </a:r>
            <a:r>
              <a:rPr lang="ru-RU" sz="1000" dirty="0" err="1"/>
              <a:t>Бубениным</a:t>
            </a:r>
            <a:r>
              <a:rPr lang="ru-RU" sz="1000" dirty="0"/>
              <a:t> на </a:t>
            </a:r>
            <a:r>
              <a:rPr lang="ru-RU" sz="1000" i="1" dirty="0" err="1"/>
              <a:t>БТР</a:t>
            </a:r>
            <a:r>
              <a:rPr lang="ru-RU" sz="1000" dirty="0" err="1"/>
              <a:t>е</a:t>
            </a:r>
            <a:r>
              <a:rPr lang="ru-RU" sz="1000" dirty="0"/>
              <a:t>. Пограничники отбили несколько атак китайцев, и к 2 часам дня остров </a:t>
            </a:r>
            <a:r>
              <a:rPr lang="ru-RU" sz="1000" dirty="0" err="1"/>
              <a:t>Даманский</a:t>
            </a:r>
            <a:r>
              <a:rPr lang="ru-RU" sz="1000" dirty="0"/>
              <a:t> был очищен от нарушителей.</a:t>
            </a:r>
          </a:p>
          <a:p>
            <a:pPr>
              <a:buNone/>
            </a:pPr>
            <a:r>
              <a:rPr lang="ru-RU" sz="1000" dirty="0" smtClean="0"/>
              <a:t>             </a:t>
            </a:r>
            <a:r>
              <a:rPr lang="ru-RU" sz="1000" dirty="0"/>
              <a:t>В </a:t>
            </a:r>
            <a:r>
              <a:rPr lang="ru-RU" sz="1000" b="1" dirty="0"/>
              <a:t>последующие дни младший сержант Юрий </a:t>
            </a:r>
            <a:r>
              <a:rPr lang="ru-RU" sz="1000" b="1" dirty="0" err="1"/>
              <a:t>Бабанский</a:t>
            </a:r>
            <a:r>
              <a:rPr lang="ru-RU" sz="1000" b="1" dirty="0"/>
              <a:t> 10 раз ходил на остров</a:t>
            </a:r>
            <a:r>
              <a:rPr lang="ru-RU" sz="1000" dirty="0"/>
              <a:t> и, под прицелом автоматов китайских солдат, вынес тела погибших пограничников. В ночь с 15 на 16 марта обнаружил тело геройски погибшего начальника погранотряда Д.В. Леонова и вынес его с острова. </a:t>
            </a:r>
          </a:p>
          <a:p>
            <a:pPr>
              <a:buNone/>
            </a:pPr>
            <a:r>
              <a:rPr lang="ru-RU" sz="1000" dirty="0" smtClean="0"/>
              <a:t>             </a:t>
            </a:r>
            <a:r>
              <a:rPr lang="ru-RU" sz="1000" dirty="0"/>
              <a:t>Кровавые события 2 марта стали только прелюдией к более крупному столкновению 15 марта 1969 года между советскими пограничниками и поддержавших их частей Советской Армии (СА) с превосходящими силами китайских войск. В бою использовались артиллерия, миномёты, гранатомёты, танки, </a:t>
            </a:r>
            <a:r>
              <a:rPr lang="ru-RU" sz="1000" dirty="0" err="1"/>
              <a:t>БТРы</a:t>
            </a:r>
            <a:r>
              <a:rPr lang="ru-RU" sz="1000" dirty="0"/>
              <a:t> и секретные на том момент реактивные установки залпового огня БМ-21 «Град», дивизион которых нанёс огневой удар по местам скопления живой силы, техники и огневым позициям противника. Китайцы понесли большие потери и вынуждены были отступить.</a:t>
            </a:r>
          </a:p>
          <a:p>
            <a:pPr>
              <a:buNone/>
            </a:pPr>
            <a:r>
              <a:rPr lang="ru-RU" sz="1000" dirty="0" smtClean="0"/>
              <a:t>              </a:t>
            </a:r>
            <a:r>
              <a:rPr lang="ru-RU" sz="1000" dirty="0"/>
              <a:t>В боях за остров </a:t>
            </a:r>
            <a:r>
              <a:rPr lang="ru-RU" sz="1000" dirty="0" err="1"/>
              <a:t>Даманский</a:t>
            </a:r>
            <a:r>
              <a:rPr lang="ru-RU" sz="1000" dirty="0"/>
              <a:t> погибло 58 советских воинов, 94 получили тяжёлые ранения. Китайские потери составили по разным источникам от 700 до 6000 человек.</a:t>
            </a:r>
          </a:p>
          <a:p>
            <a:pPr>
              <a:buNone/>
            </a:pPr>
            <a:r>
              <a:rPr lang="ru-RU" sz="1000" dirty="0"/>
              <a:t> </a:t>
            </a:r>
            <a:r>
              <a:rPr lang="ru-RU" sz="1000" dirty="0" smtClean="0"/>
              <a:t>          </a:t>
            </a:r>
            <a:r>
              <a:rPr lang="ru-RU" sz="1000" dirty="0" smtClean="0"/>
              <a:t>   </a:t>
            </a:r>
            <a:r>
              <a:rPr lang="ru-RU" sz="1000" dirty="0"/>
              <a:t>В числе 58 погибших пограничников, 10 наших земляков: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amanski-1969.ru/image/0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848871" cy="584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Герой Советского Союза, участник боёв на острове </a:t>
            </a:r>
            <a:r>
              <a:rPr lang="ru-RU" sz="3200" dirty="0" err="1"/>
              <a:t>Даманский</a:t>
            </a:r>
            <a:r>
              <a:rPr lang="ru-RU" sz="3200" dirty="0"/>
              <a:t> </a:t>
            </a:r>
            <a:r>
              <a:rPr lang="ru-RU" sz="3200" dirty="0" err="1"/>
              <a:t>Бабанский</a:t>
            </a:r>
            <a:r>
              <a:rPr lang="ru-RU" sz="3200" dirty="0"/>
              <a:t> Ю.В.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Ныне </a:t>
            </a:r>
            <a:r>
              <a:rPr lang="ru-RU" dirty="0"/>
              <a:t>Герой Советского Союза генерал-лейтенант пограничных войск в отставке Юрий Васильевич </a:t>
            </a:r>
            <a:r>
              <a:rPr lang="ru-RU" dirty="0" err="1"/>
              <a:t>Бабанский</a:t>
            </a:r>
            <a:r>
              <a:rPr lang="ru-RU" dirty="0"/>
              <a:t> живёт в Москве, но часто бывает в нашем городе. Последний раз он приезжал в Кемерово 28 мая 2015 года на торжественное открытие в День пограничника в городском парке Победы имени Г.К. Жукова памятника «Воинам-пограничникам защитникам рубежей нашей родины». 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dirty="0"/>
              <a:t>Имя Героя Советского Союза Юрия Васильевича </a:t>
            </a:r>
            <a:r>
              <a:rPr lang="ru-RU" dirty="0" err="1"/>
              <a:t>Бабанского</a:t>
            </a:r>
            <a:r>
              <a:rPr lang="ru-RU" dirty="0"/>
              <a:t> носит кемеровская школа №60, в которой он учился. В школьном музее оформлена экспозиция, посвящённая подвигу героя-земляка и его боевых друзей.</a:t>
            </a:r>
          </a:p>
        </p:txBody>
      </p:sp>
      <p:pic>
        <p:nvPicPr>
          <p:cNvPr id="5" name="Picture 8" descr="Бабанский Юрий Васильевич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34563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/>
              <a:t>2015 год</a:t>
            </a:r>
            <a:r>
              <a:rPr lang="ru-RU" dirty="0"/>
              <a:t> – </a:t>
            </a:r>
            <a:r>
              <a:rPr lang="ru-RU" dirty="0" err="1"/>
              <a:t>год</a:t>
            </a:r>
            <a:r>
              <a:rPr lang="ru-RU" dirty="0"/>
              <a:t> 110-летия завершения русско-японской войны, 70-летия окончания </a:t>
            </a:r>
            <a:r>
              <a:rPr lang="en-US" dirty="0"/>
              <a:t>II</a:t>
            </a:r>
            <a:r>
              <a:rPr lang="ru-RU" dirty="0"/>
              <a:t> мировой войны, частью которой были Великая Отечественная война и советско-японская война 1945 года. </a:t>
            </a:r>
            <a:r>
              <a:rPr lang="ru-RU" dirty="0" err="1"/>
              <a:t>Кузбассовцы</a:t>
            </a:r>
            <a:r>
              <a:rPr lang="ru-RU" dirty="0"/>
              <a:t> и </a:t>
            </a:r>
            <a:r>
              <a:rPr lang="ru-RU" dirty="0" err="1"/>
              <a:t>кемеровчане</a:t>
            </a:r>
            <a:r>
              <a:rPr lang="ru-RU" dirty="0"/>
              <a:t> внесли значительный вклад в победу над гитлеровской Германией, милитаристской Японией и защиту дальневосточных рубежей нашей Родины.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amanski.freeopti.ru/images/babanskiy/babanskiy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noviput.info/docs/ludi/babanski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6672"/>
            <a:ext cx="36004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kemgorsovet.ru/assets/images/gallery/2009/2009-03-19/5500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352839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1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Защита нашей Родины от иноземных захватчиков всегда была и остаётся важнейшей задачей граждан России. Об этом свидетельствуют многочисленные примеры массового героизма россиян в годы военных лихолетий (Отечественная война 1812 года, Крымская война, Великая Отечественная война) прошлого. Одним из ярких примеров любви к Родине является и защита российских дальневосточных рубежей, в которых отличились и наши земляки.</a:t>
            </a:r>
          </a:p>
          <a:p>
            <a:r>
              <a:rPr lang="ru-RU" sz="1600" dirty="0"/>
              <a:t>       До середины </a:t>
            </a:r>
            <a:r>
              <a:rPr lang="en-US" sz="1600" dirty="0"/>
              <a:t>XIX</a:t>
            </a:r>
            <a:r>
              <a:rPr lang="ru-RU" sz="1600" dirty="0"/>
              <a:t> века Россия не имела официально признанных границ со своими соседями на Дальнем Востоке. В тоже время, русские продолжали осваивать эти земли, заселяя Приамурье, Сахалин и Курильские острова.</a:t>
            </a:r>
          </a:p>
          <a:p>
            <a:r>
              <a:rPr lang="ru-RU" sz="1600" dirty="0"/>
              <a:t>       После экспедиции адмирала Г.Н. </a:t>
            </a:r>
            <a:r>
              <a:rPr lang="ru-RU" sz="1600" dirty="0" err="1"/>
              <a:t>Невельского</a:t>
            </a:r>
            <a:r>
              <a:rPr lang="ru-RU" sz="1600" dirty="0"/>
              <a:t> (1850-1855) на побережье Татарского пролива и Сахалина и </a:t>
            </a:r>
            <a:r>
              <a:rPr lang="ru-RU" sz="1600" i="1" dirty="0"/>
              <a:t>генерал-губернатора</a:t>
            </a:r>
            <a:r>
              <a:rPr lang="ru-RU" sz="1600" dirty="0"/>
              <a:t> Восточной Сибири Н.Н. Муравьёва, исследовавшего берега Амура (1854-1855), создания </a:t>
            </a:r>
            <a:r>
              <a:rPr lang="ru-RU" sz="1600" i="1" dirty="0"/>
              <a:t>Забайкальского</a:t>
            </a:r>
            <a:r>
              <a:rPr lang="ru-RU" sz="1600" dirty="0"/>
              <a:t> (1851) и </a:t>
            </a:r>
            <a:r>
              <a:rPr lang="ru-RU" sz="1600" i="1" dirty="0"/>
              <a:t>Амурского</a:t>
            </a:r>
            <a:r>
              <a:rPr lang="ru-RU" sz="1600" dirty="0"/>
              <a:t> (1858) </a:t>
            </a:r>
            <a:r>
              <a:rPr lang="ru-RU" sz="1600" i="1" dirty="0"/>
              <a:t>казачьих войск</a:t>
            </a:r>
            <a:r>
              <a:rPr lang="ru-RU" sz="1600" dirty="0"/>
              <a:t>, подписания </a:t>
            </a:r>
            <a:r>
              <a:rPr lang="ru-RU" sz="1600" i="1" dirty="0" err="1"/>
              <a:t>Айгунского</a:t>
            </a:r>
            <a:r>
              <a:rPr lang="ru-RU" sz="1600" dirty="0"/>
              <a:t> (1858) и </a:t>
            </a:r>
            <a:r>
              <a:rPr lang="ru-RU" sz="1600" i="1" dirty="0"/>
              <a:t>Пекинского</a:t>
            </a:r>
            <a:r>
              <a:rPr lang="ru-RU" sz="1600" dirty="0"/>
              <a:t> (1860) </a:t>
            </a:r>
            <a:r>
              <a:rPr lang="ru-RU" sz="1600" i="1" dirty="0"/>
              <a:t>мирных договоров</a:t>
            </a:r>
            <a:r>
              <a:rPr lang="ru-RU" sz="1600" dirty="0"/>
              <a:t>, основания порта Владивосток (1860), Россия прочно закрепилась на Дальнем Востоке. Одновременно, с установлением границ с Китаем, договорами 1855 и 1875 годов, были решены спорные вопросы с Японией. Сахалин полностью отошёл к России, а Курильские острова – к Японии.</a:t>
            </a:r>
          </a:p>
          <a:p>
            <a:r>
              <a:rPr lang="ru-RU" sz="1600" dirty="0"/>
              <a:t>       На протяжении ХХ века России и СССР неоднократно пришлось защищать свои интересы и территорию на Дальнем Востоке от посягательств со стороны  Китая и Японии. Крупнейшими событиями этого периода были: русско-японская война (1904-1905), конфликт на </a:t>
            </a:r>
            <a:r>
              <a:rPr lang="ru-RU" sz="1600" i="1" dirty="0"/>
              <a:t>КВЖД</a:t>
            </a:r>
            <a:r>
              <a:rPr lang="ru-RU" sz="1600" dirty="0"/>
              <a:t> (1929), конфликт на озере Хасан (1938), сражение на реке Халхин-Гол (1939), советско-японская война (1945) и конфликт на острове </a:t>
            </a:r>
            <a:r>
              <a:rPr lang="ru-RU" sz="1600" dirty="0" err="1"/>
              <a:t>Даманский</a:t>
            </a:r>
            <a:r>
              <a:rPr lang="ru-RU" sz="1600" dirty="0"/>
              <a:t> (1969). Среди участников этих событий были и наши земляки.     </a:t>
            </a:r>
          </a:p>
          <a:p>
            <a:r>
              <a:rPr lang="ru-RU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nu.docdat.com/pars_docs/refs/193/192806/im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77686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НАШИ ЗЕМЛЯКИ В РУССКО-ЯПОНСКОЙ ВОЙНЕ</a:t>
            </a:r>
            <a:r>
              <a:rPr lang="ru-RU" sz="2700" dirty="0"/>
              <a:t> </a:t>
            </a:r>
            <a:br>
              <a:rPr lang="ru-RU" sz="2700" dirty="0"/>
            </a:br>
            <a:r>
              <a:rPr lang="ru-RU" sz="2700" dirty="0"/>
              <a:t>(27 января (9 февраля) 1904 года – 23 августа (5 сентября) 1905 года)</a:t>
            </a:r>
            <a:br>
              <a:rPr lang="ru-RU" sz="2700" dirty="0"/>
            </a:br>
            <a:r>
              <a:rPr lang="ru-RU" sz="27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000" dirty="0" smtClean="0"/>
              <a:t>            </a:t>
            </a:r>
            <a:r>
              <a:rPr lang="ru-RU" sz="1800" dirty="0"/>
              <a:t>Русско-японская война, одна из империалистических войн начала ХХ века за передел мира. Война произошла между Российской и Японской империями из-за контроля над </a:t>
            </a:r>
            <a:r>
              <a:rPr lang="ru-RU" sz="1800" i="1" dirty="0"/>
              <a:t>Маньчжурией</a:t>
            </a:r>
            <a:r>
              <a:rPr lang="ru-RU" sz="1800" dirty="0"/>
              <a:t> и Кореей, но при этом коснулась и целостности дальневосточных рубежей России. Важнейшими событиями русско-японской войны стали: подвиг крейсера «Варяг» и </a:t>
            </a:r>
            <a:r>
              <a:rPr lang="ru-RU" sz="1800" i="1" dirty="0"/>
              <a:t>канонерской лодки</a:t>
            </a:r>
            <a:r>
              <a:rPr lang="ru-RU" sz="1800" dirty="0"/>
              <a:t> «Кореец» в </a:t>
            </a:r>
            <a:r>
              <a:rPr lang="ru-RU" sz="1800" i="1" dirty="0" err="1"/>
              <a:t>Чемульпо</a:t>
            </a:r>
            <a:r>
              <a:rPr lang="ru-RU" sz="1800" dirty="0"/>
              <a:t>, 11-месячная оборона </a:t>
            </a:r>
            <a:r>
              <a:rPr lang="ru-RU" sz="1800" i="1" dirty="0"/>
              <a:t>Порт-Артура</a:t>
            </a:r>
            <a:r>
              <a:rPr lang="ru-RU" sz="1800" dirty="0"/>
              <a:t>, сражения при </a:t>
            </a:r>
            <a:r>
              <a:rPr lang="ru-RU" sz="1800" i="1" dirty="0" err="1"/>
              <a:t>Ляояне</a:t>
            </a:r>
            <a:r>
              <a:rPr lang="ru-RU" sz="1800" dirty="0"/>
              <a:t>, на реке </a:t>
            </a:r>
            <a:r>
              <a:rPr lang="ru-RU" sz="1800" i="1" dirty="0"/>
              <a:t>Шахе</a:t>
            </a:r>
            <a:r>
              <a:rPr lang="ru-RU" sz="1800" dirty="0"/>
              <a:t> и при </a:t>
            </a:r>
            <a:r>
              <a:rPr lang="ru-RU" sz="1800" i="1" dirty="0" err="1"/>
              <a:t>Мукдене</a:t>
            </a:r>
            <a:r>
              <a:rPr lang="ru-RU" sz="1800" dirty="0"/>
              <a:t>, морское </a:t>
            </a:r>
            <a:r>
              <a:rPr lang="ru-RU" sz="1800" i="1" dirty="0" err="1"/>
              <a:t>Цусимское</a:t>
            </a:r>
            <a:r>
              <a:rPr lang="ru-RU" sz="1800" i="1" dirty="0"/>
              <a:t> сражение</a:t>
            </a:r>
            <a:r>
              <a:rPr lang="ru-RU" sz="1800" dirty="0"/>
              <a:t>, оборона Сахалина. Война закончилась поражением русской армии не из-за отсутствия героизма у русских солдат и офицеров, а из-за бездарности царского правительства и главнокомандующего русской армией в Маньчжурии А.Н. Куропаткина. По </a:t>
            </a:r>
            <a:r>
              <a:rPr lang="ru-RU" sz="1800" i="1" dirty="0" err="1"/>
              <a:t>Портсмутскому</a:t>
            </a:r>
            <a:r>
              <a:rPr lang="ru-RU" sz="1800" i="1" dirty="0"/>
              <a:t> мирному договору</a:t>
            </a:r>
            <a:r>
              <a:rPr lang="ru-RU" sz="1800" dirty="0"/>
              <a:t>, Россия вынуждена была отказаться от военного присутствия в Маньчжурии, передала Японии права на Порт-Артур и уступила ей южную часть Сахалина.</a:t>
            </a:r>
          </a:p>
          <a:p>
            <a:pPr>
              <a:buNone/>
            </a:pPr>
            <a:r>
              <a:rPr lang="ru-RU" sz="1800" dirty="0" smtClean="0"/>
              <a:t>       </a:t>
            </a:r>
            <a:r>
              <a:rPr lang="ru-RU" sz="1800" dirty="0"/>
              <a:t>Участниками русско-японской войны были наши земляки: Асанов Александр Фёдорович, Барсуков Кузьма Родионович, Воробьёв Филипп Филиппович, Новиков Василий Николаевич, Петушков Пётр Пантелеевич, Степанов Гавриил Алексеевич, </a:t>
            </a:r>
            <a:r>
              <a:rPr lang="ru-RU" sz="1800" dirty="0" err="1"/>
              <a:t>Сырельщиков</a:t>
            </a:r>
            <a:r>
              <a:rPr lang="ru-RU" sz="1800" dirty="0"/>
              <a:t> Илья Павлович, Труфанов Дмитрий Степанович, </a:t>
            </a:r>
            <a:r>
              <a:rPr lang="ru-RU" sz="1800" dirty="0" err="1"/>
              <a:t>Чечиков</a:t>
            </a:r>
            <a:r>
              <a:rPr lang="ru-RU" sz="1800" dirty="0"/>
              <a:t> Сидор Яковлевич.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Барсуков К.Р.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900" dirty="0" smtClean="0"/>
              <a:t>Барсуков </a:t>
            </a:r>
            <a:r>
              <a:rPr lang="ru-RU" sz="2900" dirty="0"/>
              <a:t>Кузьма Родионович, старший </a:t>
            </a:r>
            <a:r>
              <a:rPr lang="ru-RU" sz="2900" i="1" dirty="0"/>
              <a:t>фейерверкер</a:t>
            </a:r>
            <a:r>
              <a:rPr lang="ru-RU" sz="2900" dirty="0"/>
              <a:t> </a:t>
            </a:r>
            <a:r>
              <a:rPr lang="ru-RU" sz="2900" dirty="0" err="1"/>
              <a:t>Квантунской</a:t>
            </a:r>
            <a:r>
              <a:rPr lang="ru-RU" sz="2900" dirty="0"/>
              <a:t> крепостной артиллерии, был призван в русскую императорскую армию из Кольчугино (ныне город Ленинск-Кузнецк) и участвовал в обороне Порт-Артура. Отличился во время ночного боя с японскими </a:t>
            </a:r>
            <a:r>
              <a:rPr lang="ru-RU" sz="2900" i="1" dirty="0"/>
              <a:t>брандерами</a:t>
            </a:r>
            <a:r>
              <a:rPr lang="ru-RU" sz="2900" dirty="0"/>
              <a:t> 19-20 апреля (2-3 мая) 1904 года. Метким огнём вынудил японские корабли выброситься на берег. Был награждён </a:t>
            </a:r>
            <a:r>
              <a:rPr lang="ru-RU" sz="2900" i="1" dirty="0"/>
              <a:t>Георгиевскими крестами</a:t>
            </a:r>
            <a:r>
              <a:rPr lang="ru-RU" sz="2900" dirty="0"/>
              <a:t> 3-й и 4-й степени.</a:t>
            </a:r>
          </a:p>
          <a:p>
            <a:endParaRPr lang="ru-RU" dirty="0"/>
          </a:p>
        </p:txBody>
      </p:sp>
      <p:pic>
        <p:nvPicPr>
          <p:cNvPr id="5" name="Picture 1" descr="http://medalirus.ru/upload/tools/Barsuk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 cstate="print"/>
          <a:stretch>
            <a:fillRect/>
          </a:stretch>
        </p:blipFill>
        <p:spPr bwMode="auto">
          <a:xfrm>
            <a:off x="5386703" y="1524000"/>
            <a:ext cx="3437893" cy="466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Сырельщиков</a:t>
            </a:r>
            <a:r>
              <a:rPr lang="ru-RU" dirty="0"/>
              <a:t> И.П. 1906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Матрос </a:t>
            </a:r>
            <a:r>
              <a:rPr lang="ru-RU" dirty="0"/>
              <a:t>канонерки «Кореец» Илья Павлович </a:t>
            </a:r>
            <a:r>
              <a:rPr lang="ru-RU" dirty="0" err="1" smtClean="0"/>
              <a:t>Сырельщиков</a:t>
            </a:r>
            <a:r>
              <a:rPr lang="ru-RU" dirty="0" smtClean="0"/>
              <a:t> </a:t>
            </a:r>
            <a:r>
              <a:rPr lang="ru-RU" dirty="0"/>
              <a:t>был участником героического боя в </a:t>
            </a:r>
            <a:r>
              <a:rPr lang="ru-RU" dirty="0" err="1"/>
              <a:t>Чемульпо</a:t>
            </a:r>
            <a:r>
              <a:rPr lang="ru-RU" dirty="0"/>
              <a:t> 27 января (9 февраля) 1904 года крейсера «Варяг» и канонерской лодки «Кореец» с японской эскадрой.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Picture 1" descr="http://medalirus.ru/upload/tools/Sirelsh_1.jpg"/>
          <p:cNvPicPr>
            <a:picLocks noChangeAspect="1" noChangeArrowheads="1"/>
          </p:cNvPicPr>
          <p:nvPr/>
        </p:nvPicPr>
        <p:blipFill>
          <a:blip r:embed="rId2" r:link="rId3" cstate="print"/>
          <a:srcRect l="12241" t="17178" r="8975" b="17740"/>
          <a:stretch>
            <a:fillRect/>
          </a:stretch>
        </p:blipFill>
        <p:spPr bwMode="auto">
          <a:xfrm>
            <a:off x="5004048" y="1412776"/>
            <a:ext cx="3496047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Труфанов Д.С. с супругой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Труфанов </a:t>
            </a:r>
            <a:r>
              <a:rPr lang="ru-RU" dirty="0"/>
              <a:t>Дмитрий Степанович. Воевал в 27-м </a:t>
            </a:r>
            <a:r>
              <a:rPr lang="ru-RU" dirty="0" err="1"/>
              <a:t>Восточно-Сибирском</a:t>
            </a:r>
            <a:r>
              <a:rPr lang="ru-RU" dirty="0"/>
              <a:t> стрелковом полку. Участвовал в обороне Порт-Артура. Отличился в бою за гору Высокую, за что был произведён в </a:t>
            </a:r>
            <a:r>
              <a:rPr lang="ru-RU" i="1" dirty="0"/>
              <a:t>унтер-офицеры</a:t>
            </a:r>
            <a:r>
              <a:rPr lang="ru-RU" dirty="0"/>
              <a:t> и награждён орденом Георгия Победоносца, Георгиевскими крестами всех степеней и, кроме того, имел особый Георгий – «храбрейший их храбрых».</a:t>
            </a:r>
          </a:p>
        </p:txBody>
      </p:sp>
      <p:pic>
        <p:nvPicPr>
          <p:cNvPr id="5" name="Picture 1" descr="http://medalirus.ru/upload/tools/Trufanov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 cstate="print"/>
          <a:srcRect l="6700" t="4300" r="6439" b="12445"/>
          <a:stretch>
            <a:fillRect/>
          </a:stretch>
        </p:blipFill>
        <p:spPr bwMode="auto">
          <a:xfrm>
            <a:off x="5093501" y="1268760"/>
            <a:ext cx="3726971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Сидор </a:t>
            </a:r>
            <a:r>
              <a:rPr lang="ru-RU" dirty="0" err="1"/>
              <a:t>Чечиков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В </a:t>
            </a:r>
            <a:r>
              <a:rPr lang="ru-RU" dirty="0" err="1"/>
              <a:t>Цусимском</a:t>
            </a:r>
            <a:r>
              <a:rPr lang="ru-RU" dirty="0"/>
              <a:t> сражении был тяжело ранен </a:t>
            </a:r>
            <a:r>
              <a:rPr lang="ru-RU" i="1" dirty="0"/>
              <a:t>комендор </a:t>
            </a:r>
            <a:r>
              <a:rPr lang="ru-RU" dirty="0"/>
              <a:t>броненосца «Орёл» </a:t>
            </a:r>
            <a:r>
              <a:rPr lang="ru-RU" dirty="0" err="1"/>
              <a:t>Чечиков</a:t>
            </a:r>
            <a:r>
              <a:rPr lang="ru-RU" dirty="0"/>
              <a:t> Сидор Яковлевич, но не покинул орудие и вёл огонь по врагу, пока не потерял сознания. 8 месяцев провёл в японском плену и вернулся в Россию в начале 1906 года. За мужество и храбрость был награждён Георгиевским крестом и медалями.</a:t>
            </a:r>
          </a:p>
          <a:p>
            <a:endParaRPr lang="ru-RU" dirty="0"/>
          </a:p>
        </p:txBody>
      </p:sp>
      <p:pic>
        <p:nvPicPr>
          <p:cNvPr id="5" name="Picture 2" descr="http://medalirus.ru/upload/tools/Chepic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 cstate="print"/>
          <a:srcRect l="4605" t="2336" r="2638" b="2423"/>
          <a:stretch>
            <a:fillRect/>
          </a:stretch>
        </p:blipFill>
        <p:spPr bwMode="auto">
          <a:xfrm>
            <a:off x="4788024" y="1412776"/>
            <a:ext cx="3439880" cy="4713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</TotalTime>
  <Words>2421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Урок города «Кемеровчане в боях на дальневосточных рубежах»</vt:lpstr>
      <vt:lpstr>Слайд 2</vt:lpstr>
      <vt:lpstr>Слайд 3</vt:lpstr>
      <vt:lpstr>Слайд 4</vt:lpstr>
      <vt:lpstr>НАШИ ЗЕМЛЯКИ В РУССКО-ЯПОНСКОЙ ВОЙНЕ  (27 января (9 февраля) 1904 года – 23 августа (5 сентября) 1905 года)   </vt:lpstr>
      <vt:lpstr>Барсуков К.Р.</vt:lpstr>
      <vt:lpstr>Сырельщиков И.П. 1906 год</vt:lpstr>
      <vt:lpstr>Труфанов Д.С. с супругой</vt:lpstr>
      <vt:lpstr>Сидор Чечиков</vt:lpstr>
      <vt:lpstr>Новиков В.Н. (стоит справа) с земляками из Кузнецкого уезда  Томской губернии. Порт-Артур, 1904 год</vt:lpstr>
      <vt:lpstr>НАШИ ЗЕМЛЯКИ НА ЗАЩИТЕ ДАЛЬНЕВОСТОЧНЫХ РУБЕЖЕЙ СОВЕТСКОГО СОЮЗА (1930-1940-е годы) </vt:lpstr>
      <vt:lpstr>Волков И.А., участник боёв  на реке Халхин-Гол</vt:lpstr>
      <vt:lpstr>Саенко Пётр Родионович</vt:lpstr>
      <vt:lpstr>УЧАСТИЕ КЕМЕРОВЧАН В СОВЕТСКО-ЯПОНСКОЙ ВОЙНЕ (8 августа – 2 сентября 1945 года)   </vt:lpstr>
      <vt:lpstr>Тараненко Н.И., участник Великой Отечественной войны и разгрома Японии</vt:lpstr>
      <vt:lpstr>Вдовин Н.М., участник советско-японской войны</vt:lpstr>
      <vt:lpstr>ПОГРАНИЧНЫЙ КОНФЛИКТ НА ОСТРОВЕ ДАМАНСКИЙ (2-15 марта, 11 сентября 1969 года)   </vt:lpstr>
      <vt:lpstr>Слайд 18</vt:lpstr>
      <vt:lpstr>Герой Советского Союза, участник боёв на острове Даманский Бабанский Ю.В.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города «Кемеровчане в боях на дальневосточных рубежах»</dc:title>
  <dc:creator>XXXXZ</dc:creator>
  <cp:lastModifiedBy>XXXXZ</cp:lastModifiedBy>
  <cp:revision>8</cp:revision>
  <dcterms:created xsi:type="dcterms:W3CDTF">2015-09-15T11:41:11Z</dcterms:created>
  <dcterms:modified xsi:type="dcterms:W3CDTF">2015-09-15T12:59:21Z</dcterms:modified>
</cp:coreProperties>
</file>