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6" r:id="rId6"/>
    <p:sldId id="265" r:id="rId7"/>
    <p:sldId id="259" r:id="rId8"/>
    <p:sldId id="262" r:id="rId9"/>
    <p:sldId id="258" r:id="rId10"/>
    <p:sldId id="263" r:id="rId11"/>
    <p:sldId id="267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00"/>
    <a:srgbClr val="005A00"/>
    <a:srgbClr val="008000"/>
    <a:srgbClr val="92001C"/>
    <a:srgbClr val="FDBE41"/>
    <a:srgbClr val="DDC303"/>
    <a:srgbClr val="E7CFFF"/>
    <a:srgbClr val="DC6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1" autoAdjust="0"/>
  </p:normalViewPr>
  <p:slideViewPr>
    <p:cSldViewPr>
      <p:cViewPr varScale="1">
        <p:scale>
          <a:sx n="103" d="100"/>
          <a:sy n="103" d="100"/>
        </p:scale>
        <p:origin x="2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6BBA3-60E1-4A65-9E99-EEB1A9FB36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101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17DC6-CF59-467A-9455-FC03B69F28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00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02F0C-DD2E-494A-87DC-A2DF5468C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0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8AA86-A913-4B08-8D1D-F4A7B40964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882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7EDFE-5293-47C4-BC4A-5E2BF43D51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22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7C28F-8AF3-4657-A1FD-453C672FA0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29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ED660-1F02-4696-A490-8358C53F7D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457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5CA65-7D55-4C47-A4C4-F00FBF6A5C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66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04A55-179F-4611-9369-6178816199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58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EA694-CF97-4A28-9A55-64B2604A40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604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1494D-46FC-4C89-A9D2-CFD4B630A1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730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3CAAE-1E99-46EC-8251-E44F3E465C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911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91D48-9392-43CF-9F1C-8EA89E0980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958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313C4D-2EA3-43CB-B4CE-FC3F3D66A2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9.wmf"/><Relationship Id="rId7" Type="http://schemas.openxmlformats.org/officeDocument/2006/relationships/image" Target="../media/image32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-142875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1928813" y="142875"/>
            <a:ext cx="6643687" cy="3500438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rgbClr val="004600"/>
                </a:solidFill>
                <a:latin typeface="Book Antiqua" panose="02040602050305030304" pitchFamily="18" charset="0"/>
              </a:rPr>
              <a:t>Презентация на тему «Здоровое питание.»</a:t>
            </a:r>
            <a:r>
              <a:rPr lang="ru-RU" altLang="ru-RU" sz="6000" b="1" smtClean="0">
                <a:solidFill>
                  <a:srgbClr val="004600"/>
                </a:solidFill>
                <a:latin typeface="Book Antiqua" panose="02040602050305030304" pitchFamily="18" charset="0"/>
              </a:rPr>
              <a:t/>
            </a:r>
            <a:br>
              <a:rPr lang="ru-RU" altLang="ru-RU" sz="6000" b="1" smtClean="0">
                <a:solidFill>
                  <a:srgbClr val="004600"/>
                </a:solidFill>
                <a:latin typeface="Book Antiqua" panose="02040602050305030304" pitchFamily="18" charset="0"/>
              </a:rPr>
            </a:br>
            <a:r>
              <a:rPr lang="ru-RU" altLang="ru-RU" sz="6000" b="1" smtClean="0">
                <a:solidFill>
                  <a:srgbClr val="004600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2052" name="Picture 32" descr="397-1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0"/>
          <a:stretch>
            <a:fillRect/>
          </a:stretch>
        </p:blipFill>
        <p:spPr>
          <a:xfrm>
            <a:off x="-214313" y="1000125"/>
            <a:ext cx="2389188" cy="1628775"/>
          </a:xfrm>
          <a:noFill/>
        </p:spPr>
      </p:pic>
      <p:pic>
        <p:nvPicPr>
          <p:cNvPr id="2053" name="Picture 40" descr="citronu_bummbas_l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2571750"/>
            <a:ext cx="21431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2" descr="1211270276_petrush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-142875"/>
            <a:ext cx="224313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4" descr="1185319748_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2071688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45"/>
          <p:cNvSpPr txBox="1">
            <a:spLocks noChangeArrowheads="1"/>
          </p:cNvSpPr>
          <p:nvPr/>
        </p:nvSpPr>
        <p:spPr bwMode="auto">
          <a:xfrm>
            <a:off x="2786063" y="3643313"/>
            <a:ext cx="5429250" cy="963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004600"/>
                </a:solidFill>
                <a:latin typeface="Book Antiqua" panose="02040602050305030304" pitchFamily="18" charset="0"/>
              </a:rPr>
              <a:t>Выполнила ученица Шадрина Лиза 4 «г».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6000" b="1">
              <a:solidFill>
                <a:srgbClr val="004600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6000" b="1">
              <a:solidFill>
                <a:srgbClr val="004600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6000" b="1">
              <a:solidFill>
                <a:srgbClr val="004600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6000" b="1">
              <a:solidFill>
                <a:srgbClr val="004600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6000" b="1">
              <a:solidFill>
                <a:srgbClr val="004600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6000" b="1">
              <a:solidFill>
                <a:srgbClr val="004600"/>
              </a:solidFill>
              <a:latin typeface="Book Antiqua" panose="02040602050305030304" pitchFamily="18" charset="0"/>
            </a:endParaRPr>
          </a:p>
        </p:txBody>
      </p:sp>
      <p:sp>
        <p:nvSpPr>
          <p:cNvPr id="2057" name="Содержимое 9"/>
          <p:cNvSpPr>
            <a:spLocks noGrp="1"/>
          </p:cNvSpPr>
          <p:nvPr>
            <p:ph sz="quarter" idx="4"/>
          </p:nvPr>
        </p:nvSpPr>
        <p:spPr>
          <a:xfrm>
            <a:off x="4648200" y="5805488"/>
            <a:ext cx="4495800" cy="8382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058" name="Picture 38" descr="24349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4313" y="5294313"/>
            <a:ext cx="2214563" cy="1563687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16" name="Picture 4" descr="j04079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18415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j04079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013325"/>
            <a:ext cx="21605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j04133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2852738"/>
            <a:ext cx="1457325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j04234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13325"/>
            <a:ext cx="15113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j04041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341438"/>
            <a:ext cx="16859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j041255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852738"/>
            <a:ext cx="16383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0" y="333375"/>
            <a:ext cx="9144000" cy="11668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46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 здоровой пищей – будешь ты стройней и чище!</a:t>
            </a:r>
          </a:p>
        </p:txBody>
      </p:sp>
      <p:pic>
        <p:nvPicPr>
          <p:cNvPr id="13327" name="Picture 15" descr="MCj0432123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128963"/>
            <a:ext cx="24050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j042956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000375"/>
            <a:ext cx="2738437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4313" y="71438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2291" name="Group 41"/>
          <p:cNvGrpSpPr>
            <a:grpSpLocks/>
          </p:cNvGrpSpPr>
          <p:nvPr/>
        </p:nvGrpSpPr>
        <p:grpSpPr bwMode="auto">
          <a:xfrm>
            <a:off x="358775" y="358775"/>
            <a:ext cx="1295400" cy="1295400"/>
            <a:chOff x="204" y="119"/>
            <a:chExt cx="816" cy="816"/>
          </a:xfrm>
        </p:grpSpPr>
        <p:grpSp>
          <p:nvGrpSpPr>
            <p:cNvPr id="12331" name="Group 12"/>
            <p:cNvGrpSpPr>
              <a:grpSpLocks/>
            </p:cNvGrpSpPr>
            <p:nvPr/>
          </p:nvGrpSpPr>
          <p:grpSpPr bwMode="auto">
            <a:xfrm>
              <a:off x="204" y="119"/>
              <a:ext cx="816" cy="816"/>
              <a:chOff x="975" y="799"/>
              <a:chExt cx="1451" cy="1451"/>
            </a:xfrm>
          </p:grpSpPr>
          <p:sp>
            <p:nvSpPr>
              <p:cNvPr id="12333" name="Oval 13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1451" cy="1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34" name="Oval 14"/>
              <p:cNvSpPr>
                <a:spLocks noChangeArrowheads="1"/>
              </p:cNvSpPr>
              <p:nvPr/>
            </p:nvSpPr>
            <p:spPr bwMode="auto">
              <a:xfrm>
                <a:off x="1111" y="935"/>
                <a:ext cx="1179" cy="117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pic>
          <p:nvPicPr>
            <p:cNvPr id="12332" name="Picture 19" descr="j041344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298"/>
              <a:ext cx="320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2" name="Group 37"/>
          <p:cNvGrpSpPr>
            <a:grpSpLocks/>
          </p:cNvGrpSpPr>
          <p:nvPr/>
        </p:nvGrpSpPr>
        <p:grpSpPr bwMode="auto">
          <a:xfrm>
            <a:off x="358775" y="5181600"/>
            <a:ext cx="1296988" cy="1296988"/>
            <a:chOff x="158" y="3339"/>
            <a:chExt cx="817" cy="817"/>
          </a:xfrm>
        </p:grpSpPr>
        <p:grpSp>
          <p:nvGrpSpPr>
            <p:cNvPr id="12327" name="Group 6"/>
            <p:cNvGrpSpPr>
              <a:grpSpLocks/>
            </p:cNvGrpSpPr>
            <p:nvPr/>
          </p:nvGrpSpPr>
          <p:grpSpPr bwMode="auto">
            <a:xfrm>
              <a:off x="158" y="3339"/>
              <a:ext cx="817" cy="817"/>
              <a:chOff x="975" y="799"/>
              <a:chExt cx="1451" cy="1451"/>
            </a:xfrm>
          </p:grpSpPr>
          <p:sp>
            <p:nvSpPr>
              <p:cNvPr id="12329" name="Oval 7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1451" cy="1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30" name="Oval 8"/>
              <p:cNvSpPr>
                <a:spLocks noChangeArrowheads="1"/>
              </p:cNvSpPr>
              <p:nvPr/>
            </p:nvSpPr>
            <p:spPr bwMode="auto">
              <a:xfrm>
                <a:off x="1111" y="935"/>
                <a:ext cx="1179" cy="117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pic>
          <p:nvPicPr>
            <p:cNvPr id="12328" name="Picture 24" descr="j04131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3521"/>
              <a:ext cx="45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3" name="Group 42"/>
          <p:cNvGrpSpPr>
            <a:grpSpLocks/>
          </p:cNvGrpSpPr>
          <p:nvPr/>
        </p:nvGrpSpPr>
        <p:grpSpPr bwMode="auto">
          <a:xfrm>
            <a:off x="358775" y="1978025"/>
            <a:ext cx="1295400" cy="1295400"/>
            <a:chOff x="453" y="1253"/>
            <a:chExt cx="816" cy="816"/>
          </a:xfrm>
        </p:grpSpPr>
        <p:grpSp>
          <p:nvGrpSpPr>
            <p:cNvPr id="12323" name="Group 9"/>
            <p:cNvGrpSpPr>
              <a:grpSpLocks/>
            </p:cNvGrpSpPr>
            <p:nvPr/>
          </p:nvGrpSpPr>
          <p:grpSpPr bwMode="auto">
            <a:xfrm rot="-303287">
              <a:off x="453" y="1253"/>
              <a:ext cx="816" cy="816"/>
              <a:chOff x="975" y="799"/>
              <a:chExt cx="1451" cy="1451"/>
            </a:xfrm>
          </p:grpSpPr>
          <p:sp>
            <p:nvSpPr>
              <p:cNvPr id="12325" name="Oval 10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1451" cy="1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26" name="Oval 11"/>
              <p:cNvSpPr>
                <a:spLocks noChangeArrowheads="1"/>
              </p:cNvSpPr>
              <p:nvPr/>
            </p:nvSpPr>
            <p:spPr bwMode="auto">
              <a:xfrm>
                <a:off x="1111" y="935"/>
                <a:ext cx="1179" cy="117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pic>
          <p:nvPicPr>
            <p:cNvPr id="12324" name="Picture 27" descr="j0404343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03287">
              <a:off x="653" y="1354"/>
              <a:ext cx="421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4" name="Group 46"/>
          <p:cNvGrpSpPr>
            <a:grpSpLocks/>
          </p:cNvGrpSpPr>
          <p:nvPr/>
        </p:nvGrpSpPr>
        <p:grpSpPr bwMode="auto">
          <a:xfrm>
            <a:off x="358775" y="3598863"/>
            <a:ext cx="1295400" cy="1295400"/>
            <a:chOff x="431" y="2296"/>
            <a:chExt cx="816" cy="816"/>
          </a:xfrm>
        </p:grpSpPr>
        <p:grpSp>
          <p:nvGrpSpPr>
            <p:cNvPr id="12319" name="Group 5"/>
            <p:cNvGrpSpPr>
              <a:grpSpLocks/>
            </p:cNvGrpSpPr>
            <p:nvPr/>
          </p:nvGrpSpPr>
          <p:grpSpPr bwMode="auto">
            <a:xfrm>
              <a:off x="431" y="2296"/>
              <a:ext cx="816" cy="816"/>
              <a:chOff x="975" y="799"/>
              <a:chExt cx="1451" cy="1451"/>
            </a:xfrm>
          </p:grpSpPr>
          <p:sp>
            <p:nvSpPr>
              <p:cNvPr id="12321" name="Oval 3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1451" cy="1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22" name="Oval 4"/>
              <p:cNvSpPr>
                <a:spLocks noChangeArrowheads="1"/>
              </p:cNvSpPr>
              <p:nvPr/>
            </p:nvSpPr>
            <p:spPr bwMode="auto">
              <a:xfrm>
                <a:off x="1111" y="935"/>
                <a:ext cx="1179" cy="117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pic>
          <p:nvPicPr>
            <p:cNvPr id="12320" name="Picture 15" descr="j021579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" y="2477"/>
              <a:ext cx="587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5" name="Group 60"/>
          <p:cNvGrpSpPr>
            <a:grpSpLocks/>
          </p:cNvGrpSpPr>
          <p:nvPr/>
        </p:nvGrpSpPr>
        <p:grpSpPr bwMode="auto">
          <a:xfrm>
            <a:off x="7556500" y="358775"/>
            <a:ext cx="1295400" cy="1295400"/>
            <a:chOff x="4468" y="255"/>
            <a:chExt cx="816" cy="816"/>
          </a:xfrm>
        </p:grpSpPr>
        <p:grpSp>
          <p:nvGrpSpPr>
            <p:cNvPr id="12315" name="Group 47"/>
            <p:cNvGrpSpPr>
              <a:grpSpLocks/>
            </p:cNvGrpSpPr>
            <p:nvPr/>
          </p:nvGrpSpPr>
          <p:grpSpPr bwMode="auto">
            <a:xfrm>
              <a:off x="4468" y="255"/>
              <a:ext cx="816" cy="816"/>
              <a:chOff x="3711" y="950"/>
              <a:chExt cx="816" cy="816"/>
            </a:xfrm>
          </p:grpSpPr>
          <p:sp>
            <p:nvSpPr>
              <p:cNvPr id="12317" name="Oval 44"/>
              <p:cNvSpPr>
                <a:spLocks noChangeArrowheads="1"/>
              </p:cNvSpPr>
              <p:nvPr/>
            </p:nvSpPr>
            <p:spPr bwMode="auto">
              <a:xfrm>
                <a:off x="3711" y="950"/>
                <a:ext cx="816" cy="81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18" name="Oval 45"/>
              <p:cNvSpPr>
                <a:spLocks noChangeArrowheads="1"/>
              </p:cNvSpPr>
              <p:nvPr/>
            </p:nvSpPr>
            <p:spPr bwMode="auto">
              <a:xfrm>
                <a:off x="3787" y="1026"/>
                <a:ext cx="664" cy="6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pic>
          <p:nvPicPr>
            <p:cNvPr id="12316" name="Picture 50" descr="MCj0431915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391"/>
              <a:ext cx="545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6" name="Group 62"/>
          <p:cNvGrpSpPr>
            <a:grpSpLocks/>
          </p:cNvGrpSpPr>
          <p:nvPr/>
        </p:nvGrpSpPr>
        <p:grpSpPr bwMode="auto">
          <a:xfrm>
            <a:off x="7556500" y="1978025"/>
            <a:ext cx="1295400" cy="1295400"/>
            <a:chOff x="4760" y="1246"/>
            <a:chExt cx="816" cy="816"/>
          </a:xfrm>
        </p:grpSpPr>
        <p:grpSp>
          <p:nvGrpSpPr>
            <p:cNvPr id="12311" name="Group 57"/>
            <p:cNvGrpSpPr>
              <a:grpSpLocks/>
            </p:cNvGrpSpPr>
            <p:nvPr/>
          </p:nvGrpSpPr>
          <p:grpSpPr bwMode="auto">
            <a:xfrm>
              <a:off x="4760" y="1246"/>
              <a:ext cx="816" cy="816"/>
              <a:chOff x="3711" y="950"/>
              <a:chExt cx="816" cy="816"/>
            </a:xfrm>
          </p:grpSpPr>
          <p:sp>
            <p:nvSpPr>
              <p:cNvPr id="12313" name="Oval 58"/>
              <p:cNvSpPr>
                <a:spLocks noChangeArrowheads="1"/>
              </p:cNvSpPr>
              <p:nvPr/>
            </p:nvSpPr>
            <p:spPr bwMode="auto">
              <a:xfrm>
                <a:off x="3711" y="950"/>
                <a:ext cx="816" cy="81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14" name="Oval 59"/>
              <p:cNvSpPr>
                <a:spLocks noChangeArrowheads="1"/>
              </p:cNvSpPr>
              <p:nvPr/>
            </p:nvSpPr>
            <p:spPr bwMode="auto">
              <a:xfrm>
                <a:off x="3787" y="1026"/>
                <a:ext cx="664" cy="6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pic>
          <p:nvPicPr>
            <p:cNvPr id="12312" name="Picture 61" descr="j04079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1434"/>
              <a:ext cx="5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7" name="Group 65"/>
          <p:cNvGrpSpPr>
            <a:grpSpLocks/>
          </p:cNvGrpSpPr>
          <p:nvPr/>
        </p:nvGrpSpPr>
        <p:grpSpPr bwMode="auto">
          <a:xfrm>
            <a:off x="7556500" y="3598863"/>
            <a:ext cx="1295400" cy="1295400"/>
            <a:chOff x="4760" y="2267"/>
            <a:chExt cx="816" cy="816"/>
          </a:xfrm>
        </p:grpSpPr>
        <p:grpSp>
          <p:nvGrpSpPr>
            <p:cNvPr id="12307" name="Group 54"/>
            <p:cNvGrpSpPr>
              <a:grpSpLocks/>
            </p:cNvGrpSpPr>
            <p:nvPr/>
          </p:nvGrpSpPr>
          <p:grpSpPr bwMode="auto">
            <a:xfrm>
              <a:off x="4760" y="2267"/>
              <a:ext cx="816" cy="816"/>
              <a:chOff x="3711" y="950"/>
              <a:chExt cx="816" cy="816"/>
            </a:xfrm>
          </p:grpSpPr>
          <p:sp>
            <p:nvSpPr>
              <p:cNvPr id="12309" name="Oval 55"/>
              <p:cNvSpPr>
                <a:spLocks noChangeArrowheads="1"/>
              </p:cNvSpPr>
              <p:nvPr/>
            </p:nvSpPr>
            <p:spPr bwMode="auto">
              <a:xfrm>
                <a:off x="3711" y="950"/>
                <a:ext cx="816" cy="81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10" name="Oval 56"/>
              <p:cNvSpPr>
                <a:spLocks noChangeArrowheads="1"/>
              </p:cNvSpPr>
              <p:nvPr/>
            </p:nvSpPr>
            <p:spPr bwMode="auto">
              <a:xfrm>
                <a:off x="3787" y="1026"/>
                <a:ext cx="664" cy="6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pic>
          <p:nvPicPr>
            <p:cNvPr id="12308" name="Picture 63" descr="j041044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2399"/>
              <a:ext cx="635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8" name="Group 67"/>
          <p:cNvGrpSpPr>
            <a:grpSpLocks/>
          </p:cNvGrpSpPr>
          <p:nvPr/>
        </p:nvGrpSpPr>
        <p:grpSpPr bwMode="auto">
          <a:xfrm>
            <a:off x="7556500" y="5181600"/>
            <a:ext cx="1295400" cy="1295400"/>
            <a:chOff x="4760" y="3264"/>
            <a:chExt cx="816" cy="816"/>
          </a:xfrm>
        </p:grpSpPr>
        <p:grpSp>
          <p:nvGrpSpPr>
            <p:cNvPr id="12303" name="Group 51"/>
            <p:cNvGrpSpPr>
              <a:grpSpLocks/>
            </p:cNvGrpSpPr>
            <p:nvPr/>
          </p:nvGrpSpPr>
          <p:grpSpPr bwMode="auto">
            <a:xfrm>
              <a:off x="4760" y="3264"/>
              <a:ext cx="816" cy="816"/>
              <a:chOff x="3711" y="950"/>
              <a:chExt cx="816" cy="816"/>
            </a:xfrm>
          </p:grpSpPr>
          <p:sp>
            <p:nvSpPr>
              <p:cNvPr id="12305" name="Oval 52"/>
              <p:cNvSpPr>
                <a:spLocks noChangeArrowheads="1"/>
              </p:cNvSpPr>
              <p:nvPr/>
            </p:nvSpPr>
            <p:spPr bwMode="auto">
              <a:xfrm>
                <a:off x="3711" y="950"/>
                <a:ext cx="816" cy="81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06" name="Oval 53"/>
              <p:cNvSpPr>
                <a:spLocks noChangeArrowheads="1"/>
              </p:cNvSpPr>
              <p:nvPr/>
            </p:nvSpPr>
            <p:spPr bwMode="auto">
              <a:xfrm>
                <a:off x="3787" y="1026"/>
                <a:ext cx="664" cy="6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pic>
          <p:nvPicPr>
            <p:cNvPr id="12304" name="Picture 66" descr="j040794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" y="3430"/>
              <a:ext cx="535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76" name="Text Box 68"/>
          <p:cNvSpPr txBox="1">
            <a:spLocks noChangeArrowheads="1"/>
          </p:cNvSpPr>
          <p:nvPr/>
        </p:nvSpPr>
        <p:spPr bwMode="auto">
          <a:xfrm>
            <a:off x="2700338" y="404813"/>
            <a:ext cx="3671887" cy="338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600"/>
          </a:p>
        </p:txBody>
      </p:sp>
      <p:sp>
        <p:nvSpPr>
          <p:cNvPr id="17477" name="Text Box 69"/>
          <p:cNvSpPr txBox="1">
            <a:spLocks noChangeArrowheads="1"/>
          </p:cNvSpPr>
          <p:nvPr/>
        </p:nvSpPr>
        <p:spPr bwMode="auto">
          <a:xfrm>
            <a:off x="2428875" y="285750"/>
            <a:ext cx="3786188" cy="23082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Arial" panose="020B0604020202020204" pitchFamily="34" charset="0"/>
              </a:rPr>
              <a:t>7.00</a:t>
            </a:r>
            <a:r>
              <a:rPr lang="ru-RU" altLang="ru-RU">
                <a:latin typeface="Arial" panose="020B0604020202020204" pitchFamily="34" charset="0"/>
              </a:rPr>
              <a:t> – Кофе                    </a:t>
            </a:r>
            <a:r>
              <a:rPr lang="ru-RU" altLang="ru-RU" b="1">
                <a:latin typeface="Arial" panose="020B0604020202020204" pitchFamily="34" charset="0"/>
              </a:rPr>
              <a:t>10.00</a:t>
            </a:r>
            <a:r>
              <a:rPr lang="ru-RU" altLang="ru-RU">
                <a:latin typeface="Arial" panose="020B0604020202020204" pitchFamily="34" charset="0"/>
              </a:rPr>
              <a:t> – Бутерброд  </a:t>
            </a:r>
            <a:r>
              <a:rPr lang="ru-RU" altLang="ru-RU" b="1">
                <a:latin typeface="Arial" panose="020B0604020202020204" pitchFamily="34" charset="0"/>
              </a:rPr>
              <a:t>12.00</a:t>
            </a:r>
            <a:r>
              <a:rPr lang="ru-RU" altLang="ru-RU">
                <a:latin typeface="Arial" panose="020B0604020202020204" pitchFamily="34" charset="0"/>
              </a:rPr>
              <a:t> - Доширак          </a:t>
            </a:r>
            <a:r>
              <a:rPr lang="ru-RU" altLang="ru-RU" b="1">
                <a:latin typeface="Arial" panose="020B0604020202020204" pitchFamily="34" charset="0"/>
              </a:rPr>
              <a:t>14.00</a:t>
            </a:r>
            <a:r>
              <a:rPr lang="ru-RU" altLang="ru-RU">
                <a:latin typeface="Arial" panose="020B0604020202020204" pitchFamily="34" charset="0"/>
              </a:rPr>
              <a:t> – Чипсы, Кола </a:t>
            </a:r>
            <a:r>
              <a:rPr lang="ru-RU" altLang="ru-RU" b="1">
                <a:latin typeface="Arial" panose="020B0604020202020204" pitchFamily="34" charset="0"/>
              </a:rPr>
              <a:t>18.00</a:t>
            </a:r>
            <a:r>
              <a:rPr lang="ru-RU" altLang="ru-RU">
                <a:latin typeface="Arial" panose="020B0604020202020204" pitchFamily="34" charset="0"/>
              </a:rPr>
              <a:t> – Сухарики           </a:t>
            </a:r>
            <a:r>
              <a:rPr lang="ru-RU" altLang="ru-RU" b="1">
                <a:latin typeface="Arial" panose="020B0604020202020204" pitchFamily="34" charset="0"/>
              </a:rPr>
              <a:t>20.00</a:t>
            </a:r>
            <a:r>
              <a:rPr lang="ru-RU" altLang="ru-RU">
                <a:latin typeface="Arial" panose="020B0604020202020204" pitchFamily="34" charset="0"/>
              </a:rPr>
              <a:t> - Плотный ужин</a:t>
            </a:r>
            <a:r>
              <a:rPr lang="ru-RU" altLang="ru-RU" sz="1600"/>
              <a:t>. </a:t>
            </a:r>
          </a:p>
        </p:txBody>
      </p:sp>
      <p:sp>
        <p:nvSpPr>
          <p:cNvPr id="17482" name="Text Box 74"/>
          <p:cNvSpPr txBox="1">
            <a:spLocks noChangeArrowheads="1"/>
          </p:cNvSpPr>
          <p:nvPr/>
        </p:nvSpPr>
        <p:spPr bwMode="auto">
          <a:xfrm>
            <a:off x="1979613" y="3573463"/>
            <a:ext cx="5235575" cy="16002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>
                <a:latin typeface="Arial" panose="020B0604020202020204" pitchFamily="34" charset="0"/>
              </a:rPr>
              <a:t>7.00</a:t>
            </a:r>
            <a:r>
              <a:rPr lang="ru-RU" altLang="ru-RU" sz="2800">
                <a:latin typeface="Arial" panose="020B0604020202020204" pitchFamily="34" charset="0"/>
              </a:rPr>
              <a:t> – Плотный завтрак. </a:t>
            </a:r>
            <a:r>
              <a:rPr lang="ru-RU" altLang="ru-RU" sz="2800" b="1">
                <a:latin typeface="Arial" panose="020B0604020202020204" pitchFamily="34" charset="0"/>
              </a:rPr>
              <a:t>14.00</a:t>
            </a:r>
            <a:r>
              <a:rPr lang="ru-RU" altLang="ru-RU" sz="2800">
                <a:latin typeface="Arial" panose="020B0604020202020204" pitchFamily="34" charset="0"/>
              </a:rPr>
              <a:t>– Обед. 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b="1">
                <a:latin typeface="Arial" panose="020B0604020202020204" pitchFamily="34" charset="0"/>
              </a:rPr>
              <a:t>19.00</a:t>
            </a:r>
            <a:r>
              <a:rPr lang="ru-RU" altLang="ru-RU" sz="2800">
                <a:latin typeface="Arial" panose="020B0604020202020204" pitchFamily="34" charset="0"/>
              </a:rPr>
              <a:t> – Лёгкий ужин</a:t>
            </a:r>
          </a:p>
        </p:txBody>
      </p:sp>
      <p:sp>
        <p:nvSpPr>
          <p:cNvPr id="49" name="WordArt 75"/>
          <p:cNvSpPr>
            <a:spLocks noChangeArrowheads="1" noChangeShapeType="1" noTextEdit="1"/>
          </p:cNvSpPr>
          <p:nvPr/>
        </p:nvSpPr>
        <p:spPr bwMode="auto">
          <a:xfrm>
            <a:off x="1785938" y="214313"/>
            <a:ext cx="5000625" cy="287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ОТКАЖИСЬ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ОТ ПЕРЕКУСОВ,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ПО РЕЖИМУ ЕШЬ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СО ВКУСОМ!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6" grpId="0" animBg="1"/>
      <p:bldP spid="17477" grpId="0" animBg="1"/>
      <p:bldP spid="17477" grpId="1" animBg="1"/>
      <p:bldP spid="17482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>
          <a:xfrm>
            <a:off x="469900" y="115888"/>
            <a:ext cx="8278813" cy="1143000"/>
          </a:xfrm>
        </p:spPr>
        <p:txBody>
          <a:bodyPr/>
          <a:lstStyle/>
          <a:p>
            <a:pPr eaLnBrk="1" hangingPunct="1"/>
            <a:r>
              <a:rPr lang="ru-RU" altLang="ru-RU" sz="3600" b="1" i="1" u="sng" smtClean="0">
                <a:solidFill>
                  <a:srgbClr val="003300"/>
                </a:solidFill>
                <a:latin typeface="Bookman Old Style" panose="02050604050505020204" pitchFamily="18" charset="0"/>
              </a:rPr>
              <a:t>«Человек есть то, что он ест».</a:t>
            </a:r>
          </a:p>
        </p:txBody>
      </p:sp>
      <p:pic>
        <p:nvPicPr>
          <p:cNvPr id="3076" name="Picture 7" descr="MPj04306590000[1]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-2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4259263"/>
            <a:ext cx="2663825" cy="2409825"/>
          </a:xfrm>
          <a:noFill/>
        </p:spPr>
      </p:pic>
      <p:pic>
        <p:nvPicPr>
          <p:cNvPr id="3077" name="Picture 9" descr="MPj04330170000[1]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4071938"/>
            <a:ext cx="2967037" cy="2270125"/>
          </a:xfrm>
          <a:noFill/>
        </p:spPr>
      </p:pic>
      <p:sp>
        <p:nvSpPr>
          <p:cNvPr id="3078" name="Text Box 16"/>
          <p:cNvSpPr txBox="1">
            <a:spLocks noChangeArrowheads="1"/>
          </p:cNvSpPr>
          <p:nvPr/>
        </p:nvSpPr>
        <p:spPr bwMode="auto">
          <a:xfrm>
            <a:off x="3059113" y="4005263"/>
            <a:ext cx="34559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solidFill>
                  <a:srgbClr val="003300"/>
                </a:solidFill>
                <a:latin typeface="Bookman Old Style" panose="02050604050505020204" pitchFamily="18" charset="0"/>
              </a:rPr>
              <a:t>Движение к этой цели должно быть постепенным - шаг за шагом. Продлевает годы жизни.</a:t>
            </a:r>
          </a:p>
        </p:txBody>
      </p:sp>
      <p:sp>
        <p:nvSpPr>
          <p:cNvPr id="3079" name="Text Box 21"/>
          <p:cNvSpPr txBox="1">
            <a:spLocks noChangeArrowheads="1"/>
          </p:cNvSpPr>
          <p:nvPr/>
        </p:nvSpPr>
        <p:spPr bwMode="auto">
          <a:xfrm>
            <a:off x="-36513" y="1341438"/>
            <a:ext cx="3384551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solidFill>
                  <a:srgbClr val="003300"/>
                </a:solidFill>
                <a:latin typeface="Bookman Old Style" panose="02050604050505020204" pitchFamily="18" charset="0"/>
              </a:rPr>
              <a:t>Каждый человек в состоянии самостоятельно заботиться о собственном здоровье.</a:t>
            </a:r>
          </a:p>
        </p:txBody>
      </p:sp>
      <p:sp>
        <p:nvSpPr>
          <p:cNvPr id="3080" name="Text Box 22"/>
          <p:cNvSpPr txBox="1">
            <a:spLocks noChangeArrowheads="1"/>
          </p:cNvSpPr>
          <p:nvPr/>
        </p:nvSpPr>
        <p:spPr bwMode="auto">
          <a:xfrm>
            <a:off x="6084888" y="1700213"/>
            <a:ext cx="2879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solidFill>
                  <a:srgbClr val="003300"/>
                </a:solidFill>
                <a:latin typeface="Bookman Old Style" panose="02050604050505020204" pitchFamily="18" charset="0"/>
              </a:rPr>
              <a:t>Вести здоровый образ жизни совсем не трудно.</a:t>
            </a:r>
          </a:p>
        </p:txBody>
      </p:sp>
      <p:sp>
        <p:nvSpPr>
          <p:cNvPr id="3081" name="Содержимое 9"/>
          <p:cNvSpPr>
            <a:spLocks noGrp="1"/>
          </p:cNvSpPr>
          <p:nvPr>
            <p:ph sz="quarter" idx="3"/>
          </p:nvPr>
        </p:nvSpPr>
        <p:spPr>
          <a:xfrm>
            <a:off x="8215313" y="4114800"/>
            <a:ext cx="242887" cy="314325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082" name="Picture 10" descr="C:\Users\Пользователь\Desktop\1386850435_veg0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143000"/>
            <a:ext cx="314325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067175" y="3140075"/>
            <a:ext cx="4392613" cy="3457575"/>
            <a:chOff x="2835" y="1830"/>
            <a:chExt cx="2767" cy="2178"/>
          </a:xfrm>
        </p:grpSpPr>
        <p:pic>
          <p:nvPicPr>
            <p:cNvPr id="4104" name="Picture 7" descr="j021015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830"/>
              <a:ext cx="2767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199" y="2160"/>
              <a:ext cx="2040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i="1">
                  <a:solidFill>
                    <a:srgbClr val="004600"/>
                  </a:solidFill>
                </a:rPr>
                <a:t>Чипсы для лентяя –блюдо идеальное!                            В них консервантов много – И всё ненатуральное!        Ты чипсами не увлекайся, Свежеприготовленным питайся!</a:t>
              </a:r>
            </a:p>
          </p:txBody>
        </p:sp>
      </p:grp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0" y="517525"/>
            <a:ext cx="9144000" cy="1016000"/>
          </a:xfrm>
          <a:prstGeom prst="rect">
            <a:avLst/>
          </a:prstGeom>
          <a:solidFill>
            <a:srgbClr val="6633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u="sng">
                <a:solidFill>
                  <a:srgbClr val="004600"/>
                </a:solidFill>
                <a:latin typeface="Bookman Old Style" panose="02050604050505020204" pitchFamily="18" charset="0"/>
              </a:rPr>
              <a:t>В </a:t>
            </a:r>
            <a:r>
              <a:rPr lang="ru-RU" altLang="ru-RU" sz="2000" b="1" i="1" u="sng">
                <a:solidFill>
                  <a:srgbClr val="004600"/>
                </a:solidFill>
                <a:latin typeface="Bookman Old Style" panose="02050604050505020204" pitchFamily="18" charset="0"/>
              </a:rPr>
              <a:t>картофеле фри и чипсах</a:t>
            </a:r>
            <a:r>
              <a:rPr lang="ru-RU" altLang="ru-RU" sz="2000" b="1" u="sng">
                <a:solidFill>
                  <a:srgbClr val="004600"/>
                </a:solidFill>
                <a:latin typeface="Bookman Old Style" panose="02050604050505020204" pitchFamily="18" charset="0"/>
              </a:rPr>
              <a:t> ученые обнаружили целый ряд вредных веществ, в том числе вещества, которые используются при производстве различных красок. </a:t>
            </a:r>
          </a:p>
        </p:txBody>
      </p:sp>
      <p:pic>
        <p:nvPicPr>
          <p:cNvPr id="4101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85938"/>
            <a:ext cx="317341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3924300" y="1773238"/>
            <a:ext cx="48958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u="sng">
                <a:solidFill>
                  <a:srgbClr val="00460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000" b="1" u="sng">
                <a:solidFill>
                  <a:srgbClr val="004600"/>
                </a:solidFill>
                <a:latin typeface="Bookman Old Style" panose="02050604050505020204" pitchFamily="18" charset="0"/>
                <a:sym typeface="Wingdings 2" panose="05020102010507070707" pitchFamily="18" charset="2"/>
              </a:rPr>
              <a:t> </a:t>
            </a:r>
            <a:r>
              <a:rPr lang="ru-RU" altLang="ru-RU" sz="2000" b="1" u="sng">
                <a:solidFill>
                  <a:srgbClr val="004600"/>
                </a:solidFill>
                <a:latin typeface="Bookman Old Style" panose="02050604050505020204" pitchFamily="18" charset="0"/>
              </a:rPr>
              <a:t>Доказано, что вещества оказывают токсичное действие на нервную систему животных и человека.</a:t>
            </a:r>
          </a:p>
        </p:txBody>
      </p:sp>
      <p:pic>
        <p:nvPicPr>
          <p:cNvPr id="4103" name="Picture 11" descr="C:\Users\Пользователь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357688"/>
            <a:ext cx="39068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3" name="Text Box 39"/>
          <p:cNvSpPr txBox="1">
            <a:spLocks noChangeArrowheads="1"/>
          </p:cNvSpPr>
          <p:nvPr/>
        </p:nvSpPr>
        <p:spPr bwMode="auto">
          <a:xfrm>
            <a:off x="395288" y="333375"/>
            <a:ext cx="82089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200" b="1">
                <a:latin typeface="Palatino Linotype" panose="02040502050505030304" pitchFamily="18" charset="0"/>
              </a:rPr>
              <a:t>В состав </a:t>
            </a:r>
            <a:r>
              <a:rPr lang="ru-RU" altLang="ru-RU" sz="2200" b="1">
                <a:solidFill>
                  <a:srgbClr val="DC612A"/>
                </a:solidFill>
                <a:latin typeface="Palatino Linotype" panose="02040502050505030304" pitchFamily="18" charset="0"/>
              </a:rPr>
              <a:t>газированных напитков</a:t>
            </a:r>
            <a:r>
              <a:rPr lang="ru-RU" altLang="ru-RU" sz="2200" b="1">
                <a:latin typeface="Palatino Linotype" panose="02040502050505030304" pitchFamily="18" charset="0"/>
              </a:rPr>
              <a:t> входят различные консерванты, </a:t>
            </a:r>
          </a:p>
          <a:p>
            <a:pPr algn="ctr" eaLnBrk="1" hangingPunct="1"/>
            <a:r>
              <a:rPr lang="ru-RU" altLang="ru-RU" sz="2200" b="1">
                <a:latin typeface="Palatino Linotype" panose="02040502050505030304" pitchFamily="18" charset="0"/>
              </a:rPr>
              <a:t>ароматизаторы и красители, которые неблагоприятно влияют на желудочно-кишечный тракт школьников.</a:t>
            </a:r>
            <a:r>
              <a:rPr lang="ru-RU" altLang="ru-RU" sz="2200" b="1"/>
              <a:t> 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4356100" y="1916113"/>
            <a:ext cx="44624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DC612A"/>
                </a:solidFill>
                <a:latin typeface="Palatino Linotype" panose="02040502050505030304" pitchFamily="18" charset="0"/>
              </a:rPr>
              <a:t>Сахар, в большом количестве присутствующий в газированной воде, провоцирует кариес.</a:t>
            </a:r>
          </a:p>
        </p:txBody>
      </p:sp>
      <p:pic>
        <p:nvPicPr>
          <p:cNvPr id="5125" name="Picture 41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000375"/>
            <a:ext cx="2892425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 45"/>
          <p:cNvGrpSpPr>
            <a:grpSpLocks/>
          </p:cNvGrpSpPr>
          <p:nvPr/>
        </p:nvGrpSpPr>
        <p:grpSpPr bwMode="auto">
          <a:xfrm>
            <a:off x="4427538" y="2928938"/>
            <a:ext cx="4716462" cy="3597275"/>
            <a:chOff x="2789" y="1979"/>
            <a:chExt cx="2767" cy="2178"/>
          </a:xfrm>
        </p:grpSpPr>
        <p:pic>
          <p:nvPicPr>
            <p:cNvPr id="5128" name="Picture 43" descr="j021015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1979"/>
              <a:ext cx="2767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44"/>
            <p:cNvSpPr txBox="1">
              <a:spLocks noChangeArrowheads="1"/>
            </p:cNvSpPr>
            <p:nvPr/>
          </p:nvSpPr>
          <p:spPr bwMode="auto">
            <a:xfrm>
              <a:off x="3153" y="2309"/>
              <a:ext cx="2040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200" b="1" i="1"/>
                <a:t>От нее, от Кока-колы</a:t>
              </a:r>
              <a:br>
                <a:rPr lang="ru-RU" altLang="ru-RU" sz="2200" b="1" i="1"/>
              </a:br>
              <a:r>
                <a:rPr lang="ru-RU" altLang="ru-RU" sz="2200" b="1" i="1"/>
                <a:t>Лишь желудок будет полным,</a:t>
              </a:r>
              <a:br>
                <a:rPr lang="ru-RU" altLang="ru-RU" sz="2200" b="1" i="1"/>
              </a:br>
              <a:r>
                <a:rPr lang="ru-RU" altLang="ru-RU" sz="2200" b="1" i="1"/>
                <a:t>А полезности ни грамма,</a:t>
              </a:r>
              <a:br>
                <a:rPr lang="ru-RU" altLang="ru-RU" sz="2200" b="1" i="1"/>
              </a:br>
              <a:r>
                <a:rPr lang="ru-RU" altLang="ru-RU" sz="2200" b="1" i="1"/>
                <a:t>Создана лишь для рекламы.</a:t>
              </a:r>
              <a:r>
                <a:rPr lang="ru-RU" altLang="ru-RU" sz="2200"/>
                <a:t> </a:t>
              </a:r>
            </a:p>
          </p:txBody>
        </p:sp>
      </p:grpSp>
      <p:pic>
        <p:nvPicPr>
          <p:cNvPr id="5127" name="Picture 9" descr="C:\Users\Пользователь\Desktop\95-158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23050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" grpId="0"/>
      <p:bldP spid="14376" grpId="1"/>
      <p:bldP spid="14376" grpId="2"/>
      <p:bldP spid="14376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142875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46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3899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Palatino Linotype" panose="02040502050505030304" pitchFamily="18" charset="0"/>
              </a:rPr>
              <a:t>В состав </a:t>
            </a:r>
            <a:r>
              <a:rPr lang="ru-RU" altLang="ru-RU" sz="2000" b="1" i="1">
                <a:latin typeface="Palatino Linotype" panose="02040502050505030304" pitchFamily="18" charset="0"/>
              </a:rPr>
              <a:t>жвачек</a:t>
            </a:r>
            <a:r>
              <a:rPr lang="ru-RU" altLang="ru-RU" sz="2000" b="1">
                <a:latin typeface="Palatino Linotype" panose="02040502050505030304" pitchFamily="18" charset="0"/>
              </a:rPr>
              <a:t> входят подсластители, красители,ароматизаторы. Давно уже доказано, что чем дольше контакт сахара с зубами, тем выше риск развития кариеса. И здесь у жвачки, а также у жевательных конфет просто нет конкурентов. </a:t>
            </a:r>
          </a:p>
        </p:txBody>
      </p:sp>
      <p:pic>
        <p:nvPicPr>
          <p:cNvPr id="6148" name="Picture 9" descr="C:\Users\Пользователь\Desktop\1341587344_1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286250"/>
            <a:ext cx="3214687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C:\Users\Пользователь\Desktop\podarky_suvenyry_gadzhety_na_lyuboy_prazdnyk__1633567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785938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C:\Users\Пользователь\Desktop\chewing-g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714625"/>
            <a:ext cx="2819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Прямоугольник 12"/>
          <p:cNvSpPr>
            <a:spLocks noChangeArrowheads="1"/>
          </p:cNvSpPr>
          <p:nvPr/>
        </p:nvSpPr>
        <p:spPr bwMode="auto">
          <a:xfrm>
            <a:off x="0" y="1571625"/>
            <a:ext cx="3214688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4600"/>
                </a:solidFill>
                <a:latin typeface="Palatino Linotype" panose="02040502050505030304" pitchFamily="18" charset="0"/>
              </a:rPr>
              <a:t>В работе детских врачей были случаи, когда у детей, которые жаловались на боли в животе, находили в кишечнике резиновые “камни” из слипшихся разноцветных комочков, образовавшихся от жвачки.</a:t>
            </a:r>
            <a:endParaRPr lang="ru-RU" altLang="ru-RU">
              <a:solidFill>
                <a:srgbClr val="0046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38150" y="3714750"/>
            <a:ext cx="8491538" cy="2305050"/>
            <a:chOff x="475" y="1254"/>
            <a:chExt cx="4995" cy="1279"/>
          </a:xfrm>
        </p:grpSpPr>
        <p:sp>
          <p:nvSpPr>
            <p:cNvPr id="7175" name="Text Box 9"/>
            <p:cNvSpPr txBox="1">
              <a:spLocks noChangeArrowheads="1"/>
            </p:cNvSpPr>
            <p:nvPr/>
          </p:nvSpPr>
          <p:spPr bwMode="auto">
            <a:xfrm>
              <a:off x="2381" y="1570"/>
              <a:ext cx="3089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 altLang="ru-RU" sz="2000" b="1"/>
                <a:t>Кириешки не всегда</a:t>
              </a:r>
              <a:br>
                <a:rPr lang="ru-RU" altLang="ru-RU" sz="2000" b="1"/>
              </a:br>
              <a:r>
                <a:rPr lang="ru-RU" altLang="ru-RU" sz="2000" b="1"/>
                <a:t>Полезная и вкусная еда,</a:t>
              </a:r>
              <a:br>
                <a:rPr lang="ru-RU" altLang="ru-RU" sz="2000" b="1"/>
              </a:br>
              <a:r>
                <a:rPr lang="ru-RU" altLang="ru-RU" sz="2000" b="1"/>
                <a:t>Усилитель вкуса в них и специи</a:t>
              </a:r>
              <a:br>
                <a:rPr lang="ru-RU" altLang="ru-RU" sz="2000" b="1"/>
              </a:br>
              <a:r>
                <a:rPr lang="ru-RU" altLang="ru-RU" sz="2000" b="1"/>
                <a:t>Не полезны для питанья детского и взрослого.</a:t>
              </a:r>
            </a:p>
          </p:txBody>
        </p:sp>
        <p:pic>
          <p:nvPicPr>
            <p:cNvPr id="7176" name="Picture 10" descr="л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1254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11" descr="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" y="1659"/>
              <a:ext cx="1103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2" name="Group 7"/>
          <p:cNvGrpSpPr>
            <a:grpSpLocks/>
          </p:cNvGrpSpPr>
          <p:nvPr/>
        </p:nvGrpSpPr>
        <p:grpSpPr bwMode="auto">
          <a:xfrm>
            <a:off x="687388" y="476250"/>
            <a:ext cx="8170862" cy="2024063"/>
            <a:chOff x="431" y="300"/>
            <a:chExt cx="5035" cy="993"/>
          </a:xfrm>
        </p:grpSpPr>
        <p:sp>
          <p:nvSpPr>
            <p:cNvPr id="7173" name="Text Box 4"/>
            <p:cNvSpPr txBox="1">
              <a:spLocks noChangeArrowheads="1"/>
            </p:cNvSpPr>
            <p:nvPr/>
          </p:nvSpPr>
          <p:spPr bwMode="auto">
            <a:xfrm>
              <a:off x="431" y="346"/>
              <a:ext cx="3085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 b="1"/>
                <a:t>Шоколадные конфеты</a:t>
              </a:r>
              <a:br>
                <a:rPr lang="ru-RU" altLang="ru-RU" sz="2000" b="1"/>
              </a:br>
              <a:r>
                <a:rPr lang="ru-RU" altLang="ru-RU" sz="2000" b="1"/>
                <a:t>Любят взрослые и дети</a:t>
              </a:r>
              <a:br>
                <a:rPr lang="ru-RU" altLang="ru-RU" sz="2000" b="1"/>
              </a:br>
              <a:r>
                <a:rPr lang="ru-RU" altLang="ru-RU" sz="2000" b="1"/>
                <a:t>Можно съесть штук три от силы,</a:t>
              </a:r>
              <a:br>
                <a:rPr lang="ru-RU" altLang="ru-RU" sz="2000" b="1"/>
              </a:br>
              <a:r>
                <a:rPr lang="ru-RU" altLang="ru-RU" sz="2000" b="1"/>
                <a:t>Чтоб не быть всегда пассивным.</a:t>
              </a:r>
            </a:p>
          </p:txBody>
        </p:sp>
        <p:pic>
          <p:nvPicPr>
            <p:cNvPr id="7174" name="Picture 5" descr="ру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00"/>
              <a:ext cx="1361" cy="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214313" y="0"/>
            <a:ext cx="9144001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924300" y="2420938"/>
            <a:ext cx="489426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>
                <a:latin typeface="Bookman Old Style" panose="02050604050505020204" pitchFamily="18" charset="0"/>
              </a:rPr>
              <a:t>Быстрая пища высококалорийна, содержит много жиров и мало витаминов.</a:t>
            </a:r>
            <a:r>
              <a:rPr lang="ru-RU" altLang="ru-RU" sz="2000"/>
              <a:t> </a:t>
            </a:r>
            <a:r>
              <a:rPr lang="ru-RU" altLang="ru-RU" sz="2000">
                <a:latin typeface="Bookman Old Style" panose="02050604050505020204" pitchFamily="18" charset="0"/>
              </a:rPr>
              <a:t>В быстрой еде нашли широкое применение трансжиры – ненатуральные изомеры жирных кислот. Их употребление грозит  неминуемым ожирением, поскольку они увеличивают вес больше, чем любая другая пища с тем же количеством калорий. Не случайно ученые называют их «жиры-убийцы».</a:t>
            </a:r>
            <a:br>
              <a:rPr lang="ru-RU" altLang="ru-RU" sz="2000">
                <a:latin typeface="Bookman Old Style" panose="02050604050505020204" pitchFamily="18" charset="0"/>
              </a:rPr>
            </a:br>
            <a:endParaRPr lang="ru-RU" altLang="ru-RU" sz="2000">
              <a:latin typeface="Bookman Old Style" panose="02050604050505020204" pitchFamily="18" charset="0"/>
            </a:endParaRPr>
          </a:p>
        </p:txBody>
      </p:sp>
      <p:sp>
        <p:nvSpPr>
          <p:cNvPr id="8196" name="WordArt 6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993063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Кто ест фаст-фуд, не будет худ?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4498975" y="1270000"/>
            <a:ext cx="2952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Bookman Old Style" panose="02050604050505020204" pitchFamily="18" charset="0"/>
              </a:rPr>
              <a:t>Одна из главных причин ожирения –</a:t>
            </a:r>
            <a:r>
              <a:rPr lang="ru-RU" altLang="ru-RU" sz="2000">
                <a:latin typeface="Bookman Old Style" panose="02050604050505020204" pitchFamily="18" charset="0"/>
              </a:rPr>
              <a:t>   </a:t>
            </a:r>
            <a:r>
              <a:rPr lang="ru-RU" altLang="ru-RU" sz="2000" b="1">
                <a:solidFill>
                  <a:srgbClr val="FF0000"/>
                </a:solidFill>
                <a:latin typeface="Bookman Old Style" panose="02050604050505020204" pitchFamily="18" charset="0"/>
              </a:rPr>
              <a:t>ФАСТ-ФУД.</a:t>
            </a:r>
            <a:r>
              <a:rPr lang="ru-RU" altLang="ru-RU" sz="2000" b="1">
                <a:latin typeface="Bookman Old Style" panose="02050604050505020204" pitchFamily="18" charset="0"/>
              </a:rPr>
              <a:t>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67625" y="1268413"/>
            <a:ext cx="358775" cy="1081087"/>
            <a:chOff x="3470" y="1026"/>
            <a:chExt cx="272" cy="817"/>
          </a:xfrm>
        </p:grpSpPr>
        <p:sp>
          <p:nvSpPr>
            <p:cNvPr id="8200" name="AutoShape 7"/>
            <p:cNvSpPr>
              <a:spLocks noChangeArrowheads="1"/>
            </p:cNvSpPr>
            <p:nvPr/>
          </p:nvSpPr>
          <p:spPr bwMode="auto">
            <a:xfrm>
              <a:off x="3470" y="1026"/>
              <a:ext cx="272" cy="5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26 w 21600"/>
                <a:gd name="T13" fmla="*/ 4518 h 21600"/>
                <a:gd name="T14" fmla="*/ 17074 w 21600"/>
                <a:gd name="T15" fmla="*/ 170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Oval 8"/>
            <p:cNvSpPr>
              <a:spLocks noChangeArrowheads="1"/>
            </p:cNvSpPr>
            <p:nvPr/>
          </p:nvSpPr>
          <p:spPr bwMode="auto">
            <a:xfrm>
              <a:off x="3515" y="1661"/>
              <a:ext cx="182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8199" name="Picture 10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341438"/>
            <a:ext cx="357346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292" name="Picture 4" descr="j01123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05038"/>
            <a:ext cx="143986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j04079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509963"/>
            <a:ext cx="13684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j04134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133600"/>
            <a:ext cx="116046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j04132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22675"/>
            <a:ext cx="17272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j011087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157788"/>
            <a:ext cx="13684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j040619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233988"/>
            <a:ext cx="158432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250825" y="269875"/>
            <a:ext cx="8893175" cy="1373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5A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Есть без меры для обжор – это смертный приговор!</a:t>
            </a:r>
          </a:p>
        </p:txBody>
      </p:sp>
      <p:pic>
        <p:nvPicPr>
          <p:cNvPr id="9226" name="Picture 12" descr="C:\Users\Пользователь\Desktop\static.squarespace.co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86125"/>
            <a:ext cx="2646363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243" name="Picture 5" descr="Goro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r="8296" b="14545"/>
          <a:stretch>
            <a:fillRect/>
          </a:stretch>
        </p:blipFill>
        <p:spPr bwMode="auto">
          <a:xfrm>
            <a:off x="468313" y="4519613"/>
            <a:ext cx="26638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n_kz_pomidor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8797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20080616_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0"/>
          <a:stretch>
            <a:fillRect/>
          </a:stretch>
        </p:blipFill>
        <p:spPr bwMode="auto">
          <a:xfrm>
            <a:off x="323850" y="2636838"/>
            <a:ext cx="28797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708400" y="3284538"/>
            <a:ext cx="47529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  <a:t>Чтоб здоровым, сильным быть,</a:t>
            </a:r>
            <a:b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  <a:t>Надо овощи любить</a:t>
            </a:r>
            <a:b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  <a:t>Все без исключения. </a:t>
            </a:r>
            <a:b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  <a:t>В этом нет сомнения!</a:t>
            </a:r>
            <a:b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  <a:t>В каждом польза есть и вкус,</a:t>
            </a:r>
            <a:b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  <a:t>И решить я не берусь:</a:t>
            </a:r>
            <a:b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  <a:t>Кто из вас вкуснее,</a:t>
            </a:r>
            <a:b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  <a:t>Кто из вас нужнее!</a:t>
            </a:r>
          </a:p>
          <a:p>
            <a:pPr algn="ctr" eaLnBrk="1" hangingPunct="1"/>
            <a: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  <a:t>Ешьте больше овощей –</a:t>
            </a:r>
            <a:b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ru-RU" altLang="ru-RU" sz="2000" b="1" i="1">
                <a:solidFill>
                  <a:srgbClr val="006600"/>
                </a:solidFill>
                <a:latin typeface="Bookman Old Style" panose="02050604050505020204" pitchFamily="18" charset="0"/>
              </a:rPr>
              <a:t>Будете вы здоровей!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3276600" y="476250"/>
            <a:ext cx="55435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663300"/>
                </a:solidFill>
                <a:latin typeface="Palatino Linotype" panose="02040502050505030304" pitchFamily="18" charset="0"/>
              </a:rPr>
              <a:t>Сырые овощи и фрукты по праву считаются наиболее полезными продуктами питания. Они содержат огромное количество витаминов, укрепляют иммунитет, являются отличной профилактикой многих болезней.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365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Times New Roman</vt:lpstr>
      <vt:lpstr>Arial</vt:lpstr>
      <vt:lpstr>Calibri</vt:lpstr>
      <vt:lpstr>Book Antiqua</vt:lpstr>
      <vt:lpstr>Bookman Old Style</vt:lpstr>
      <vt:lpstr>Wingdings 2</vt:lpstr>
      <vt:lpstr>Palatino Linotype</vt:lpstr>
      <vt:lpstr>Оформление по умолчанию</vt:lpstr>
      <vt:lpstr>Презентация на тему «Здоровое питание.»  </vt:lpstr>
      <vt:lpstr>«Человек есть то, что он ест».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Solmir</dc:creator>
  <cp:lastModifiedBy>RePack by Diakov</cp:lastModifiedBy>
  <cp:revision>22</cp:revision>
  <dcterms:created xsi:type="dcterms:W3CDTF">1601-01-01T00:00:00Z</dcterms:created>
  <dcterms:modified xsi:type="dcterms:W3CDTF">2015-11-25T16:48:55Z</dcterms:modified>
</cp:coreProperties>
</file>