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39A9A-B4B0-4B32-B8CD-2E25E95134C4}" type="datetimeFigureOut">
              <a:rPr lang="en-US" dirty="0"/>
              <a:t>4/23/2015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518A9-B687-4302-9395-2322403C6656}" type="datetimeFigureOut">
              <a:rPr lang="en-US" dirty="0"/>
              <a:t>4/23/2015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9A684-0CB7-41E9-A4DF-5D1C2CA5BF6F}" type="datetimeFigureOut">
              <a:rPr lang="en-US" dirty="0"/>
              <a:t>4/23/2015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D7C35-9E19-4518-A4B2-3B09CD8CC756}" type="datetimeFigureOut">
              <a:rPr lang="en-US" dirty="0"/>
              <a:t>4/23/2015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96DA8-8897-4DDF-BFB6-5D83863C837A}" type="datetimeFigureOut">
              <a:rPr lang="en-US" dirty="0"/>
              <a:t>4/23/2015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BA708-C5F0-412D-90E2-1919F0D196AE}" type="datetimeFigureOut">
              <a:rPr lang="en-US" dirty="0"/>
              <a:t>4/23/2015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8F8FA-EF43-4642-9368-3F4E33039BD9}" type="datetimeFigureOut">
              <a:rPr lang="en-US" dirty="0"/>
              <a:t>4/23/2015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1E721-B01C-4D5D-A3CA-2E5518383F10}" type="datetimeFigureOut">
              <a:rPr lang="en-US" dirty="0"/>
              <a:t>4/23/2015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513FEF9-69D0-4F8C-A336-59491FBEDC47}" type="datetimeFigureOut">
              <a:rPr lang="en-US" dirty="0"/>
              <a:t>4/23/2015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E21DC-8981-44E6-BC8C-2BA8F673FFBB}" type="datetimeFigureOut">
              <a:rPr lang="en-US" dirty="0"/>
              <a:t>4/23/2015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9C5D3-0140-4E75-8D7F-C0623D06DFD7}" type="datetimeFigureOut">
              <a:rPr lang="en-US" dirty="0"/>
              <a:t>4/23/2015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666F9-5B40-48E0-8DFD-99EF944CDD22}" type="datetimeFigureOut">
              <a:rPr lang="en-US" dirty="0"/>
              <a:t>4/23/2015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98D6B-2C72-4E21-9893-A649C6E2A47D}" type="datetimeFigureOut">
              <a:rPr lang="en-US" dirty="0"/>
              <a:t>4/23/2015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811C9-A66C-49F0-970E-F7B68D9109A0}" type="datetimeFigureOut">
              <a:rPr lang="en-US" dirty="0"/>
              <a:t>4/23/2015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1AE78-96A2-4A23-B183-3B6DB4374FE7}" type="datetimeFigureOut">
              <a:rPr lang="en-US" dirty="0"/>
              <a:t>4/23/2015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E0757-B101-4811-9189-10EB2F458E2D}" type="datetimeFigureOut">
              <a:rPr lang="en-US" dirty="0"/>
              <a:t>4/23/2015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DC078-589F-40E3-816C-EE21D62B5BBA}" type="datetimeFigureOut">
              <a:rPr lang="en-US" dirty="0"/>
              <a:t>4/23/2015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004436-CA73-4D53-89B4-2A5C7347BF2F}" type="datetimeFigureOut">
              <a:rPr lang="en-US" dirty="0"/>
              <a:t>4/23/2015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806446"/>
            <a:ext cx="8144134" cy="1373070"/>
          </a:xfrm>
        </p:spPr>
        <p:txBody>
          <a:bodyPr/>
          <a:lstStyle/>
          <a:p>
            <a:r>
              <a:rPr lang="ru-RU" b="1" dirty="0"/>
              <a:t>«Его именем улицу город назвал</a:t>
            </a:r>
            <a:r>
              <a:rPr lang="ru-RU" b="1" dirty="0" smtClean="0"/>
              <a:t>...»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3134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89073" y="2362817"/>
            <a:ext cx="5953991" cy="4540825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>
                <a:effectLst/>
              </a:rPr>
              <a:t>Генерал-майор авиации (1954). Награждён орденом Ленина </a:t>
            </a:r>
            <a:r>
              <a:rPr lang="ru-RU" dirty="0" smtClean="0">
                <a:effectLst/>
              </a:rPr>
              <a:t>(1945</a:t>
            </a:r>
            <a:r>
              <a:rPr lang="ru-RU" dirty="0">
                <a:effectLst/>
              </a:rPr>
              <a:t>), 3 орденами Красного Знамени </a:t>
            </a:r>
            <a:r>
              <a:rPr lang="ru-RU" dirty="0" smtClean="0">
                <a:effectLst/>
              </a:rPr>
              <a:t>(январь и август 1942</a:t>
            </a:r>
            <a:r>
              <a:rPr lang="ru-RU" dirty="0">
                <a:effectLst/>
              </a:rPr>
              <a:t>; </a:t>
            </a:r>
            <a:r>
              <a:rPr lang="ru-RU" dirty="0" smtClean="0">
                <a:effectLst/>
              </a:rPr>
              <a:t>1952</a:t>
            </a:r>
            <a:r>
              <a:rPr lang="ru-RU" dirty="0">
                <a:effectLst/>
              </a:rPr>
              <a:t>), орденами Суворова 3-й степени </a:t>
            </a:r>
            <a:r>
              <a:rPr lang="ru-RU" dirty="0">
                <a:effectLst/>
              </a:rPr>
              <a:t>(</a:t>
            </a:r>
            <a:r>
              <a:rPr lang="ru-RU" dirty="0" smtClean="0">
                <a:effectLst/>
              </a:rPr>
              <a:t>1944</a:t>
            </a:r>
            <a:r>
              <a:rPr lang="ru-RU" dirty="0">
                <a:effectLst/>
              </a:rPr>
              <a:t>), Александра Невского </a:t>
            </a:r>
            <a:r>
              <a:rPr lang="ru-RU" dirty="0" smtClean="0">
                <a:effectLst/>
              </a:rPr>
              <a:t>(1944</a:t>
            </a:r>
            <a:r>
              <a:rPr lang="ru-RU" dirty="0">
                <a:effectLst/>
              </a:rPr>
              <a:t>), Отечественной войны 1-й степени </a:t>
            </a:r>
            <a:r>
              <a:rPr lang="ru-RU" dirty="0" smtClean="0">
                <a:effectLst/>
              </a:rPr>
              <a:t>(1945</a:t>
            </a:r>
            <a:r>
              <a:rPr lang="ru-RU" dirty="0">
                <a:effectLst/>
              </a:rPr>
              <a:t>), Красной Звезды </a:t>
            </a:r>
            <a:r>
              <a:rPr lang="ru-RU" dirty="0" smtClean="0">
                <a:effectLst/>
              </a:rPr>
              <a:t>(1947</a:t>
            </a:r>
            <a:r>
              <a:rPr lang="ru-RU" dirty="0">
                <a:effectLst/>
              </a:rPr>
              <a:t>), медалями, чехословацким Военным крестом 1939 года (1945), орденом Возрождения Польши </a:t>
            </a:r>
            <a:r>
              <a:rPr lang="ru-RU" dirty="0" smtClean="0">
                <a:effectLst/>
              </a:rPr>
              <a:t>(1954</a:t>
            </a:r>
            <a:r>
              <a:rPr lang="ru-RU" dirty="0">
                <a:effectLst/>
              </a:rPr>
              <a:t>), другими иностранными наградами.</a:t>
            </a:r>
            <a:endParaRPr lang="ru-RU" dirty="0"/>
          </a:p>
        </p:txBody>
      </p:sp>
      <p:pic>
        <p:nvPicPr>
          <p:cNvPr id="9218" name="Picture 2" descr="http://www.kalitva.ru/uploads/posts/2013-06/1372330033_536529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39" y="2123824"/>
            <a:ext cx="6006234" cy="4515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39390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3057" y="2045928"/>
            <a:ext cx="9613861" cy="3599316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>
                <a:effectLst/>
              </a:rPr>
              <a:t>Его именем названы улицы в городе Кемерово и посёлке </a:t>
            </a:r>
            <a:r>
              <a:rPr lang="ru-RU" dirty="0" err="1">
                <a:effectLst/>
              </a:rPr>
              <a:t>Коченёво</a:t>
            </a:r>
            <a:r>
              <a:rPr lang="ru-RU" dirty="0">
                <a:effectLst/>
              </a:rPr>
              <a:t> Новосибирской области.</a:t>
            </a:r>
            <a:endParaRPr lang="ru-RU" dirty="0"/>
          </a:p>
        </p:txBody>
      </p:sp>
      <p:pic>
        <p:nvPicPr>
          <p:cNvPr id="10242" name="Picture 2" descr="http://domstor.ru/foto/43_LIV/2004/AG_117/68500000000005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987" y="2856419"/>
            <a:ext cx="6096000" cy="3667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25672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Спасибо за внимание!!!</a:t>
            </a:r>
            <a:endParaRPr lang="ru-RU" dirty="0"/>
          </a:p>
        </p:txBody>
      </p:sp>
      <p:pic>
        <p:nvPicPr>
          <p:cNvPr id="11266" name="Picture 2" descr="http://newzz.in.ua/uploads/posts/2014-05/1399544494_86884449_3365178_georg_lenta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2254" y="2015837"/>
            <a:ext cx="6303530" cy="4727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09102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err="1" smtClean="0"/>
              <a:t>Марковцев</a:t>
            </a:r>
            <a:r>
              <a:rPr lang="ru-RU" b="1" dirty="0" smtClean="0"/>
              <a:t> Степан Харитонович</a:t>
            </a:r>
            <a:endParaRPr lang="ru-RU" dirty="0"/>
          </a:p>
        </p:txBody>
      </p:sp>
      <p:pic>
        <p:nvPicPr>
          <p:cNvPr id="1026" name="Picture 2" descr="http://kemerlife.ru/images/people/84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6438" y="2020309"/>
            <a:ext cx="2987058" cy="4474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464009" y="6449628"/>
            <a:ext cx="37183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latin typeface="Helvetica Neue"/>
              </a:rPr>
              <a:t>Герой Советского Союза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2973340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3513" y="2295310"/>
            <a:ext cx="4670996" cy="426135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600" dirty="0" err="1" smtClean="0">
                <a:effectLst/>
              </a:rPr>
              <a:t>Марковцев</a:t>
            </a:r>
            <a:r>
              <a:rPr lang="ru-RU" sz="2600" dirty="0" smtClean="0">
                <a:effectLst/>
              </a:rPr>
              <a:t> Степан Харитонович – был командиром 208-го штурмового авиационного полка, подполковник.</a:t>
            </a:r>
            <a:r>
              <a:rPr lang="ru-RU" sz="2600" dirty="0" smtClean="0"/>
              <a:t/>
            </a:r>
            <a:br>
              <a:rPr lang="ru-RU" sz="2600" dirty="0" smtClean="0"/>
            </a:br>
            <a:r>
              <a:rPr lang="ru-RU" sz="2600" dirty="0" smtClean="0">
                <a:effectLst/>
              </a:rPr>
              <a:t>Родился 7 ноября 1911 года в деревне Кукушкино Томской губернии. Русский. С 1920 года жил в городе Щеглов (ныне Кемерово). </a:t>
            </a:r>
            <a:endParaRPr lang="ru-RU" sz="2600" dirty="0"/>
          </a:p>
        </p:txBody>
      </p:sp>
      <p:pic>
        <p:nvPicPr>
          <p:cNvPr id="2050" name="Picture 2" descr="http://les-polyana.ru/sites/default/files/imagecache/photo/9_maia_1918gh_obrazovaniie_gh.Shchieghlovs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5329" y="2295310"/>
            <a:ext cx="6462717" cy="426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95460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18674" y="2316092"/>
            <a:ext cx="5834779" cy="51237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2600" dirty="0" smtClean="0">
              <a:effectLst/>
            </a:endParaRPr>
          </a:p>
          <a:p>
            <a:pPr marL="0" indent="0" algn="ctr">
              <a:buNone/>
            </a:pPr>
            <a:r>
              <a:rPr lang="ru-RU" sz="2600" dirty="0" smtClean="0">
                <a:effectLst/>
              </a:rPr>
              <a:t>В </a:t>
            </a:r>
            <a:r>
              <a:rPr lang="ru-RU" sz="2600" dirty="0">
                <a:effectLst/>
              </a:rPr>
              <a:t>армии с марта 1932 года. </a:t>
            </a:r>
            <a:r>
              <a:rPr lang="ru-RU" sz="2600" dirty="0" smtClean="0">
                <a:effectLst/>
              </a:rPr>
              <a:t>В </a:t>
            </a:r>
            <a:r>
              <a:rPr lang="ru-RU" sz="2600" dirty="0">
                <a:effectLst/>
              </a:rPr>
              <a:t>1940 году окончил </a:t>
            </a:r>
            <a:r>
              <a:rPr lang="ru-RU" sz="2600" dirty="0" err="1">
                <a:effectLst/>
              </a:rPr>
              <a:t>Энгельсскую</a:t>
            </a:r>
            <a:r>
              <a:rPr lang="ru-RU" sz="2600" dirty="0">
                <a:effectLst/>
              </a:rPr>
              <a:t> военную авиационную школу лётчиков. Служил в ВВС командиром звена и заместителем командира авиаэскадрильи бомбардировочного </a:t>
            </a:r>
            <a:r>
              <a:rPr lang="ru-RU" sz="2600" dirty="0" smtClean="0">
                <a:effectLst/>
              </a:rPr>
              <a:t>авиаполка.</a:t>
            </a:r>
            <a:endParaRPr lang="ru-RU" sz="2600" dirty="0"/>
          </a:p>
        </p:txBody>
      </p:sp>
      <p:pic>
        <p:nvPicPr>
          <p:cNvPr id="3074" name="Picture 2" descr="http://m2nerungri.narod.ru/photo/all/bachto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5" y="2316092"/>
            <a:ext cx="5393170" cy="4152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28698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0322" y="3034145"/>
            <a:ext cx="6416670" cy="333548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dirty="0"/>
              <a:t>Степан Харитонович участник Великой Отечественной войны</a:t>
            </a:r>
            <a:r>
              <a:rPr lang="ru-RU" sz="2800" dirty="0" smtClean="0"/>
              <a:t>: Был командиром авиационного полка</a:t>
            </a:r>
            <a:r>
              <a:rPr lang="ru-RU" sz="2800" dirty="0"/>
              <a:t>. Участвовал в оборонительных боях на </a:t>
            </a:r>
            <a:r>
              <a:rPr lang="ru-RU" sz="2800" dirty="0" smtClean="0"/>
              <a:t>Украине, в </a:t>
            </a:r>
            <a:r>
              <a:rPr lang="ru-RU" sz="2800" dirty="0" err="1" smtClean="0"/>
              <a:t>Беларусии</a:t>
            </a:r>
            <a:r>
              <a:rPr lang="ru-RU" sz="2800" dirty="0" smtClean="0"/>
              <a:t>, </a:t>
            </a:r>
            <a:r>
              <a:rPr lang="ru-RU" sz="2800" dirty="0"/>
              <a:t>Московской </a:t>
            </a:r>
            <a:r>
              <a:rPr lang="ru-RU" sz="2800" dirty="0" smtClean="0"/>
              <a:t>битве.</a:t>
            </a:r>
            <a:endParaRPr lang="ru-RU" sz="2800" dirty="0"/>
          </a:p>
        </p:txBody>
      </p:sp>
      <p:pic>
        <p:nvPicPr>
          <p:cNvPr id="4098" name="Picture 2" descr="http://www.amyat.ru/bio/kuzmina_suhoy/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7625" y="2416175"/>
            <a:ext cx="4539454" cy="4036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04525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43800" y="2440782"/>
            <a:ext cx="4059637" cy="411588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smtClean="0">
                <a:effectLst/>
              </a:rPr>
              <a:t>Всего за время войны совершил 119 боевых вылетов для нанесения ударов по живой силе и технике противника, в воздушных боях сбил 4 самолёта противника.</a:t>
            </a:r>
            <a:endParaRPr lang="ru-RU" sz="2800" dirty="0"/>
          </a:p>
        </p:txBody>
      </p:sp>
      <p:pic>
        <p:nvPicPr>
          <p:cNvPr id="5122" name="Picture 2" descr="http://waralbum.ru/wp-content/uploads/2013/07/Il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20" y="2440782"/>
            <a:ext cx="7340378" cy="3463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Объект 2"/>
          <p:cNvSpPr txBox="1">
            <a:spLocks/>
          </p:cNvSpPr>
          <p:nvPr/>
        </p:nvSpPr>
        <p:spPr>
          <a:xfrm>
            <a:off x="1496292" y="6151418"/>
            <a:ext cx="3428998" cy="5611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2600" dirty="0" smtClean="0"/>
              <a:t>Штурмовик ИЛ-2</a:t>
            </a:r>
            <a:endParaRPr lang="ru-RU" sz="2600" dirty="0"/>
          </a:p>
        </p:txBody>
      </p:sp>
    </p:spTree>
    <p:extLst>
      <p:ext uri="{BB962C8B-B14F-4D97-AF65-F5344CB8AC3E}">
        <p14:creationId xmlns:p14="http://schemas.microsoft.com/office/powerpoint/2010/main" val="18932073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39391" y="2660073"/>
            <a:ext cx="6854791" cy="3595254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>
                <a:effectLst/>
              </a:rPr>
              <a:t>За мужество и героизм, проявленные в боях, Указом Президиума Верховного Совета СССР от 29 июня 1945 года подполковнику </a:t>
            </a:r>
            <a:r>
              <a:rPr lang="ru-RU" dirty="0" err="1">
                <a:effectLst/>
              </a:rPr>
              <a:t>Марковцеву</a:t>
            </a:r>
            <a:r>
              <a:rPr lang="ru-RU" dirty="0">
                <a:effectLst/>
              </a:rPr>
              <a:t> Степану Харитоновичу присвоено звание Героя Советского Союза с вручением ордена Ленина и медали «Золотая Звезда».</a:t>
            </a:r>
            <a:endParaRPr lang="ru-RU" dirty="0"/>
          </a:p>
        </p:txBody>
      </p:sp>
      <p:pic>
        <p:nvPicPr>
          <p:cNvPr id="6146" name="Picture 2" descr="http://tci72.ru/upload/news/slyzhu_sovet_souz/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74" y="2219349"/>
            <a:ext cx="2338244" cy="4401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3133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0322" y="3439391"/>
            <a:ext cx="7466152" cy="249679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>
                <a:effectLst/>
              </a:rPr>
              <a:t>После войны до 1946 года продолжал командовать штурмовым </a:t>
            </a:r>
            <a:r>
              <a:rPr lang="ru-RU" dirty="0" smtClean="0">
                <a:effectLst/>
              </a:rPr>
              <a:t>авиаполком. С </a:t>
            </a:r>
            <a:r>
              <a:rPr lang="ru-RU" dirty="0">
                <a:effectLst/>
              </a:rPr>
              <a:t>июля 1957 года генерал-майор авиации </a:t>
            </a:r>
            <a:r>
              <a:rPr lang="ru-RU" dirty="0" err="1">
                <a:effectLst/>
              </a:rPr>
              <a:t>С.Х.Марковцев</a:t>
            </a:r>
            <a:r>
              <a:rPr lang="ru-RU" dirty="0">
                <a:effectLst/>
              </a:rPr>
              <a:t> – в запасе.</a:t>
            </a:r>
            <a:endParaRPr lang="ru-RU" dirty="0"/>
          </a:p>
        </p:txBody>
      </p:sp>
      <p:pic>
        <p:nvPicPr>
          <p:cNvPr id="7170" name="Picture 2" descr="http://semiryak.my1.ru/gen/gen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2866" y="2166794"/>
            <a:ext cx="203835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75981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0321" y="3335481"/>
            <a:ext cx="5159369" cy="3190009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>
                <a:effectLst/>
              </a:rPr>
              <a:t>Жил в городе Фрунзе </a:t>
            </a:r>
            <a:r>
              <a:rPr lang="ru-RU" dirty="0" smtClean="0">
                <a:effectLst/>
              </a:rPr>
              <a:t>(Киргизия</a:t>
            </a:r>
            <a:r>
              <a:rPr lang="ru-RU" dirty="0">
                <a:effectLst/>
              </a:rPr>
              <a:t>), в 1968-1973 – в городе Полтава (Украина), с 1973 года – в Москве. Умер 7 апреля 1982 года. Похоронен на Кунцевском кладбище в Москве.</a:t>
            </a:r>
            <a:endParaRPr lang="ru-RU" dirty="0"/>
          </a:p>
        </p:txBody>
      </p:sp>
      <p:pic>
        <p:nvPicPr>
          <p:cNvPr id="8194" name="Picture 2" descr="http://www.voronezhgid.ru/image/1303965738_3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0675" y="2070040"/>
            <a:ext cx="3387726" cy="4667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304714"/>
      </p:ext>
    </p:extLst>
  </p:cSld>
  <p:clrMapOvr>
    <a:masterClrMapping/>
  </p:clrMapOvr>
</p:sld>
</file>

<file path=ppt/theme/theme1.xml><?xml version="1.0" encoding="utf-8"?>
<a:theme xmlns:a="http://schemas.openxmlformats.org/drawingml/2006/main" name="Берлин">
  <a:themeElements>
    <a:clrScheme name="Berlin">
      <a:dk1>
        <a:sysClr val="windowText" lastClr="000000"/>
      </a:dk1>
      <a:lt1>
        <a:sysClr val="window" lastClr="FFFFFF"/>
      </a:lt1>
      <a:dk2>
        <a:srgbClr val="6A9C41"/>
      </a:dk2>
      <a:lt2>
        <a:srgbClr val="E7E6E6"/>
      </a:lt2>
      <a:accent1>
        <a:srgbClr val="A7D535"/>
      </a:accent1>
      <a:accent2>
        <a:srgbClr val="EACA4F"/>
      </a:accent2>
      <a:accent3>
        <a:srgbClr val="FD9850"/>
      </a:accent3>
      <a:accent4>
        <a:srgbClr val="F46442"/>
      </a:accent4>
      <a:accent5>
        <a:srgbClr val="54D289"/>
      </a:accent5>
      <a:accent6>
        <a:srgbClr val="6AD8CB"/>
      </a:accent6>
      <a:hlink>
        <a:srgbClr val="CAFB50"/>
      </a:hlink>
      <a:folHlink>
        <a:srgbClr val="DEFF8B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3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06000"/>
                <a:satMod val="120000"/>
                <a:lumMod val="7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B587E4A9-1405-4B4F-8BC3-512EE08D2EB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TM04033917[[fn=Берлин]]</Template>
  <TotalTime>43</TotalTime>
  <Words>287</Words>
  <Application>Microsoft Office PowerPoint</Application>
  <PresentationFormat>Широкоэкранный</PresentationFormat>
  <Paragraphs>15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Helvetica Neue</vt:lpstr>
      <vt:lpstr>Trebuchet MS</vt:lpstr>
      <vt:lpstr>Берлин</vt:lpstr>
      <vt:lpstr>«Его именем улицу город назвал...»</vt:lpstr>
      <vt:lpstr>Марковцев Степан Харитонович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внимание!!!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«Его именем улицу город назвал...»</dc:title>
  <dc:creator>Мама</dc:creator>
  <cp:lastModifiedBy>Мама</cp:lastModifiedBy>
  <cp:revision>5</cp:revision>
  <dcterms:created xsi:type="dcterms:W3CDTF">2015-04-23T16:41:52Z</dcterms:created>
  <dcterms:modified xsi:type="dcterms:W3CDTF">2015-04-23T17:25:09Z</dcterms:modified>
</cp:coreProperties>
</file>