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5" r:id="rId3"/>
    <p:sldId id="264" r:id="rId4"/>
    <p:sldId id="266" r:id="rId5"/>
    <p:sldId id="268" r:id="rId6"/>
    <p:sldId id="267" r:id="rId7"/>
    <p:sldId id="270" r:id="rId8"/>
    <p:sldId id="273" r:id="rId9"/>
    <p:sldId id="271" r:id="rId10"/>
    <p:sldId id="263" r:id="rId11"/>
    <p:sldId id="257" r:id="rId12"/>
    <p:sldId id="258" r:id="rId13"/>
    <p:sldId id="259" r:id="rId14"/>
    <p:sldId id="260" r:id="rId15"/>
    <p:sldId id="261" r:id="rId16"/>
    <p:sldId id="274" r:id="rId17"/>
    <p:sldId id="272" r:id="rId18"/>
    <p:sldId id="26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9900"/>
    <a:srgbClr val="D09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3" autoAdjust="0"/>
    <p:restoredTop sz="94660"/>
  </p:normalViewPr>
  <p:slideViewPr>
    <p:cSldViewPr>
      <p:cViewPr varScale="1">
        <p:scale>
          <a:sx n="69" d="100"/>
          <a:sy n="69" d="100"/>
        </p:scale>
        <p:origin x="-14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315F3-6E83-47D9-9AF0-D660838B3E5C}" type="datetimeFigureOut">
              <a:rPr lang="ru-RU" smtClean="0"/>
              <a:pPr/>
              <a:t>05.12.2014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AAA5C-F2B6-426D-A1D1-CE2BB563EF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21AAA5C-F2B6-426D-A1D1-CE2BB563EF85}" type="slidenum">
              <a:rPr lang="ru-RU" smtClean="0"/>
              <a:pPr/>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21AAA5C-F2B6-426D-A1D1-CE2BB563EF85}"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E3C05FF-89F4-412C-951F-90DBB529F06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3C05FF-89F4-412C-951F-90DBB529F06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3C05FF-89F4-412C-951F-90DBB529F0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6AA4E1E-2AAC-473C-8E46-35D7935BBF2E}" type="datetimeFigureOut">
              <a:rPr lang="ru-RU" smtClean="0"/>
              <a:pPr/>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E3C05FF-89F4-412C-951F-90DBB529F06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AA4E1E-2AAC-473C-8E46-35D7935BBF2E}" type="datetimeFigureOut">
              <a:rPr lang="ru-RU" smtClean="0"/>
              <a:pPr/>
              <a:t>05.12.2014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3C05FF-89F4-412C-951F-90DBB529F06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1042;&#1080;&#1082;&#1090;&#1086;&#1088;&#1080;&#1103;\Music\&#1052;&#1077;&#1083;&#1086;&#1076;&#1080;&#1103;+&#1076;&#1086;&#1089;&#1090;&#1072;&#1090;&#1082;&#1072;+-+&#1042;.&#1040;.&#1052;&#1086;&#1094;&#1072;&#1088;&#1090;+-+&#1052;&#1072;&#1083;&#1077;&#1085;&#1100;&#1082;&#1072;&#1103;+&#1085;&#1086;&#1095;&#1085;&#1072;&#1103;+&#1089;&#1077;&#1088;&#1077;&#1085;&#1072;&#1076;&#1072;+13+&#1089;&#1086;&#1083;&#1100;+&#1084;&#1072;&#1078;&#1086;&#1088;+(muz-color.ru).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3071810"/>
            <a:ext cx="8286808" cy="1470025"/>
          </a:xfrm>
        </p:spPr>
        <p:txBody>
          <a:bodyPr>
            <a:prstTxWarp prst="textArchUp">
              <a:avLst/>
            </a:prstTxWarp>
            <a:normAutofit/>
            <a:scene3d>
              <a:camera prst="orthographicFront"/>
              <a:lightRig rig="glow" dir="tl">
                <a:rot lat="0" lon="0" rev="5400000"/>
              </a:lightRig>
            </a:scene3d>
            <a:sp3d contourW="12700">
              <a:bevelT w="25400" h="25400"/>
              <a:contourClr>
                <a:schemeClr val="accent6">
                  <a:shade val="73000"/>
                </a:schemeClr>
              </a:contourClr>
            </a:sp3d>
          </a:bodyPr>
          <a:lstStyle/>
          <a:p>
            <a:r>
              <a:rPr lang="ru-RU"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reflection blurRad="6350" stA="60000" endA="900" endPos="60000" dist="29997" dir="5400000" sy="-100000" algn="bl" rotWithShape="0"/>
                </a:effectLst>
              </a:rPr>
              <a:t>Известные люди Кузбасса</a:t>
            </a:r>
            <a:endParaRPr lang="ru-RU"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6">
                    <a:satMod val="175000"/>
                    <a:alpha val="40000"/>
                  </a:schemeClr>
                </a:glow>
                <a:outerShdw blurRad="80000" dist="40000" dir="5040000" algn="tl">
                  <a:srgbClr val="000000">
                    <a:alpha val="30000"/>
                  </a:srgbClr>
                </a:outerShdw>
              </a:effectLst>
            </a:endParaRPr>
          </a:p>
        </p:txBody>
      </p:sp>
      <p:pic>
        <p:nvPicPr>
          <p:cNvPr id="4" name="Мелодия+достатка+-+В.А.Моцарт+-+Маленькая+ночная+серенада+13+соль+мажор+(muz-color.ru).mp3">
            <a:hlinkClick r:id="" action="ppaction://media"/>
          </p:cNvPr>
          <p:cNvPicPr>
            <a:picLocks noRot="1" noChangeAspect="1"/>
          </p:cNvPicPr>
          <p:nvPr>
            <a:audioFile r:link="rId1"/>
          </p:nvPr>
        </p:nvPicPr>
        <p:blipFill>
          <a:blip r:embed="rId3"/>
          <a:stretch>
            <a:fillRect/>
          </a:stretch>
        </p:blipFill>
        <p:spPr>
          <a:xfrm>
            <a:off x="0" y="0"/>
            <a:ext cx="304800" cy="304800"/>
          </a:xfrm>
          <a:prstGeom prst="rect">
            <a:avLst/>
          </a:prstGeom>
        </p:spPr>
      </p:pic>
    </p:spTree>
  </p:cSld>
  <p:clrMapOvr>
    <a:masterClrMapping/>
  </p:clrMapOvr>
  <p:transition advTm="4524">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77">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
            <a:ext cx="7858180" cy="857231"/>
          </a:xfrm>
        </p:spPr>
        <p:txBody>
          <a:bodyPr>
            <a:prstTxWarp prst="textWave2">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satMod val="175000"/>
                      <a:alpha val="40000"/>
                    </a:schemeClr>
                  </a:glow>
                  <a:outerShdw blurRad="50800" dist="39000" dir="5460000" algn="tl">
                    <a:srgbClr val="000000">
                      <a:alpha val="38000"/>
                    </a:srgbClr>
                  </a:outerShdw>
                  <a:reflection blurRad="6350" stA="60000" endA="900" endPos="58000" dir="5400000" sy="-100000" algn="bl" rotWithShape="0"/>
                </a:effectLst>
              </a:rPr>
              <a:t>Алексей Архипович Леонов</a:t>
            </a:r>
            <a:endParaRPr lang="ru-RU" sz="4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satMod val="175000"/>
                    <a:alpha val="40000"/>
                  </a:schemeClr>
                </a:glow>
                <a:outerShdw blurRad="50800" dist="39000" dir="5460000" algn="tl">
                  <a:srgbClr val="000000">
                    <a:alpha val="38000"/>
                  </a:srgbClr>
                </a:outerShdw>
                <a:reflection blurRad="6350" stA="60000" endA="900" endPos="58000" dir="5400000" sy="-100000" algn="bl" rotWithShape="0"/>
              </a:effectLst>
            </a:endParaRPr>
          </a:p>
        </p:txBody>
      </p:sp>
      <p:sp>
        <p:nvSpPr>
          <p:cNvPr id="3" name="Текст 2"/>
          <p:cNvSpPr>
            <a:spLocks noGrp="1"/>
          </p:cNvSpPr>
          <p:nvPr>
            <p:ph type="body" sz="half" idx="2"/>
          </p:nvPr>
        </p:nvSpPr>
        <p:spPr>
          <a:xfrm>
            <a:off x="0" y="1285861"/>
            <a:ext cx="3857620" cy="5357850"/>
          </a:xfrm>
        </p:spPr>
        <p:txBody>
          <a:bodyPr>
            <a:normAutofit/>
          </a:bodyPr>
          <a:lstStyle/>
          <a:p>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Родился 30 мая 1934 года в селе Листвянка Кемеровской области, был восьмым ребёнком в семье.</a:t>
            </a:r>
            <a:endParaRPr lang="ru-RU"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Рисунок 11" descr="22675.jpeg"/>
          <p:cNvPicPr>
            <a:picLocks noGrp="1" noChangeAspect="1"/>
          </p:cNvPicPr>
          <p:nvPr>
            <p:ph type="pic" idx="1"/>
          </p:nvPr>
        </p:nvPicPr>
        <p:blipFill>
          <a:blip r:embed="rId2"/>
          <a:srcRect t="602" b="602"/>
          <a:stretch>
            <a:fillRect/>
          </a:stretch>
        </p:blipFill>
        <p:spPr>
          <a:xfrm rot="420000">
            <a:off x="4309575" y="1095483"/>
            <a:ext cx="2987286" cy="4082650"/>
          </a:xfrm>
        </p:spPr>
      </p:pic>
    </p:spTree>
  </p:cSld>
  <p:clrMapOvr>
    <a:masterClrMapping/>
  </p:clrMapOvr>
  <p:transition advTm="13073">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0" y="-142900"/>
            <a:ext cx="4929190" cy="7000900"/>
          </a:xfrm>
        </p:spPr>
        <p:txBody>
          <a:bodyPr>
            <a:noAutofit/>
          </a:bodyPr>
          <a:lstStyle/>
          <a:p>
            <a:r>
              <a:rPr lang="ru-RU" sz="2400" dirty="0" smtClean="0">
                <a:solidFill>
                  <a:srgbClr val="7030A0"/>
                </a:solidFill>
                <a:effectLst>
                  <a:glow rad="63500">
                    <a:schemeClr val="accent4">
                      <a:satMod val="175000"/>
                      <a:alpha val="40000"/>
                    </a:schemeClr>
                  </a:glow>
                </a:effectLst>
              </a:rPr>
              <a:t>В 1960 году был зачислен в первый отряд советских космонавтов. </a:t>
            </a:r>
            <a:r>
              <a:rPr lang="ru-RU" sz="2400" smtClean="0">
                <a:solidFill>
                  <a:srgbClr val="7030A0"/>
                </a:solidFill>
                <a:effectLst>
                  <a:glow rad="63500">
                    <a:schemeClr val="accent4">
                      <a:satMod val="175000"/>
                      <a:alpha val="40000"/>
                    </a:schemeClr>
                  </a:glow>
                </a:effectLst>
              </a:rPr>
              <a:t>18—19 марта. </a:t>
            </a:r>
            <a:r>
              <a:rPr lang="ru-RU" sz="2400" dirty="0" smtClean="0">
                <a:solidFill>
                  <a:srgbClr val="7030A0"/>
                </a:solidFill>
                <a:effectLst>
                  <a:glow rad="63500">
                    <a:schemeClr val="accent4">
                      <a:satMod val="175000"/>
                      <a:alpha val="40000"/>
                    </a:schemeClr>
                  </a:glow>
                </a:effectLst>
              </a:rPr>
              <a:t>1965 года Леонов совершил первый в истории космонавтики выход в открытый космос продолжительностью 12 минут 9 секунд. Во время выхода проявил исключительное мужество, особенно когда раздувшийся космический скафандр препятствовал возвращению космонавта в космический корабль. Войти в шлюз Леонову  удалось только </a:t>
            </a:r>
            <a:r>
              <a:rPr lang="ru-RU" sz="2400" dirty="0" err="1" smtClean="0">
                <a:solidFill>
                  <a:srgbClr val="7030A0"/>
                </a:solidFill>
                <a:effectLst>
                  <a:glow rad="63500">
                    <a:schemeClr val="accent4">
                      <a:satMod val="175000"/>
                      <a:alpha val="40000"/>
                    </a:schemeClr>
                  </a:glow>
                </a:effectLst>
              </a:rPr>
              <a:t>стратив</a:t>
            </a:r>
            <a:r>
              <a:rPr lang="ru-RU" sz="2400" dirty="0" smtClean="0">
                <a:solidFill>
                  <a:srgbClr val="7030A0"/>
                </a:solidFill>
                <a:effectLst>
                  <a:glow rad="63500">
                    <a:schemeClr val="accent4">
                      <a:satMod val="175000"/>
                      <a:alpha val="40000"/>
                    </a:schemeClr>
                  </a:glow>
                </a:effectLst>
              </a:rPr>
              <a:t> из скафандра излишнее давление, при этом он залез в люк корабля не ногами, а головой вперед, что запрещалось инструкцией.</a:t>
            </a:r>
            <a:endParaRPr lang="ru-RU" sz="2400" dirty="0">
              <a:solidFill>
                <a:srgbClr val="7030A0"/>
              </a:solidFill>
              <a:effectLst>
                <a:glow rad="63500">
                  <a:schemeClr val="accent4">
                    <a:satMod val="175000"/>
                    <a:alpha val="40000"/>
                  </a:schemeClr>
                </a:glow>
              </a:effectLst>
            </a:endParaRPr>
          </a:p>
        </p:txBody>
      </p:sp>
      <p:pic>
        <p:nvPicPr>
          <p:cNvPr id="5" name="Рисунок 4" descr="1401417839_1.jpg"/>
          <p:cNvPicPr>
            <a:picLocks noGrp="1" noChangeAspect="1"/>
          </p:cNvPicPr>
          <p:nvPr>
            <p:ph type="pic" idx="1"/>
          </p:nvPr>
        </p:nvPicPr>
        <p:blipFill>
          <a:blip r:embed="rId2"/>
          <a:srcRect t="1279" b="1279"/>
          <a:stretch>
            <a:fillRect/>
          </a:stretch>
        </p:blipFill>
        <p:spPr>
          <a:xfrm rot="420000">
            <a:off x="4927435" y="493853"/>
            <a:ext cx="3714508" cy="4887856"/>
          </a:xfrm>
        </p:spPr>
      </p:pic>
    </p:spTree>
  </p:cSld>
  <p:clrMapOvr>
    <a:masterClrMapping/>
  </p:clrMapOvr>
  <p:transition advTm="49998">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9144000" cy="1582621"/>
          </a:xfrm>
        </p:spPr>
        <p:txBody>
          <a:bodyPr>
            <a:noAutofit/>
          </a:bodyPr>
          <a:lstStyle/>
          <a:p>
            <a:r>
              <a:rPr lang="ru-RU" sz="6000" dirty="0" smtClean="0"/>
              <a:t>Филатова Мария Евгеньевна</a:t>
            </a:r>
            <a:endParaRPr lang="ru-RU" sz="6000" dirty="0"/>
          </a:p>
        </p:txBody>
      </p:sp>
      <p:sp>
        <p:nvSpPr>
          <p:cNvPr id="3" name="Текст 2"/>
          <p:cNvSpPr>
            <a:spLocks noGrp="1"/>
          </p:cNvSpPr>
          <p:nvPr>
            <p:ph type="body" sz="half" idx="2"/>
          </p:nvPr>
        </p:nvSpPr>
        <p:spPr>
          <a:xfrm>
            <a:off x="0" y="1857364"/>
            <a:ext cx="4357686" cy="35719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5">
                      <a:satMod val="175000"/>
                      <a:alpha val="40000"/>
                    </a:schemeClr>
                  </a:glow>
                  <a:outerShdw blurRad="80000" dist="40000" dir="5040000" algn="tl">
                    <a:srgbClr val="000000">
                      <a:alpha val="30000"/>
                    </a:srgbClr>
                  </a:outerShdw>
                  <a:reflection blurRad="6350" stA="60000" endA="900" endPos="58000" dir="5400000" sy="-100000" algn="bl" rotWithShape="0"/>
                </a:effectLst>
              </a:rPr>
              <a:t>Дата рождения:	</a:t>
            </a:r>
          </a:p>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5">
                      <a:satMod val="175000"/>
                      <a:alpha val="40000"/>
                    </a:schemeClr>
                  </a:glow>
                  <a:outerShdw blurRad="80000" dist="40000" dir="5040000" algn="tl">
                    <a:srgbClr val="000000">
                      <a:alpha val="30000"/>
                    </a:srgbClr>
                  </a:outerShdw>
                  <a:reflection blurRad="6350" stA="60000" endA="900" endPos="58000" dir="5400000" sy="-100000" algn="bl" rotWithShape="0"/>
                </a:effectLst>
              </a:rPr>
              <a:t>19 июля 1961 года.      Место рождения:	</a:t>
            </a:r>
          </a:p>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5">
                      <a:satMod val="175000"/>
                      <a:alpha val="40000"/>
                    </a:schemeClr>
                  </a:glow>
                  <a:outerShdw blurRad="80000" dist="40000" dir="5040000" algn="tl">
                    <a:srgbClr val="000000">
                      <a:alpha val="30000"/>
                    </a:srgbClr>
                  </a:outerShdw>
                  <a:reflection blurRad="6350" stA="60000" endA="900" endPos="58000" dir="5400000" sy="-100000" algn="bl" rotWithShape="0"/>
                </a:effectLst>
              </a:rPr>
              <a:t>Ленинск-Кузнецк.</a:t>
            </a:r>
            <a:endParaRPr lang="ru-RU"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5">
                    <a:satMod val="175000"/>
                    <a:alpha val="40000"/>
                  </a:schemeClr>
                </a:glow>
                <a:outerShdw blurRad="80000" dist="40000" dir="5040000" algn="tl">
                  <a:srgbClr val="000000">
                    <a:alpha val="30000"/>
                  </a:srgbClr>
                </a:outerShdw>
                <a:reflection blurRad="6350" stA="60000" endA="900" endPos="58000" dir="5400000" sy="-100000" algn="bl" rotWithShape="0"/>
              </a:effectLst>
            </a:endParaRPr>
          </a:p>
        </p:txBody>
      </p:sp>
      <p:pic>
        <p:nvPicPr>
          <p:cNvPr id="5" name="Рисунок 4" descr="gimnastka_filatova_ne_prosila_rossiyskogo_grazhdanstva.JPG"/>
          <p:cNvPicPr>
            <a:picLocks noGrp="1" noChangeAspect="1"/>
          </p:cNvPicPr>
          <p:nvPr>
            <p:ph type="pic" idx="1"/>
          </p:nvPr>
        </p:nvPicPr>
        <p:blipFill>
          <a:blip r:embed="rId2"/>
          <a:srcRect l="5942" r="5942"/>
          <a:stretch>
            <a:fillRect/>
          </a:stretch>
        </p:blipFill>
        <p:spPr>
          <a:xfrm rot="420000">
            <a:off x="3875756" y="1207473"/>
            <a:ext cx="4826816" cy="4109962"/>
          </a:xfrm>
        </p:spPr>
      </p:pic>
    </p:spTree>
  </p:cSld>
  <p:clrMapOvr>
    <a:masterClrMapping/>
  </p:clrMapOvr>
  <p:transition advTm="10015">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85720" y="0"/>
            <a:ext cx="2714644" cy="8215346"/>
          </a:xfrm>
        </p:spPr>
        <p:txBody>
          <a:bodyPr>
            <a:noAutofit/>
          </a:bodyPr>
          <a:lstStyle/>
          <a:p>
            <a:r>
              <a:rPr lang="ru-RU" sz="3200" dirty="0" smtClean="0">
                <a:solidFill>
                  <a:schemeClr val="accent6">
                    <a:lumMod val="75000"/>
                  </a:schemeClr>
                </a:solidFill>
              </a:rPr>
              <a:t>Двукратная чемпионка мира в командном первенстве (1978 и 1981), чемпионка Европы, Заслуженный мастер спорта СССР. </a:t>
            </a:r>
          </a:p>
        </p:txBody>
      </p:sp>
      <p:pic>
        <p:nvPicPr>
          <p:cNvPr id="5" name="Рисунок 4" descr="46467429_Maria_Filatova.jpg"/>
          <p:cNvPicPr>
            <a:picLocks noGrp="1" noChangeAspect="1"/>
          </p:cNvPicPr>
          <p:nvPr>
            <p:ph type="pic" idx="1"/>
          </p:nvPr>
        </p:nvPicPr>
        <p:blipFill>
          <a:blip r:embed="rId3"/>
          <a:srcRect t="17732" b="17732"/>
          <a:stretch>
            <a:fillRect/>
          </a:stretch>
        </p:blipFill>
        <p:spPr>
          <a:xfrm rot="420000">
            <a:off x="3388886" y="1008987"/>
            <a:ext cx="5100851" cy="4343299"/>
          </a:xfrm>
        </p:spPr>
      </p:pic>
    </p:spTree>
  </p:cSld>
  <p:clrMapOvr>
    <a:masterClrMapping/>
  </p:clrMapOvr>
  <p:transition advTm="13322">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6786610" cy="1000108"/>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ru-RU"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Малышева Елена Васильевна  </a:t>
            </a:r>
            <a:endParaRPr lang="ru-RU"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sz="half" idx="2"/>
          </p:nvPr>
        </p:nvSpPr>
        <p:spPr>
          <a:xfrm>
            <a:off x="214282" y="1714488"/>
            <a:ext cx="3500462" cy="4500594"/>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Дата рождения:</a:t>
            </a:r>
          </a:p>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13 марта 1961 года.</a:t>
            </a:r>
          </a:p>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Место рождения:	</a:t>
            </a:r>
          </a:p>
          <a:p>
            <a:r>
              <a:rPr lang="ru-RU"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Кемерово.</a:t>
            </a:r>
            <a:endParaRPr lang="ru-RU"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9" name="Рисунок 8" descr="e78bc89018d4fa0cc6324cc6a109c43b.jpeg"/>
          <p:cNvPicPr>
            <a:picLocks noGrp="1" noChangeAspect="1"/>
          </p:cNvPicPr>
          <p:nvPr>
            <p:ph type="pic" idx="1"/>
          </p:nvPr>
        </p:nvPicPr>
        <p:blipFill>
          <a:blip r:embed="rId2"/>
          <a:srcRect t="7442" b="7442"/>
          <a:stretch>
            <a:fillRect/>
          </a:stretch>
        </p:blipFill>
        <p:spPr>
          <a:xfrm rot="420000">
            <a:off x="3392490" y="1084745"/>
            <a:ext cx="5175638" cy="4406979"/>
          </a:xfrm>
        </p:spPr>
      </p:pic>
    </p:spTree>
  </p:cSld>
  <p:clrMapOvr>
    <a:masterClrMapping/>
  </p:clrMapOvr>
  <p:transition advTm="0">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0" y="285728"/>
            <a:ext cx="3214678" cy="5500726"/>
          </a:xfrm>
        </p:spPr>
        <p:txBody>
          <a:bodyPr>
            <a:noAutofit/>
          </a:bodyPr>
          <a:lstStyle/>
          <a:p>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Российский врач, телеведущая, руководитель программ «Здоровье», «Жить здорово!», выходящих в эфир на Первом канале и Радио России. Доктор медицинских наук, профессор.</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Рисунок 4" descr="39152_JPG_3cc32f1218269738ad4da3a41cf18deb.jpg"/>
          <p:cNvPicPr>
            <a:picLocks noGrp="1" noChangeAspect="1"/>
          </p:cNvPicPr>
          <p:nvPr>
            <p:ph type="pic" idx="1"/>
          </p:nvPr>
        </p:nvPicPr>
        <p:blipFill>
          <a:blip r:embed="rId2"/>
          <a:srcRect l="9737" r="9737"/>
          <a:stretch>
            <a:fillRect/>
          </a:stretch>
        </p:blipFill>
        <p:spPr/>
      </p:pic>
    </p:spTree>
  </p:cSld>
  <p:clrMapOvr>
    <a:masterClrMapping/>
  </p:clrMapOvr>
  <p:transition advTm="11419">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6429420" cy="939679"/>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Бабенко Алёна Олеговна</a:t>
            </a:r>
            <a:endParaRPr lang="ru-RU" sz="4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sz="half" idx="2"/>
          </p:nvPr>
        </p:nvSpPr>
        <p:spPr>
          <a:xfrm>
            <a:off x="0" y="1571612"/>
            <a:ext cx="2819400" cy="4929222"/>
          </a:xfrm>
        </p:spPr>
        <p:txBody>
          <a:bodyPr>
            <a:noAutofit/>
          </a:bodyPr>
          <a:lstStyle/>
          <a:p>
            <a:r>
              <a:rPr lang="ru-RU" sz="3200" dirty="0" smtClean="0">
                <a:solidFill>
                  <a:schemeClr val="accent1">
                    <a:lumMod val="50000"/>
                  </a:schemeClr>
                </a:solidFill>
              </a:rPr>
              <a:t>Дата рождения:</a:t>
            </a:r>
          </a:p>
          <a:p>
            <a:r>
              <a:rPr lang="ru-RU" sz="3200" dirty="0" smtClean="0">
                <a:solidFill>
                  <a:schemeClr val="accent1">
                    <a:lumMod val="50000"/>
                  </a:schemeClr>
                </a:solidFill>
              </a:rPr>
              <a:t>31 марта 1972                  Место рождения:</a:t>
            </a:r>
          </a:p>
          <a:p>
            <a:r>
              <a:rPr lang="ru-RU" sz="3200" dirty="0" smtClean="0">
                <a:solidFill>
                  <a:schemeClr val="accent1">
                    <a:lumMod val="50000"/>
                  </a:schemeClr>
                </a:solidFill>
              </a:rPr>
              <a:t>Кемерово</a:t>
            </a:r>
            <a:endParaRPr lang="ru-RU" sz="3200" dirty="0">
              <a:solidFill>
                <a:schemeClr val="accent1">
                  <a:lumMod val="50000"/>
                </a:schemeClr>
              </a:solidFill>
            </a:endParaRPr>
          </a:p>
        </p:txBody>
      </p:sp>
      <p:pic>
        <p:nvPicPr>
          <p:cNvPr id="5" name="Рисунок 4" descr="220px-Алена_Бабенко.jpg"/>
          <p:cNvPicPr>
            <a:picLocks noGrp="1" noChangeAspect="1"/>
          </p:cNvPicPr>
          <p:nvPr>
            <p:ph type="pic" idx="1"/>
          </p:nvPr>
        </p:nvPicPr>
        <p:blipFill>
          <a:blip r:embed="rId2"/>
          <a:srcRect t="21628" b="21628"/>
          <a:stretch>
            <a:fillRect/>
          </a:stretch>
        </p:blip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0" y="0"/>
            <a:ext cx="9358378" cy="5500726"/>
          </a:xfrm>
        </p:spPr>
        <p:txBody>
          <a:bodyPr>
            <a:normAutofit fontScale="25000" lnSpcReduction="20000"/>
          </a:bodyPr>
          <a:lstStyle/>
          <a:p>
            <a:endParaRPr lang="ru-RU" dirty="0" smtClean="0"/>
          </a:p>
          <a:p>
            <a:r>
              <a:rPr lang="ru-RU" sz="12800" dirty="0" smtClean="0">
                <a:solidFill>
                  <a:schemeClr val="accent1">
                    <a:lumMod val="50000"/>
                  </a:schemeClr>
                </a:solidFill>
              </a:rPr>
              <a:t>Киноактриса. С 2008 года является актрисой театра «Современник».   Играла в фильмах и в разных сценках. К примеру:</a:t>
            </a:r>
          </a:p>
          <a:p>
            <a:r>
              <a:rPr lang="ru-RU" sz="12800" dirty="0" smtClean="0">
                <a:solidFill>
                  <a:schemeClr val="accent1">
                    <a:lumMod val="50000"/>
                  </a:schemeClr>
                </a:solidFill>
              </a:rPr>
              <a:t>2011		Чучело 2	   Лиза</a:t>
            </a:r>
          </a:p>
          <a:p>
            <a:r>
              <a:rPr lang="ru-RU" sz="12800" dirty="0" smtClean="0">
                <a:solidFill>
                  <a:schemeClr val="accent1">
                    <a:lumMod val="50000"/>
                  </a:schemeClr>
                </a:solidFill>
              </a:rPr>
              <a:t>2011		О чём ещё говорят мужчины	 Вера</a:t>
            </a:r>
          </a:p>
          <a:p>
            <a:r>
              <a:rPr lang="ru-RU" sz="12800" dirty="0" smtClean="0">
                <a:solidFill>
                  <a:schemeClr val="accent1">
                    <a:lumMod val="50000"/>
                  </a:schemeClr>
                </a:solidFill>
              </a:rPr>
              <a:t>2011		Группа счастья  	Таня,  жена Петра</a:t>
            </a:r>
          </a:p>
          <a:p>
            <a:r>
              <a:rPr lang="ru-RU" sz="12800" dirty="0" smtClean="0">
                <a:solidFill>
                  <a:schemeClr val="accent1">
                    <a:lumMod val="50000"/>
                  </a:schemeClr>
                </a:solidFill>
              </a:rPr>
              <a:t>2012		Бездна	Ирина Варламова</a:t>
            </a:r>
          </a:p>
          <a:p>
            <a:r>
              <a:rPr lang="ru-RU" sz="12800" dirty="0" smtClean="0">
                <a:solidFill>
                  <a:schemeClr val="accent1">
                    <a:lumMod val="50000"/>
                  </a:schemeClr>
                </a:solidFill>
              </a:rPr>
              <a:t>2012		Однажды в Ростове	певица   Тамара Власова</a:t>
            </a:r>
          </a:p>
          <a:p>
            <a:r>
              <a:rPr lang="ru-RU" sz="12800" dirty="0" smtClean="0">
                <a:solidFill>
                  <a:schemeClr val="accent1">
                    <a:lumMod val="50000"/>
                  </a:schemeClr>
                </a:solidFill>
              </a:rPr>
              <a:t>2012		Свидание 	Катя</a:t>
            </a:r>
          </a:p>
          <a:p>
            <a:pPr marL="1371600" indent="-1371600"/>
            <a:r>
              <a:rPr lang="ru-RU" sz="12800" dirty="0" smtClean="0">
                <a:solidFill>
                  <a:schemeClr val="accent1">
                    <a:lumMod val="50000"/>
                  </a:schemeClr>
                </a:solidFill>
              </a:rPr>
              <a:t>2013  Курортный туман	Александра Орлова.       И другие роли.</a:t>
            </a:r>
          </a:p>
          <a:p>
            <a:pPr marL="1371600" indent="-1371600">
              <a:buAutoNum type="arabicPlain" startAt="2013"/>
            </a:pPr>
            <a:endParaRPr lang="ru-RU" sz="12800" dirty="0" smtClean="0">
              <a:solidFill>
                <a:schemeClr val="accent1">
                  <a:lumMod val="50000"/>
                </a:schemeClr>
              </a:solidFill>
            </a:endParaRPr>
          </a:p>
          <a:p>
            <a:pPr marL="1371600" indent="-1371600">
              <a:buAutoNum type="arabicPlain" startAt="2013"/>
            </a:pPr>
            <a:endParaRPr lang="ru-RU" sz="12800" dirty="0"/>
          </a:p>
        </p:txBody>
      </p:sp>
      <p:pic>
        <p:nvPicPr>
          <p:cNvPr id="5" name="Рисунок 4" descr="i.jpeg"/>
          <p:cNvPicPr>
            <a:picLocks noGrp="1" noChangeAspect="1"/>
          </p:cNvPicPr>
          <p:nvPr>
            <p:ph type="pic" idx="1"/>
          </p:nvPr>
        </p:nvPicPr>
        <p:blipFill>
          <a:blip r:embed="rId2"/>
          <a:srcRect l="21474" r="21474"/>
          <a:stretch>
            <a:fillRect/>
          </a:stretch>
        </p:blipFill>
        <p:spPr>
          <a:xfrm rot="420000">
            <a:off x="6540257" y="4868386"/>
            <a:ext cx="1451603" cy="1908274"/>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9429784" cy="1571613"/>
          </a:xfrm>
        </p:spPr>
        <p:txBody>
          <a:bodyPr>
            <a:prstTxWarp prst="textArchUp">
              <a:avLst/>
            </a:prstTxWarp>
            <a:noAutofit/>
            <a:scene3d>
              <a:camera prst="orthographicFront"/>
              <a:lightRig rig="glow" dir="tl">
                <a:rot lat="0" lon="0" rev="5400000"/>
              </a:lightRig>
            </a:scene3d>
            <a:sp3d contourW="12700">
              <a:bevelT w="25400" h="25400"/>
              <a:contourClr>
                <a:schemeClr val="accent6">
                  <a:shade val="73000"/>
                </a:schemeClr>
              </a:contourClr>
            </a:sp3d>
          </a:bodyPr>
          <a:lstStyle/>
          <a:p>
            <a: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Спасибо за внимание! </a:t>
            </a:r>
            <a:endParaRPr lang="ru-RU" sz="4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8" name="Рисунок 7" descr="Kuzbass2_sq250.jpg"/>
          <p:cNvPicPr>
            <a:picLocks noGrp="1" noChangeAspect="1"/>
          </p:cNvPicPr>
          <p:nvPr>
            <p:ph type="pic" idx="1"/>
          </p:nvPr>
        </p:nvPicPr>
        <p:blipFill>
          <a:blip r:embed="rId2"/>
          <a:srcRect l="6060" r="6060"/>
          <a:stretch>
            <a:fillRect/>
          </a:stretch>
        </p:blipFill>
        <p:spPr>
          <a:xfrm rot="420000">
            <a:off x="2495969" y="1010078"/>
            <a:ext cx="6349186" cy="5292695"/>
          </a:xfrm>
          <a:prstGeom prst="rect">
            <a:avLst/>
          </a:prstGeom>
          <a:ln>
            <a:noFill/>
          </a:ln>
          <a:effectLst>
            <a:softEdge rad="112500"/>
          </a:effectLst>
        </p:spPr>
      </p:pic>
    </p:spTree>
  </p:cSld>
  <p:clrMapOvr>
    <a:masterClrMapping/>
  </p:clrMapOvr>
  <p:transition advTm="4556">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229600" cy="6133392"/>
          </a:xfrm>
        </p:spPr>
        <p:txBody>
          <a:bodyPr>
            <a:normAutofit/>
          </a:bodyPr>
          <a:lstStyle/>
          <a:p>
            <a:r>
              <a:rPr lang="ru-RU" sz="4000" dirty="0" smtClean="0"/>
              <a:t>Дата рождения:	</a:t>
            </a:r>
            <a:br>
              <a:rPr lang="ru-RU" sz="4000" dirty="0" smtClean="0"/>
            </a:br>
            <a:r>
              <a:rPr lang="ru-RU" sz="4000" dirty="0" smtClean="0"/>
              <a:t>30 сентября 1919 г.</a:t>
            </a:r>
            <a:br>
              <a:rPr lang="ru-RU" sz="4000" dirty="0" smtClean="0"/>
            </a:br>
            <a:r>
              <a:rPr lang="ru-RU" sz="4000" dirty="0" smtClean="0"/>
              <a:t>Место рождения:	</a:t>
            </a:r>
            <a:br>
              <a:rPr lang="ru-RU" sz="4000" dirty="0" smtClean="0"/>
            </a:br>
            <a:r>
              <a:rPr lang="ru-RU" sz="4000" dirty="0" smtClean="0"/>
              <a:t>Кемерово</a:t>
            </a:r>
            <a:br>
              <a:rPr lang="ru-RU" sz="4000" dirty="0" smtClean="0"/>
            </a:br>
            <a:r>
              <a:rPr lang="ru-RU" sz="4000" dirty="0" smtClean="0"/>
              <a:t>Дата смерти	:</a:t>
            </a:r>
            <a:br>
              <a:rPr lang="ru-RU" sz="4000" dirty="0" smtClean="0"/>
            </a:br>
            <a:r>
              <a:rPr lang="ru-RU" sz="4000" dirty="0" smtClean="0"/>
              <a:t>29 ноября 1941г. </a:t>
            </a:r>
            <a:br>
              <a:rPr lang="ru-RU" sz="4000" dirty="0" smtClean="0"/>
            </a:br>
            <a:r>
              <a:rPr lang="ru-RU" sz="4000" dirty="0" smtClean="0"/>
              <a:t>Место смерти:	</a:t>
            </a:r>
            <a:br>
              <a:rPr lang="ru-RU" sz="4000" dirty="0" smtClean="0"/>
            </a:br>
            <a:r>
              <a:rPr lang="ru-RU" sz="4000" dirty="0" smtClean="0"/>
              <a:t>село </a:t>
            </a:r>
            <a:r>
              <a:rPr lang="ru-RU" sz="4000" dirty="0" err="1" smtClean="0"/>
              <a:t>Головково</a:t>
            </a:r>
            <a:r>
              <a:rPr lang="ru-RU" sz="4000" dirty="0" smtClean="0"/>
              <a:t> Московской области.</a:t>
            </a:r>
            <a:endParaRPr lang="ru-RU" sz="4000" dirty="0"/>
          </a:p>
        </p:txBody>
      </p:sp>
      <p:pic>
        <p:nvPicPr>
          <p:cNvPr id="5" name="Рисунок 4" descr="Vera_Voloshina_in_1935.jpg"/>
          <p:cNvPicPr>
            <a:picLocks noChangeAspect="1"/>
          </p:cNvPicPr>
          <p:nvPr/>
        </p:nvPicPr>
        <p:blipFill>
          <a:blip r:embed="rId2"/>
          <a:stretch>
            <a:fillRect/>
          </a:stretch>
        </p:blipFill>
        <p:spPr>
          <a:xfrm>
            <a:off x="6000760" y="1500174"/>
            <a:ext cx="2456510" cy="3885752"/>
          </a:xfrm>
          <a:prstGeom prst="rect">
            <a:avLst/>
          </a:prstGeom>
        </p:spPr>
      </p:pic>
      <p:sp>
        <p:nvSpPr>
          <p:cNvPr id="7" name="Прямоугольник 6"/>
          <p:cNvSpPr/>
          <p:nvPr/>
        </p:nvSpPr>
        <p:spPr>
          <a:xfrm>
            <a:off x="642910" y="357166"/>
            <a:ext cx="7746801" cy="769441"/>
          </a:xfrm>
          <a:prstGeom prst="rect">
            <a:avLst/>
          </a:prstGeom>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r>
              <a:rPr lang="ru-RU"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Волошина Вера Даниловна</a:t>
            </a:r>
            <a:endParaRPr lang="ru-RU"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advTm="17472">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4214810" cy="6456218"/>
          </a:xfrm>
        </p:spPr>
        <p:txBody>
          <a:bodyPr>
            <a:noAutofit/>
          </a:bodyPr>
          <a:lstStyle/>
          <a:p>
            <a:r>
              <a:rPr lang="ru-RU" sz="2800" dirty="0" smtClean="0"/>
              <a:t>В октябре добровольно вступила в ряды Красной Армии и была зачислена в войсковую часть № 9903 </a:t>
            </a:r>
            <a:r>
              <a:rPr lang="ru-RU" sz="2800" dirty="0" err="1" smtClean="0"/>
              <a:t>разведотдела</a:t>
            </a:r>
            <a:r>
              <a:rPr lang="ru-RU" sz="2800" dirty="0" smtClean="0"/>
              <a:t> штаба Западного фронта для работы в тылу врага. На своё первое задание Вера ушла 21 октября 1941г. в район подмосковной станции </a:t>
            </a:r>
            <a:r>
              <a:rPr lang="ru-RU" sz="2800" dirty="0" err="1" smtClean="0"/>
              <a:t>Завидово</a:t>
            </a:r>
            <a:r>
              <a:rPr lang="ru-RU" sz="2800" dirty="0" smtClean="0"/>
              <a:t>. После этого у неё было ещё шесть удачных засылок в тыл к немцам.</a:t>
            </a:r>
            <a:endParaRPr lang="ru-RU" sz="2800" dirty="0"/>
          </a:p>
        </p:txBody>
      </p:sp>
      <p:pic>
        <p:nvPicPr>
          <p:cNvPr id="4" name="Содержимое 3" descr="0_85245_3e0bdf38_XL.jpg"/>
          <p:cNvPicPr>
            <a:picLocks noGrp="1" noChangeAspect="1"/>
          </p:cNvPicPr>
          <p:nvPr>
            <p:ph idx="1"/>
          </p:nvPr>
        </p:nvPicPr>
        <p:blipFill>
          <a:blip r:embed="rId2"/>
          <a:stretch>
            <a:fillRect/>
          </a:stretch>
        </p:blipFill>
        <p:spPr>
          <a:xfrm>
            <a:off x="4786314" y="785794"/>
            <a:ext cx="3881914" cy="5572164"/>
          </a:xfrm>
        </p:spPr>
      </p:pic>
    </p:spTree>
  </p:cSld>
  <p:clrMapOvr>
    <a:masterClrMapping/>
  </p:clrMapOvr>
  <p:transition advTm="31497">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00042"/>
            <a:ext cx="8229600" cy="3143264"/>
          </a:xfrm>
        </p:spPr>
        <p:txBody>
          <a:bodyPr>
            <a:normAutofit fontScale="90000"/>
          </a:bodyPr>
          <a:lstStyle/>
          <a:p>
            <a:r>
              <a:rPr lang="ru-RU" sz="2800" dirty="0" smtClean="0"/>
              <a:t>Вера была повешена 29 ноября 1941г. в совхозе </a:t>
            </a:r>
            <a:r>
              <a:rPr lang="ru-RU" sz="2800" dirty="0" err="1" smtClean="0"/>
              <a:t>Головково</a:t>
            </a:r>
            <a:r>
              <a:rPr lang="ru-RU" sz="2800" dirty="0" smtClean="0"/>
              <a:t>. Только после отступления врага в середине декабря жители </a:t>
            </a:r>
            <a:r>
              <a:rPr lang="ru-RU" sz="2800" dirty="0" err="1" smtClean="0"/>
              <a:t>Головково</a:t>
            </a:r>
            <a:r>
              <a:rPr lang="ru-RU" sz="2800" dirty="0" smtClean="0"/>
              <a:t> сняли тело Веры с придорожной ивы и с почестями похоронили здесь же. Позднее её останки были перенесены в братскую могилу в Крюкове. Не пережил войну и любимый человек Веры — Герой Советского Союза Юрий Двужильный, погибший в бою в ходе Могилёвской операции.</a:t>
            </a:r>
            <a:endParaRPr lang="ru-RU" sz="2800" dirty="0"/>
          </a:p>
        </p:txBody>
      </p:sp>
      <p:pic>
        <p:nvPicPr>
          <p:cNvPr id="4" name="Содержимое 3" descr="Voloshina_iva.jpg"/>
          <p:cNvPicPr>
            <a:picLocks noGrp="1" noChangeAspect="1"/>
          </p:cNvPicPr>
          <p:nvPr>
            <p:ph idx="1"/>
          </p:nvPr>
        </p:nvPicPr>
        <p:blipFill>
          <a:blip r:embed="rId2"/>
          <a:stretch>
            <a:fillRect/>
          </a:stretch>
        </p:blipFill>
        <p:spPr>
          <a:xfrm>
            <a:off x="5143504" y="3643314"/>
            <a:ext cx="3390974" cy="2899283"/>
          </a:xfrm>
        </p:spPr>
      </p:pic>
      <p:pic>
        <p:nvPicPr>
          <p:cNvPr id="5" name="Рисунок 4" descr="1271096159_08376fc766b5b3c3c94f77f24a2.jpg"/>
          <p:cNvPicPr>
            <a:picLocks noChangeAspect="1"/>
          </p:cNvPicPr>
          <p:nvPr/>
        </p:nvPicPr>
        <p:blipFill>
          <a:blip r:embed="rId3"/>
          <a:stretch>
            <a:fillRect/>
          </a:stretch>
        </p:blipFill>
        <p:spPr>
          <a:xfrm>
            <a:off x="2071670" y="3429000"/>
            <a:ext cx="2214578" cy="3066339"/>
          </a:xfrm>
          <a:prstGeom prst="rect">
            <a:avLst/>
          </a:prstGeom>
        </p:spPr>
      </p:pic>
    </p:spTree>
  </p:cSld>
  <p:clrMapOvr>
    <a:masterClrMapping/>
  </p:clrMapOvr>
  <p:transition advTm="35521">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072494" cy="1857364"/>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Мартемьянов Владимир Давыдович</a:t>
            </a:r>
            <a:br>
              <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Содержимое 5" descr="i.jpeg"/>
          <p:cNvPicPr>
            <a:picLocks noGrp="1" noChangeAspect="1"/>
          </p:cNvPicPr>
          <p:nvPr>
            <p:ph idx="1"/>
          </p:nvPr>
        </p:nvPicPr>
        <p:blipFill>
          <a:blip r:embed="rId2"/>
          <a:stretch>
            <a:fillRect/>
          </a:stretch>
        </p:blipFill>
        <p:spPr>
          <a:xfrm>
            <a:off x="4357686" y="1643050"/>
            <a:ext cx="3544277" cy="4357718"/>
          </a:xfrm>
        </p:spPr>
      </p:pic>
      <p:sp>
        <p:nvSpPr>
          <p:cNvPr id="5" name="Прямоугольник 4"/>
          <p:cNvSpPr/>
          <p:nvPr/>
        </p:nvSpPr>
        <p:spPr>
          <a:xfrm>
            <a:off x="571472" y="1785926"/>
            <a:ext cx="3143272" cy="4401205"/>
          </a:xfrm>
          <a:prstGeom prst="rect">
            <a:avLst/>
          </a:prstGeom>
          <a:solidFill>
            <a:schemeClr val="bg1"/>
          </a:solidFill>
        </p:spPr>
        <p:txBody>
          <a:bodyPr wrap="square">
            <a:spAutoFit/>
          </a:bodyPr>
          <a:lstStyle/>
          <a:p>
            <a:r>
              <a:rPr lang="ru-RU" sz="2800" dirty="0" smtClean="0">
                <a:solidFill>
                  <a:schemeClr val="accent2">
                    <a:lumMod val="50000"/>
                  </a:schemeClr>
                </a:solidFill>
              </a:rPr>
              <a:t>Дата рождения:  15 июня 1936г.   Место рождения:</a:t>
            </a:r>
          </a:p>
          <a:p>
            <a:r>
              <a:rPr lang="ru-RU" sz="2800" dirty="0" smtClean="0">
                <a:solidFill>
                  <a:schemeClr val="accent2">
                    <a:lumMod val="50000"/>
                  </a:schemeClr>
                </a:solidFill>
              </a:rPr>
              <a:t>Кемерово. </a:t>
            </a:r>
          </a:p>
          <a:p>
            <a:r>
              <a:rPr lang="ru-RU" sz="2800" dirty="0" smtClean="0">
                <a:solidFill>
                  <a:schemeClr val="accent2">
                    <a:lumMod val="50000"/>
                  </a:schemeClr>
                </a:solidFill>
              </a:rPr>
              <a:t>Дата смерти:       13 апреля 1970 г. Место смерти:, Ессентуки, Ставропольский </a:t>
            </a:r>
            <a:r>
              <a:rPr lang="ru-RU" sz="2800" smtClean="0">
                <a:solidFill>
                  <a:schemeClr val="accent2">
                    <a:lumMod val="50000"/>
                  </a:schemeClr>
                </a:solidFill>
              </a:rPr>
              <a:t>край, </a:t>
            </a:r>
            <a:r>
              <a:rPr lang="ru-RU" sz="2800" dirty="0" smtClean="0">
                <a:solidFill>
                  <a:schemeClr val="accent2">
                    <a:lumMod val="50000"/>
                  </a:schemeClr>
                </a:solidFill>
              </a:rPr>
              <a:t>С.С.С.Р.</a:t>
            </a:r>
            <a:endParaRPr lang="ru-RU" sz="2800" dirty="0">
              <a:solidFill>
                <a:schemeClr val="accent2">
                  <a:lumMod val="50000"/>
                </a:schemeClr>
              </a:solidFill>
            </a:endParaRP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28670"/>
            <a:ext cx="6500826" cy="6143644"/>
          </a:xfrm>
        </p:spPr>
        <p:txBody>
          <a:bodyPr>
            <a:noAutofit/>
          </a:bodyPr>
          <a:lstStyle/>
          <a:p>
            <a:r>
              <a:rPr lang="ru-RU" sz="2400" dirty="0" smtClean="0"/>
              <a:t>Родился в Кемерово в семье служащего. В 1954 году окончил 10 классов средней школы № 33 и одновременно Кемеровский областной аэроклуб. С 1957 года начинает выступать за сборную СССР. С 1964 года почти бессменный абсолютный чемпион Советского союза по высшему пилотажу. Капитан сборной.</a:t>
            </a:r>
            <a:br>
              <a:rPr lang="ru-RU" sz="2400" dirty="0" smtClean="0"/>
            </a:br>
            <a:r>
              <a:rPr lang="ru-RU" sz="2400" dirty="0" smtClean="0"/>
              <a:t>Учился на факультете журналистики высшей партийной школы при ЦК КПСС. За несколько дней до гибели закончил рукопись книги о своих товарищах по авиации «Я люблю тебя, небо».                                                            Награды и звания:</a:t>
            </a:r>
            <a:br>
              <a:rPr lang="ru-RU" sz="2400" dirty="0" smtClean="0"/>
            </a:br>
            <a:r>
              <a:rPr lang="ru-RU" sz="2400" dirty="0" smtClean="0"/>
              <a:t>Обладатель 24 золотых и 5 серебряных медалей. </a:t>
            </a:r>
            <a:br>
              <a:rPr lang="ru-RU" sz="2400" dirty="0" smtClean="0"/>
            </a:br>
            <a:r>
              <a:rPr lang="ru-RU" sz="2400" dirty="0" smtClean="0"/>
              <a:t>Заслуженный мастер спорта СССР (1966). </a:t>
            </a:r>
            <a:br>
              <a:rPr lang="ru-RU" sz="2400" dirty="0" smtClean="0"/>
            </a:br>
            <a:r>
              <a:rPr lang="ru-RU" sz="2400" dirty="0" smtClean="0"/>
              <a:t>Орден Трудового Красного Знамени.</a:t>
            </a:r>
            <a:br>
              <a:rPr lang="ru-RU" sz="2400" dirty="0" smtClean="0"/>
            </a:br>
            <a:r>
              <a:rPr lang="ru-RU" sz="2400" dirty="0" smtClean="0"/>
              <a:t>Звание «Почётный гражданин города Кемерово» .</a:t>
            </a:r>
            <a:endParaRPr lang="ru-RU" sz="2400" dirty="0"/>
          </a:p>
        </p:txBody>
      </p:sp>
      <p:pic>
        <p:nvPicPr>
          <p:cNvPr id="4" name="Содержимое 3" descr="1.jpeg"/>
          <p:cNvPicPr>
            <a:picLocks noGrp="1" noChangeAspect="1"/>
          </p:cNvPicPr>
          <p:nvPr>
            <p:ph idx="1"/>
          </p:nvPr>
        </p:nvPicPr>
        <p:blipFill>
          <a:blip r:embed="rId2"/>
          <a:stretch>
            <a:fillRect/>
          </a:stretch>
        </p:blipFill>
        <p:spPr>
          <a:xfrm>
            <a:off x="6929454" y="2143116"/>
            <a:ext cx="1864504" cy="2390390"/>
          </a:xfrm>
        </p:spPr>
      </p:pic>
    </p:spTree>
  </p:cSld>
  <p:clrMapOvr>
    <a:masterClrMapping/>
  </p:clrMapOvr>
  <p:transition>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143768" cy="6582540"/>
          </a:xfrm>
        </p:spPr>
        <p:txBody>
          <a:bodyPr>
            <a:normAutofit fontScale="90000"/>
          </a:bodyPr>
          <a:lstStyle/>
          <a:p>
            <a:r>
              <a:rPr lang="ru-RU" sz="3200" dirty="0" smtClean="0"/>
              <a:t>13 апреля 1970 года во время подготовки к VI чемпионату мира погиб в Ессентуках из-за разрушения самолета. После его гибели в С.С.С.Р. были учреждены соревнования его имени.                                                                   Память:</a:t>
            </a:r>
            <a:br>
              <a:rPr lang="ru-RU" sz="3200" dirty="0" smtClean="0"/>
            </a:br>
            <a:r>
              <a:rPr lang="ru-RU" sz="3200" dirty="0" smtClean="0"/>
              <a:t>Школа № 31 города Кемерово имени Мартемьянова. В школе есть его музей. </a:t>
            </a:r>
            <a:br>
              <a:rPr lang="ru-RU" sz="3200" dirty="0" smtClean="0"/>
            </a:br>
            <a:r>
              <a:rPr lang="ru-RU" sz="3200" dirty="0" smtClean="0"/>
              <a:t>Кемеровский областной аэроклуб имени Мартемьянова.</a:t>
            </a:r>
            <a:br>
              <a:rPr lang="ru-RU" sz="3200" dirty="0" smtClean="0"/>
            </a:br>
            <a:r>
              <a:rPr lang="ru-RU" sz="3200" dirty="0" smtClean="0"/>
              <a:t>Улица Мартемьянова в Кемерово.</a:t>
            </a:r>
            <a:br>
              <a:rPr lang="ru-RU" sz="3200" dirty="0" smtClean="0"/>
            </a:br>
            <a:r>
              <a:rPr lang="ru-RU" sz="3200" dirty="0" smtClean="0"/>
              <a:t>Памятник Мартемьянову на </a:t>
            </a:r>
            <a:r>
              <a:rPr lang="ru-RU" sz="3200" dirty="0" err="1" smtClean="0"/>
              <a:t>Притомской</a:t>
            </a:r>
            <a:r>
              <a:rPr lang="ru-RU" sz="3200" dirty="0" smtClean="0"/>
              <a:t> набережной. Установлен в 2009 году, выполнен из меди, высота — 2,5 м</a:t>
            </a:r>
            <a:endParaRPr lang="ru-RU" sz="3200" dirty="0"/>
          </a:p>
        </p:txBody>
      </p:sp>
      <p:pic>
        <p:nvPicPr>
          <p:cNvPr id="4" name="Содержимое 3" descr="6435378.jpg"/>
          <p:cNvPicPr>
            <a:picLocks noGrp="1" noChangeAspect="1"/>
          </p:cNvPicPr>
          <p:nvPr>
            <p:ph idx="1"/>
          </p:nvPr>
        </p:nvPicPr>
        <p:blipFill>
          <a:blip r:embed="rId2" cstate="print"/>
          <a:stretch>
            <a:fillRect/>
          </a:stretch>
        </p:blipFill>
        <p:spPr>
          <a:xfrm>
            <a:off x="6572264" y="4714884"/>
            <a:ext cx="2327275" cy="1745456"/>
          </a:xfrm>
        </p:spPr>
      </p:pic>
      <p:pic>
        <p:nvPicPr>
          <p:cNvPr id="5" name="Рисунок 4" descr="bb951dc768ae.jpg"/>
          <p:cNvPicPr>
            <a:picLocks noChangeAspect="1"/>
          </p:cNvPicPr>
          <p:nvPr/>
        </p:nvPicPr>
        <p:blipFill>
          <a:blip r:embed="rId3"/>
          <a:stretch>
            <a:fillRect/>
          </a:stretch>
        </p:blipFill>
        <p:spPr>
          <a:xfrm>
            <a:off x="6572232" y="2071678"/>
            <a:ext cx="2571768" cy="1928826"/>
          </a:xfrm>
          <a:prstGeom prst="rect">
            <a:avLst/>
          </a:prstGeom>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715304" cy="796851"/>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Макарова Инна Владимировна</a:t>
            </a:r>
            <a:endParaRPr lang="ru-RU" sz="4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sz="half" idx="2"/>
          </p:nvPr>
        </p:nvSpPr>
        <p:spPr>
          <a:xfrm>
            <a:off x="285720" y="1357298"/>
            <a:ext cx="2533680" cy="4714908"/>
          </a:xfrm>
        </p:spPr>
        <p:txBody>
          <a:bodyPr>
            <a:noAutofit/>
          </a:bodyPr>
          <a:lstStyle/>
          <a:p>
            <a:r>
              <a:rPr lang="ru-RU" sz="3200" dirty="0" smtClean="0">
                <a:solidFill>
                  <a:schemeClr val="accent1">
                    <a:lumMod val="50000"/>
                  </a:schemeClr>
                </a:solidFill>
              </a:rPr>
              <a:t>Дата рождения:</a:t>
            </a:r>
          </a:p>
          <a:p>
            <a:r>
              <a:rPr lang="ru-RU" sz="3200" dirty="0" smtClean="0">
                <a:solidFill>
                  <a:schemeClr val="accent1">
                    <a:lumMod val="50000"/>
                  </a:schemeClr>
                </a:solidFill>
              </a:rPr>
              <a:t>28 июля 1926 </a:t>
            </a:r>
          </a:p>
          <a:p>
            <a:r>
              <a:rPr lang="ru-RU" sz="3200" dirty="0" smtClean="0">
                <a:solidFill>
                  <a:schemeClr val="accent1">
                    <a:lumMod val="50000"/>
                  </a:schemeClr>
                </a:solidFill>
              </a:rPr>
              <a:t>Место рождения:</a:t>
            </a:r>
          </a:p>
          <a:p>
            <a:r>
              <a:rPr lang="ru-RU" sz="3200" dirty="0" smtClean="0">
                <a:solidFill>
                  <a:schemeClr val="accent1">
                    <a:lumMod val="50000"/>
                  </a:schemeClr>
                </a:solidFill>
              </a:rPr>
              <a:t>Кемеровская область</a:t>
            </a:r>
            <a:endParaRPr lang="ru-RU" sz="3200" dirty="0">
              <a:solidFill>
                <a:schemeClr val="accent1">
                  <a:lumMod val="50000"/>
                </a:schemeClr>
              </a:solidFill>
            </a:endParaRPr>
          </a:p>
        </p:txBody>
      </p:sp>
      <p:pic>
        <p:nvPicPr>
          <p:cNvPr id="6" name="Рисунок 5" descr="i.jpeg"/>
          <p:cNvPicPr>
            <a:picLocks noGrp="1" noChangeAspect="1"/>
          </p:cNvPicPr>
          <p:nvPr>
            <p:ph type="pic" idx="1"/>
          </p:nvPr>
        </p:nvPicPr>
        <p:blipFill>
          <a:blip r:embed="rId2"/>
          <a:srcRect t="4599" b="4599"/>
          <a:stretch>
            <a:fillRect/>
          </a:stretch>
        </p:blipFill>
        <p:spPr>
          <a:xfrm rot="420000">
            <a:off x="4496609" y="1287850"/>
            <a:ext cx="2598273" cy="361114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3286116" cy="6357959"/>
          </a:xfrm>
        </p:spPr>
        <p:txBody>
          <a:bodyPr>
            <a:noAutofit/>
          </a:bodyPr>
          <a:lstStyle/>
          <a:p>
            <a:r>
              <a:rPr lang="ru-RU" sz="2400" dirty="0" smtClean="0"/>
              <a:t>Знаменитая киноактриса. Снималась во многих фильмах.     К примеру:</a:t>
            </a:r>
            <a:br>
              <a:rPr lang="ru-RU" sz="2400" dirty="0" smtClean="0"/>
            </a:br>
            <a:r>
              <a:rPr lang="ru-RU" sz="2400" dirty="0" smtClean="0"/>
              <a:t>1945 — Это было в Донбассе — партизанка</a:t>
            </a:r>
            <a:br>
              <a:rPr lang="ru-RU" sz="2400" dirty="0" smtClean="0"/>
            </a:br>
            <a:r>
              <a:rPr lang="ru-RU" sz="2400" dirty="0" smtClean="0"/>
              <a:t>1948 — Молодая гвардия — Любовь Шевцова</a:t>
            </a:r>
            <a:br>
              <a:rPr lang="ru-RU" sz="2400" dirty="0" smtClean="0"/>
            </a:br>
            <a:r>
              <a:rPr lang="ru-RU" sz="2400" dirty="0" smtClean="0"/>
              <a:t>1951 — Сельский врач — Баранова.                       И ещё очень много других ролей в разных фильмах.</a:t>
            </a:r>
            <a:br>
              <a:rPr lang="ru-RU" sz="2400" dirty="0" smtClean="0"/>
            </a:br>
            <a:endParaRPr lang="ru-RU" sz="2400" dirty="0"/>
          </a:p>
        </p:txBody>
      </p:sp>
      <p:pic>
        <p:nvPicPr>
          <p:cNvPr id="6" name="Рисунок 5" descr="270px-Кадр_из_фильма_Молодая_гвардия.jpg"/>
          <p:cNvPicPr>
            <a:picLocks noGrp="1" noChangeAspect="1"/>
          </p:cNvPicPr>
          <p:nvPr>
            <p:ph type="pic" idx="1"/>
          </p:nvPr>
        </p:nvPicPr>
        <p:blipFill>
          <a:blip r:embed="rId3"/>
          <a:srcRect l="7139" r="7139"/>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693</TotalTime>
  <Words>481</Words>
  <Application>Microsoft Office PowerPoint</Application>
  <PresentationFormat>Экран (4:3)</PresentationFormat>
  <Paragraphs>47</Paragraphs>
  <Slides>18</Slides>
  <Notes>2</Notes>
  <HiddenSlides>0</HiddenSlides>
  <MMClips>1</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Известные люди Кузбасса</vt:lpstr>
      <vt:lpstr>Дата рождения:  30 сентября 1919 г. Место рождения:  Кемерово Дата смерти : 29 ноября 1941г.  Место смерти:  село Головково Московской области.</vt:lpstr>
      <vt:lpstr>В октябре добровольно вступила в ряды Красной Армии и была зачислена в войсковую часть № 9903 разведотдела штаба Западного фронта для работы в тылу врага. На своё первое задание Вера ушла 21 октября 1941г. в район подмосковной станции Завидово. После этого у неё было ещё шесть удачных засылок в тыл к немцам.</vt:lpstr>
      <vt:lpstr>Вера была повешена 29 ноября 1941г. в совхозе Головково. Только после отступления врага в середине декабря жители Головково сняли тело Веры с придорожной ивы и с почестями похоронили здесь же. Позднее её останки были перенесены в братскую могилу в Крюкове. Не пережил войну и любимый человек Веры — Герой Советского Союза Юрий Двужильный, погибший в бою в ходе Могилёвской операции.</vt:lpstr>
      <vt:lpstr>Мартемьянов Владимир Давыдович </vt:lpstr>
      <vt:lpstr>Родился в Кемерово в семье служащего. В 1954 году окончил 10 классов средней школы № 33 и одновременно Кемеровский областной аэроклуб. С 1957 года начинает выступать за сборную СССР. С 1964 года почти бессменный абсолютный чемпион Советского союза по высшему пилотажу. Капитан сборной. Учился на факультете журналистики высшей партийной школы при ЦК КПСС. За несколько дней до гибели закончил рукопись книги о своих товарищах по авиации «Я люблю тебя, небо».                                                            Награды и звания: Обладатель 24 золотых и 5 серебряных медалей.  Заслуженный мастер спорта СССР (1966).  Орден Трудового Красного Знамени. Звание «Почётный гражданин города Кемерово» .</vt:lpstr>
      <vt:lpstr>13 апреля 1970 года во время подготовки к VI чемпионату мира погиб в Ессентуках из-за разрушения самолета. После его гибели в С.С.С.Р. были учреждены соревнования его имени.                                                                   Память: Школа № 31 города Кемерово имени Мартемьянова. В школе есть его музей.  Кемеровский областной аэроклуб имени Мартемьянова. Улица Мартемьянова в Кемерово. Памятник Мартемьянову на Притомской набережной. Установлен в 2009 году, выполнен из меди, высота — 2,5 м</vt:lpstr>
      <vt:lpstr>Макарова Инна Владимировна</vt:lpstr>
      <vt:lpstr>Знаменитая киноактриса. Снималась во многих фильмах.     К примеру: 1945 — Это было в Донбассе — партизанка 1948 — Молодая гвардия — Любовь Шевцова 1951 — Сельский врач — Баранова.                       И ещё очень много других ролей в разных фильмах. </vt:lpstr>
      <vt:lpstr>Алексей Архипович Леонов</vt:lpstr>
      <vt:lpstr>Слайд 11</vt:lpstr>
      <vt:lpstr>Филатова Мария Евгеньевна</vt:lpstr>
      <vt:lpstr>Слайд 13</vt:lpstr>
      <vt:lpstr>Малышева Елена Васильевна  </vt:lpstr>
      <vt:lpstr>Слайд 15</vt:lpstr>
      <vt:lpstr>Бабенко Алёна Олеговна</vt:lpstr>
      <vt:lpstr>Слайд 17</vt:lpstr>
      <vt:lpstr>Спасибо за внимание!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Известные люди Кузбасса.</dc:title>
  <dc:creator>Виктория</dc:creator>
  <cp:lastModifiedBy>Виктория</cp:lastModifiedBy>
  <cp:revision>50</cp:revision>
  <dcterms:created xsi:type="dcterms:W3CDTF">2014-11-30T05:26:30Z</dcterms:created>
  <dcterms:modified xsi:type="dcterms:W3CDTF">2014-12-05T04:05:35Z</dcterms:modified>
</cp:coreProperties>
</file>