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8" r:id="rId5"/>
    <p:sldId id="271" r:id="rId6"/>
    <p:sldId id="269" r:id="rId7"/>
    <p:sldId id="270" r:id="rId8"/>
    <p:sldId id="272" r:id="rId9"/>
    <p:sldId id="263" r:id="rId10"/>
    <p:sldId id="274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600" y="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21D1-4BDC-466B-9705-BBEA2692CB05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45A8-DD57-4040-9F98-554EE63105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21D1-4BDC-466B-9705-BBEA2692CB05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45A8-DD57-4040-9F98-554EE6310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21D1-4BDC-466B-9705-BBEA2692CB05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45A8-DD57-4040-9F98-554EE6310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21D1-4BDC-466B-9705-BBEA2692CB05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45A8-DD57-4040-9F98-554EE63105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21D1-4BDC-466B-9705-BBEA2692CB05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45A8-DD57-4040-9F98-554EE6310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21D1-4BDC-466B-9705-BBEA2692CB05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45A8-DD57-4040-9F98-554EE63105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21D1-4BDC-466B-9705-BBEA2692CB05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45A8-DD57-4040-9F98-554EE63105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21D1-4BDC-466B-9705-BBEA2692CB05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45A8-DD57-4040-9F98-554EE6310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21D1-4BDC-466B-9705-BBEA2692CB05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45A8-DD57-4040-9F98-554EE6310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21D1-4BDC-466B-9705-BBEA2692CB05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45A8-DD57-4040-9F98-554EE6310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21D1-4BDC-466B-9705-BBEA2692CB05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45A8-DD57-4040-9F98-554EE63105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6221D1-4BDC-466B-9705-BBEA2692CB05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5D45A8-DD57-4040-9F98-554EE6310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0299" y="5499209"/>
            <a:ext cx="2666157" cy="882119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7092" y="2455299"/>
            <a:ext cx="7093340" cy="183779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Мой родной край - Кузбасс.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http://festival.1september.ru/articles/627219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925" y="169096"/>
            <a:ext cx="2919000" cy="195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estival.1september.ru/articles/627219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98645"/>
            <a:ext cx="2520280" cy="269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134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2093478" y="261174"/>
            <a:ext cx="4926794" cy="309581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/>
              <a:t>Среди лиственных пород деревьев преобладают </a:t>
            </a: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осина</a:t>
            </a:r>
            <a:r>
              <a:rPr lang="ru-RU" dirty="0"/>
              <a:t>, берёза, ива, рябина и липа.</a:t>
            </a:r>
            <a:br>
              <a:rPr lang="ru-RU" dirty="0"/>
            </a:br>
            <a:endParaRPr lang="ru-RU" dirty="0" smtClean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Около </a:t>
            </a:r>
            <a:r>
              <a:rPr lang="ru-RU" dirty="0"/>
              <a:t>75% Кузбасских лесов сосредоточено в горах Кузнецкого Алатау и Горной </a:t>
            </a:r>
            <a:r>
              <a:rPr lang="ru-RU" dirty="0" err="1"/>
              <a:t>Шории</a:t>
            </a:r>
            <a:r>
              <a:rPr lang="ru-RU" dirty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9263" y="292494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Береза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18203" y="6330806"/>
            <a:ext cx="1875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Рябина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161220" y="2968442"/>
            <a:ext cx="1875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Осина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568109" y="6402814"/>
            <a:ext cx="1909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Ива</a:t>
            </a:r>
            <a:endParaRPr lang="ru-RU" sz="1600" dirty="0"/>
          </a:p>
        </p:txBody>
      </p:sp>
      <p:pic>
        <p:nvPicPr>
          <p:cNvPr id="16385" name="Picture 1" descr="http://lik-kuzbassa.narod.ru/Kraevedenie.files/Kraeve22-27-07-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913967" cy="28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lik-kuzbassa.narod.ru/Kraevedenie.files/Kraeve23-27-07-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0482"/>
            <a:ext cx="1913967" cy="28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http://lik-kuzbassa.narod.ru/Kraevedenie.files/Kraeve24-27-07-2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2529" y="116632"/>
            <a:ext cx="1913967" cy="28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lik-kuzbassa.narod.ru/Kraevedenie.files/Kraeve25-27-07-20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51004"/>
            <a:ext cx="1913967" cy="28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http://lik-kuzbassa.narod.ru/Kraevedenie.files/Kraeve26-27-07-20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2529" y="3551004"/>
            <a:ext cx="1913967" cy="28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164288" y="640281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Липа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7723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2123728" y="188640"/>
            <a:ext cx="4926794" cy="338385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/>
              <a:t>Характерной растительностью южной лесостепи являются травы: </a:t>
            </a: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ковыль, тонконог</a:t>
            </a:r>
            <a:r>
              <a:rPr lang="ru-RU" dirty="0"/>
              <a:t>, полынь. </a:t>
            </a: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Они </a:t>
            </a:r>
            <a:r>
              <a:rPr lang="ru-RU" dirty="0"/>
              <a:t>растут обычно по </a:t>
            </a:r>
            <a:r>
              <a:rPr lang="ru-RU" dirty="0" smtClean="0"/>
              <a:t>оврагам и пустошам.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лесах и </a:t>
            </a:r>
            <a:r>
              <a:rPr lang="ru-RU" dirty="0" err="1"/>
              <a:t>лесостепях</a:t>
            </a:r>
            <a:r>
              <a:rPr lang="ru-RU" dirty="0"/>
              <a:t> </a:t>
            </a:r>
            <a:r>
              <a:rPr lang="ru-RU" dirty="0" smtClean="0"/>
              <a:t>много ягод и грибов.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270892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Ковыль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48452" y="6309320"/>
            <a:ext cx="1875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Полынь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092280" y="2708920"/>
            <a:ext cx="1875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Тонконог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779912" y="6258798"/>
            <a:ext cx="1909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Маслята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092280" y="630932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Земляника</a:t>
            </a:r>
            <a:endParaRPr lang="ru-RU" sz="1600" dirty="0"/>
          </a:p>
        </p:txBody>
      </p:sp>
      <p:pic>
        <p:nvPicPr>
          <p:cNvPr id="17410" name="Picture 2" descr="http://lik-kuzbassa.narod.ru/Kraevedenie.files/Kraeve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24" y="217958"/>
            <a:ext cx="1888604" cy="251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lik-kuzbassa.narod.ru/Kraevedenie.files/Kraeve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5884" y="188640"/>
            <a:ext cx="1888604" cy="251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lik-kuzbassa.narod.ru/Kraevedenie.files/Kraeve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1888604" cy="251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lik-kuzbassa.narod.ru/Kraevedenie.files/Kraeve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3765" y="3789040"/>
            <a:ext cx="1888604" cy="249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lik-kuzbassa.narod.ru/Kraevedenie.files/Kraeve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5884" y="3789040"/>
            <a:ext cx="1888604" cy="251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85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40960" cy="338385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/>
              <a:t>В настоящее время в водах Кузбасса обитает 43 вида рыб</a:t>
            </a:r>
            <a:r>
              <a:rPr lang="ru-RU" dirty="0" smtClean="0"/>
              <a:t>.</a:t>
            </a:r>
          </a:p>
          <a:p>
            <a:pPr marL="4572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Томи и Кии встречаются осётр </a:t>
            </a:r>
            <a:r>
              <a:rPr lang="ru-RU" dirty="0" smtClean="0"/>
              <a:t>сибирский и хариус.</a:t>
            </a:r>
          </a:p>
          <a:p>
            <a:pPr marL="45720" indent="0" algn="ctr">
              <a:buNone/>
            </a:pPr>
            <a:r>
              <a:rPr lang="ru-RU" dirty="0" smtClean="0"/>
              <a:t>Лов </a:t>
            </a:r>
            <a:r>
              <a:rPr lang="ru-RU" dirty="0"/>
              <a:t>этих рыб запрещён. </a:t>
            </a: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Водятся </a:t>
            </a:r>
            <a:r>
              <a:rPr lang="ru-RU" dirty="0"/>
              <a:t>также щука, налим, окунь, пескарь, сазан, карась, лещ, карп и др.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3016" y="4458598"/>
            <a:ext cx="2523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Пескарь</a:t>
            </a:r>
            <a:endParaRPr lang="ru-RU" sz="1600" dirty="0"/>
          </a:p>
        </p:txBody>
      </p:sp>
      <p:pic>
        <p:nvPicPr>
          <p:cNvPr id="18434" name="Picture 2" descr="http://lik-kuzbassa.narod.ru/Kraevedenie.files/Kraeve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4792"/>
            <a:ext cx="2603474" cy="171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lik-kuzbassa.narod.ru/Kraevedenie.files/Kraeve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4670" y="2764792"/>
            <a:ext cx="2603474" cy="171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83336" y="4458598"/>
            <a:ext cx="2584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Осётр</a:t>
            </a:r>
            <a:endParaRPr lang="ru-RU" sz="1600" dirty="0"/>
          </a:p>
        </p:txBody>
      </p:sp>
      <p:pic>
        <p:nvPicPr>
          <p:cNvPr id="18438" name="Picture 6" descr="http://lik-kuzbassa.narod.ru/Kraevedenie.files/Kraeve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6997" y="2764792"/>
            <a:ext cx="2603475" cy="17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228184" y="445859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Налим</a:t>
            </a:r>
            <a:endParaRPr lang="ru-RU" sz="1600" dirty="0"/>
          </a:p>
        </p:txBody>
      </p:sp>
      <p:pic>
        <p:nvPicPr>
          <p:cNvPr id="18440" name="Picture 8" descr="http://lik-kuzbassa.narod.ru/Kraevedenie.files/Kraeve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2603474" cy="171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03016" y="6474822"/>
            <a:ext cx="2440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Окунь</a:t>
            </a:r>
            <a:endParaRPr lang="ru-RU" sz="1600" dirty="0"/>
          </a:p>
        </p:txBody>
      </p:sp>
      <p:pic>
        <p:nvPicPr>
          <p:cNvPr id="18442" name="Picture 10" descr="http://lik-kuzbassa.narod.ru/Kraevedenie.files/Kraeve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315" y="4797152"/>
            <a:ext cx="2684837" cy="171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347864" y="6477352"/>
            <a:ext cx="2527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Хариус</a:t>
            </a:r>
            <a:endParaRPr lang="ru-RU" sz="1600" dirty="0"/>
          </a:p>
        </p:txBody>
      </p:sp>
      <p:pic>
        <p:nvPicPr>
          <p:cNvPr id="18444" name="Picture 12" descr="http://lik-kuzbassa.narod.ru/Kraevedenie.files/Kraeve3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6998" y="4797152"/>
            <a:ext cx="2603474" cy="171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228184" y="647482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Щука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5585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07504" y="-27384"/>
            <a:ext cx="8928992" cy="338385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/>
              <a:t>В </a:t>
            </a:r>
            <a:r>
              <a:rPr lang="ru-RU" dirty="0" smtClean="0"/>
              <a:t>нашем крае более </a:t>
            </a:r>
            <a:r>
              <a:rPr lang="ru-RU" dirty="0"/>
              <a:t>300 видов </a:t>
            </a:r>
            <a:r>
              <a:rPr lang="ru-RU" dirty="0" smtClean="0"/>
              <a:t>птиц.</a:t>
            </a:r>
            <a:r>
              <a:rPr lang="ru-RU" dirty="0"/>
              <a:t/>
            </a:r>
            <a:br>
              <a:rPr lang="ru-RU" dirty="0"/>
            </a:br>
            <a:endParaRPr lang="ru-RU" sz="1200" dirty="0" smtClean="0"/>
          </a:p>
          <a:p>
            <a:pPr marL="45720" indent="0" algn="ctr">
              <a:buNone/>
            </a:pPr>
            <a:r>
              <a:rPr lang="ru-RU" dirty="0" smtClean="0"/>
              <a:t>Самое </a:t>
            </a:r>
            <a:r>
              <a:rPr lang="ru-RU" dirty="0"/>
              <a:t>видное положение среди хищных птиц занимает сокол (сапсан), встречаются </a:t>
            </a:r>
            <a:r>
              <a:rPr lang="ru-RU" dirty="0" smtClean="0"/>
              <a:t>орёл-беркут </a:t>
            </a:r>
            <a:r>
              <a:rPr lang="ru-RU" dirty="0"/>
              <a:t>и чёрный коршун. </a:t>
            </a: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Филин</a:t>
            </a:r>
            <a:r>
              <a:rPr lang="ru-RU" dirty="0"/>
              <a:t>, глухарь, дятел и рябчик </a:t>
            </a:r>
            <a:r>
              <a:rPr lang="ru-RU" dirty="0" smtClean="0"/>
              <a:t>распространены </a:t>
            </a:r>
            <a:r>
              <a:rPr lang="ru-RU" dirty="0"/>
              <a:t>в лесной полосе.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3156" y="4077073"/>
            <a:ext cx="1881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Сокол (сапсан)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619500" y="4077073"/>
            <a:ext cx="1960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Орёл-беркут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630342" y="4077073"/>
            <a:ext cx="190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Чёрный коршун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02644" y="6474822"/>
            <a:ext cx="1881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Дятел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691508" y="6477352"/>
            <a:ext cx="1888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Глухарь</a:t>
            </a:r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630342" y="6474822"/>
            <a:ext cx="190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Филин</a:t>
            </a:r>
            <a:endParaRPr lang="ru-RU" sz="1600" dirty="0"/>
          </a:p>
        </p:txBody>
      </p:sp>
      <p:pic>
        <p:nvPicPr>
          <p:cNvPr id="19458" name="Picture 2" descr="http://lik-kuzbassa.narod.ru/Kraevedenie.files/Kraeve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156" y="2060849"/>
            <a:ext cx="1960612" cy="207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lik-kuzbassa.narod.ru/Kraevedenie.files/Kraeve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060848"/>
            <a:ext cx="1960612" cy="207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lik-kuzbassa.narod.ru/Kraevedenie.files/Kraeve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0342" y="2060849"/>
            <a:ext cx="19020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lik-kuzbassa.narod.ru/Kraevedenie.files/Kraeve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156" y="4437112"/>
            <a:ext cx="1960612" cy="207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http://lik-kuzbassa.narod.ru/Kraevedenie.files/Kraeve4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5112" y="4506044"/>
            <a:ext cx="19050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http://lik-kuzbassa.narod.ru/Kraevedenie.files/Kraeve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0342" y="4509120"/>
            <a:ext cx="19020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54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07504" y="-27384"/>
            <a:ext cx="8928992" cy="338385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/>
              <a:t>Из крупных животных обитают </a:t>
            </a:r>
            <a:r>
              <a:rPr lang="ru-RU" dirty="0" smtClean="0"/>
              <a:t>лось, </a:t>
            </a:r>
            <a:r>
              <a:rPr lang="ru-RU" dirty="0"/>
              <a:t>марал, косуля </a:t>
            </a:r>
            <a:r>
              <a:rPr lang="ru-RU" dirty="0" smtClean="0"/>
              <a:t>сибирская.     В </a:t>
            </a:r>
            <a:r>
              <a:rPr lang="ru-RU" dirty="0"/>
              <a:t>горах Кузнецкого Алатау встречается </a:t>
            </a:r>
            <a:r>
              <a:rPr lang="ru-RU" dirty="0" smtClean="0"/>
              <a:t>северный олень.</a:t>
            </a:r>
          </a:p>
          <a:p>
            <a:pPr marL="45720" indent="0" algn="ctr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Из хищных животных наиболее распространены бурый медведь, рысь, росомаха.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503" y="4026550"/>
            <a:ext cx="2886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Лось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131840" y="4077072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Северный олень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156176" y="402655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Косуля сибирская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33349" y="6474822"/>
            <a:ext cx="2830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Бурый медведь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Росомаха</a:t>
            </a:r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156176" y="6474822"/>
            <a:ext cx="2872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Рысь</a:t>
            </a:r>
            <a:endParaRPr lang="ru-RU" sz="1600" dirty="0"/>
          </a:p>
        </p:txBody>
      </p:sp>
      <p:pic>
        <p:nvPicPr>
          <p:cNvPr id="20482" name="Picture 2" descr="http://lik-kuzbassa.narod.ru/Kraevedenie.files/Kraeve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886559" cy="219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lik-kuzbassa.narod.ru/Kraevedenie.files/Kraeve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8156" y="1924472"/>
            <a:ext cx="2914004" cy="218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lik-kuzbassa.narod.ru/Kraevedenie.files/Kraeve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2493" y="1924473"/>
            <a:ext cx="2914003" cy="218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://lik-kuzbassa.narod.ru/Kraevedenie.files/Kraeve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49" y="4415626"/>
            <a:ext cx="2830150" cy="203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http://lik-kuzbassa.narod.ru/Kraevedenie.files/Kraeve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9048" y="4341328"/>
            <a:ext cx="2913112" cy="21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http://lik-kuzbassa.narod.ru/Kraevedenie.files/Kraeve5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3384" y="4361655"/>
            <a:ext cx="2905110" cy="209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28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Природные </a:t>
            </a:r>
            <a:r>
              <a:rPr lang="ru-RU" sz="2000" dirty="0"/>
              <a:t>ресурсы </a:t>
            </a:r>
            <a:r>
              <a:rPr lang="ru-RU" sz="2000" dirty="0" smtClean="0"/>
              <a:t>Кузбасса, </a:t>
            </a:r>
            <a:r>
              <a:rPr lang="ru-RU" sz="2000" dirty="0"/>
              <a:t>её флора и фауна огромны и разнообразны. 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Но </a:t>
            </a:r>
            <a:r>
              <a:rPr lang="ru-RU" sz="2000" dirty="0"/>
              <a:t>человек не всегда дорожит, нещадно использует и мало заботится о сохранении этих богатств.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Поэтому </a:t>
            </a:r>
            <a:r>
              <a:rPr lang="ru-RU" sz="2000" dirty="0"/>
              <a:t>и появилась необходимость в организации заповедников и заказников в Кузбассе.</a:t>
            </a:r>
            <a:br>
              <a:rPr lang="ru-RU" sz="2000" dirty="0"/>
            </a:br>
            <a:endParaRPr lang="ru-RU" sz="2000" dirty="0" smtClean="0"/>
          </a:p>
          <a:p>
            <a:pPr algn="ctr"/>
            <a:r>
              <a:rPr lang="ru-RU" sz="2000" dirty="0" smtClean="0"/>
              <a:t>На </a:t>
            </a:r>
            <a:r>
              <a:rPr lang="ru-RU" sz="2000" dirty="0"/>
              <a:t>территории Кемеровской области находятся: </a:t>
            </a:r>
            <a:endParaRPr lang="ru-RU" sz="2000" dirty="0" smtClean="0"/>
          </a:p>
          <a:p>
            <a:pPr algn="ctr"/>
            <a:r>
              <a:rPr lang="ru-RU" sz="2000" dirty="0"/>
              <a:t>заповедник </a:t>
            </a:r>
            <a:r>
              <a:rPr lang="ru-RU" sz="2000" dirty="0" smtClean="0"/>
              <a:t>«</a:t>
            </a:r>
            <a:r>
              <a:rPr lang="ru-RU" sz="2000" dirty="0"/>
              <a:t>Кузнецкий Алатау», </a:t>
            </a:r>
            <a:endParaRPr lang="ru-RU" sz="2000" dirty="0" smtClean="0"/>
          </a:p>
          <a:p>
            <a:pPr algn="ctr"/>
            <a:r>
              <a:rPr lang="ru-RU" sz="2000" dirty="0" smtClean="0"/>
              <a:t>национальный </a:t>
            </a:r>
            <a:r>
              <a:rPr lang="ru-RU" sz="2000" dirty="0"/>
              <a:t>парк «</a:t>
            </a:r>
            <a:r>
              <a:rPr lang="ru-RU" sz="2000" dirty="0" err="1"/>
              <a:t>Шорский</a:t>
            </a:r>
            <a:r>
              <a:rPr lang="ru-RU" sz="2000" dirty="0"/>
              <a:t>», </a:t>
            </a:r>
            <a:endParaRPr lang="ru-RU" sz="2000" dirty="0" smtClean="0"/>
          </a:p>
          <a:p>
            <a:pPr algn="ctr"/>
            <a:r>
              <a:rPr lang="ru-RU" sz="2000" dirty="0" smtClean="0"/>
              <a:t>музей-заповедник </a:t>
            </a:r>
            <a:r>
              <a:rPr lang="ru-RU" sz="2000" dirty="0"/>
              <a:t>«Томская </a:t>
            </a:r>
            <a:r>
              <a:rPr lang="ru-RU" sz="2000" dirty="0" err="1"/>
              <a:t>писаница</a:t>
            </a:r>
            <a:r>
              <a:rPr lang="ru-RU" sz="2000" dirty="0"/>
              <a:t>» </a:t>
            </a:r>
            <a:endParaRPr lang="ru-RU" sz="2000" dirty="0" smtClean="0"/>
          </a:p>
          <a:p>
            <a:pPr algn="ctr"/>
            <a:r>
              <a:rPr lang="ru-RU" sz="2000" dirty="0" smtClean="0"/>
              <a:t>и </a:t>
            </a:r>
            <a:r>
              <a:rPr lang="ru-RU" sz="2000" dirty="0"/>
              <a:t>14 природных заказников.</a:t>
            </a:r>
          </a:p>
        </p:txBody>
      </p:sp>
      <p:pic>
        <p:nvPicPr>
          <p:cNvPr id="21512" name="Picture 8" descr="http://lik-kuzbassa.narod.ru/E-.files/liki-z25-22-10-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2825108" cy="189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3349" y="6279412"/>
            <a:ext cx="2830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«Томская </a:t>
            </a:r>
            <a:r>
              <a:rPr lang="ru-RU" sz="1600" dirty="0" err="1" smtClean="0"/>
              <a:t>Писаница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pic>
        <p:nvPicPr>
          <p:cNvPr id="21514" name="Picture 10" descr="http://lik-kuzbassa.narod.ru/E-.files/liki-z26-22-10-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9423" y="4379228"/>
            <a:ext cx="2825107" cy="187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03848" y="6279412"/>
            <a:ext cx="2830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Кузнецкий Алатау</a:t>
            </a:r>
            <a:endParaRPr lang="ru-RU" sz="1600" dirty="0"/>
          </a:p>
        </p:txBody>
      </p:sp>
      <p:pic>
        <p:nvPicPr>
          <p:cNvPr id="21516" name="Picture 12" descr="http://lik-kuzbassa.narod.ru/E-.files/liki-z27-22-10-2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1751" y="4393354"/>
            <a:ext cx="2825107" cy="186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06346" y="6257926"/>
            <a:ext cx="2830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Парк «</a:t>
            </a:r>
            <a:r>
              <a:rPr lang="ru-RU" sz="1600" dirty="0" err="1" smtClean="0"/>
              <a:t>Шорский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7355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80112" y="260648"/>
            <a:ext cx="3456384" cy="38164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>
                <a:solidFill>
                  <a:schemeClr val="tx1"/>
                </a:solidFill>
              </a:rPr>
              <a:t>каждого </a:t>
            </a:r>
            <a:r>
              <a:rPr lang="ru-RU" dirty="0" smtClean="0">
                <a:solidFill>
                  <a:schemeClr val="tx1"/>
                </a:solidFill>
              </a:rPr>
              <a:t>человека есть дорогие сердцу места,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где </a:t>
            </a:r>
            <a:r>
              <a:rPr lang="ru-RU" dirty="0">
                <a:solidFill>
                  <a:schemeClr val="tx1"/>
                </a:solidFill>
              </a:rPr>
              <a:t>он </a:t>
            </a:r>
            <a:r>
              <a:rPr lang="ru-RU" dirty="0" smtClean="0">
                <a:solidFill>
                  <a:schemeClr val="tx1"/>
                </a:solidFill>
              </a:rPr>
              <a:t>родился и жил. </a:t>
            </a:r>
          </a:p>
          <a:p>
            <a:pPr marL="45720" indent="0" algn="ctr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Это </a:t>
            </a:r>
            <a:r>
              <a:rPr lang="ru-RU" dirty="0">
                <a:solidFill>
                  <a:schemeClr val="tx1"/>
                </a:solidFill>
              </a:rPr>
              <a:t>- родной </a:t>
            </a:r>
            <a:r>
              <a:rPr lang="ru-RU" dirty="0" smtClean="0">
                <a:solidFill>
                  <a:schemeClr val="tx1"/>
                </a:solidFill>
              </a:rPr>
              <a:t>край.</a:t>
            </a:r>
          </a:p>
          <a:p>
            <a:pPr marL="4572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Наш родной край </a:t>
            </a:r>
            <a:r>
              <a:rPr lang="ru-RU" dirty="0">
                <a:solidFill>
                  <a:schemeClr val="tx1"/>
                </a:solidFill>
              </a:rPr>
              <a:t>– Кузбасс.</a:t>
            </a:r>
          </a:p>
          <a:p>
            <a:pPr marL="4572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/>
          </a:p>
        </p:txBody>
      </p:sp>
      <p:pic>
        <p:nvPicPr>
          <p:cNvPr id="3076" name="Picture 4" descr="http://im1-tub-ru.yandex.net/i?id=cab01357aa732ef53af1e0371999274e-42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15" y="260648"/>
            <a:ext cx="537659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514" y="4277995"/>
            <a:ext cx="86889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2000" dirty="0" smtClean="0"/>
              <a:t>Кемеровская </a:t>
            </a:r>
            <a:r>
              <a:rPr lang="ru-RU" sz="2000" dirty="0"/>
              <a:t>область </a:t>
            </a:r>
            <a:r>
              <a:rPr lang="ru-RU" sz="2000" dirty="0" smtClean="0"/>
              <a:t>образована 26 </a:t>
            </a:r>
            <a:r>
              <a:rPr lang="ru-RU" sz="2000" dirty="0"/>
              <a:t>января 1943 года.</a:t>
            </a:r>
          </a:p>
          <a:p>
            <a:pPr marL="45720" indent="0" algn="ctr">
              <a:buNone/>
            </a:pPr>
            <a:endParaRPr lang="ru-RU" sz="2000" dirty="0"/>
          </a:p>
          <a:p>
            <a:pPr marL="45720" indent="0" algn="ctr">
              <a:buNone/>
            </a:pPr>
            <a:r>
              <a:rPr lang="ru-RU" sz="2000" dirty="0"/>
              <a:t>В 2013 году Кузбасс отметил 70 – летний юбилей.</a:t>
            </a:r>
            <a:endParaRPr lang="ru-RU" sz="2000" dirty="0" smtClean="0"/>
          </a:p>
          <a:p>
            <a:pPr marL="45720" indent="0" algn="ctr">
              <a:buNone/>
            </a:pPr>
            <a:endParaRPr lang="ru-RU" sz="2000" dirty="0" smtClean="0"/>
          </a:p>
          <a:p>
            <a:pPr marL="45720" indent="0" algn="ctr">
              <a:buNone/>
            </a:pPr>
            <a:r>
              <a:rPr lang="ru-RU" sz="2000" dirty="0" smtClean="0"/>
              <a:t>Площадь Кузбасса  </a:t>
            </a:r>
            <a:r>
              <a:rPr lang="ru-RU" sz="2000" dirty="0"/>
              <a:t>превосходит такие европейские </a:t>
            </a:r>
            <a:r>
              <a:rPr lang="ru-RU" sz="2000" dirty="0" smtClean="0"/>
              <a:t>государства</a:t>
            </a:r>
          </a:p>
          <a:p>
            <a:pPr marL="45720" indent="0" algn="ctr">
              <a:buNone/>
            </a:pPr>
            <a:r>
              <a:rPr lang="ru-RU" sz="2000" dirty="0" smtClean="0"/>
              <a:t>как </a:t>
            </a:r>
            <a:r>
              <a:rPr lang="ru-RU" sz="2000" dirty="0"/>
              <a:t>Венгрия, Португалия, Австрия.</a:t>
            </a:r>
          </a:p>
          <a:p>
            <a:pPr marL="4572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2657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рокуратура Кузбаса вновь нашла нарушения в региональных законах - ПРАВО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624"/>
            <a:ext cx="6408712" cy="470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4797152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Протяженность области с севера на юг почти 500 </a:t>
            </a:r>
            <a:r>
              <a:rPr lang="ru-RU" dirty="0" smtClean="0"/>
              <a:t>км,</a:t>
            </a:r>
          </a:p>
          <a:p>
            <a:pPr algn="ctr"/>
            <a:r>
              <a:rPr lang="ru-RU" dirty="0" smtClean="0"/>
              <a:t>с </a:t>
            </a:r>
            <a:r>
              <a:rPr lang="ru-RU" dirty="0"/>
              <a:t>запада на восток — 300 </a:t>
            </a:r>
            <a:r>
              <a:rPr lang="ru-RU" dirty="0" smtClean="0"/>
              <a:t>км.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Граничит </a:t>
            </a:r>
            <a:r>
              <a:rPr lang="ru-RU" dirty="0"/>
              <a:t>на северо-востоке и севере с </a:t>
            </a:r>
            <a:r>
              <a:rPr lang="ru-RU" dirty="0" smtClean="0"/>
              <a:t>Томской областью, </a:t>
            </a:r>
            <a:r>
              <a:rPr lang="ru-RU" dirty="0"/>
              <a:t>на северо-востоке — </a:t>
            </a:r>
            <a:r>
              <a:rPr lang="ru-RU" dirty="0" smtClean="0"/>
              <a:t>с Красноярским краем, </a:t>
            </a:r>
            <a:r>
              <a:rPr lang="ru-RU" dirty="0"/>
              <a:t>на востоке — с </a:t>
            </a:r>
            <a:r>
              <a:rPr lang="ru-RU" dirty="0" smtClean="0"/>
              <a:t>Республикой Хакасия, </a:t>
            </a:r>
            <a:r>
              <a:rPr lang="ru-RU" dirty="0"/>
              <a:t>на юге — с </a:t>
            </a:r>
            <a:r>
              <a:rPr lang="ru-RU" dirty="0" smtClean="0"/>
              <a:t>Республикой Алтай, </a:t>
            </a:r>
            <a:r>
              <a:rPr lang="ru-RU" dirty="0"/>
              <a:t>на юго-западе — с </a:t>
            </a:r>
            <a:r>
              <a:rPr lang="ru-RU" dirty="0" smtClean="0"/>
              <a:t>Алтайским краем, </a:t>
            </a:r>
            <a:r>
              <a:rPr lang="ru-RU" dirty="0"/>
              <a:t>на северо-западе — с </a:t>
            </a:r>
            <a:r>
              <a:rPr lang="ru-RU" dirty="0" smtClean="0"/>
              <a:t>Новосибирской областью.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01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40816"/>
            <a:ext cx="8352928" cy="61125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16632"/>
            <a:ext cx="89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dirty="0"/>
              <a:t>Кузбасс расположен на юго-востоке Западной </a:t>
            </a:r>
            <a:r>
              <a:rPr lang="ru-RU" dirty="0" smtClean="0"/>
              <a:t>Сибири.</a:t>
            </a:r>
          </a:p>
          <a:p>
            <a:pPr marL="45720" indent="0" algn="ctr">
              <a:buNone/>
            </a:pPr>
            <a:endParaRPr lang="ru-RU" dirty="0"/>
          </a:p>
          <a:p>
            <a:pPr algn="ctr"/>
            <a:r>
              <a:rPr lang="ru-RU" dirty="0" smtClean="0"/>
              <a:t>Большую </a:t>
            </a:r>
            <a:r>
              <a:rPr lang="ru-RU" dirty="0"/>
              <a:t>часть области занимает Кузнецкая котловина, на западе </a:t>
            </a:r>
            <a:r>
              <a:rPr lang="ru-RU" dirty="0" err="1"/>
              <a:t>Салаирский</a:t>
            </a:r>
            <a:r>
              <a:rPr lang="ru-RU" dirty="0"/>
              <a:t> кряж, на востоке Кузнецкий Алатау, на юге Горная </a:t>
            </a:r>
            <a:r>
              <a:rPr lang="ru-RU" dirty="0" err="1" smtClean="0"/>
              <a:t>Шория</a:t>
            </a:r>
            <a:r>
              <a:rPr lang="ru-RU" dirty="0" smtClean="0"/>
              <a:t>, а северная часть области -  равнинная.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Наивысшая </a:t>
            </a:r>
            <a:r>
              <a:rPr lang="ru-RU" dirty="0"/>
              <a:t>точка — голец </a:t>
            </a:r>
            <a:r>
              <a:rPr lang="ru-RU" dirty="0" smtClean="0"/>
              <a:t>Верхний Зуб поднимается </a:t>
            </a:r>
            <a:r>
              <a:rPr lang="ru-RU" dirty="0"/>
              <a:t>на 2178 м, наименьшая — 78 метров над уровнем моря лежит в долине реки </a:t>
            </a:r>
            <a:r>
              <a:rPr lang="ru-RU" dirty="0" smtClean="0"/>
              <a:t>Томь.</a:t>
            </a:r>
          </a:p>
          <a:p>
            <a:pPr algn="ctr"/>
            <a:endParaRPr lang="ru-RU" dirty="0"/>
          </a:p>
          <a:p>
            <a:endParaRPr lang="ru-RU" dirty="0"/>
          </a:p>
        </p:txBody>
      </p:sp>
      <p:pic>
        <p:nvPicPr>
          <p:cNvPr id="6" name="Picture 2" descr="http://lik-kuzbassa.narod.ru/Kraevedenie.files/Kraeve1-27-07-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62141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lik-kuzbassa.narod.ru/Kraevedenie.files/Kraeve2-27-07-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7080" y="2762141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lik-kuzbassa.narod.ru/Kraevedenie.files/Kraeve3-27-07-2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7400" y="2762141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lik-kuzbassa.narod.ru/Kraevedenie.files/Kraeve4-27-07-20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38963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lik-kuzbassa.narod.ru/Kraevedenie.files/Kraeve5-27-07-20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9088" y="476695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lik-kuzbassa.narod.ru/Kraevedenie.files/Kraeve6-27-07-20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6695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4190891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Кузнецкий Алатау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267400" y="4190891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Салаирский</a:t>
            </a:r>
            <a:r>
              <a:rPr lang="ru-RU" sz="1600" dirty="0" smtClean="0"/>
              <a:t> кряж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387080" y="4190891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Горная </a:t>
            </a:r>
            <a:r>
              <a:rPr lang="ru-RU" sz="1600" dirty="0" err="1" smtClean="0"/>
              <a:t>Шория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62286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Долина реки Томь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156176" y="6207115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Западно-Сибирская равнина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459088" y="620711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Кузнецкая котловина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8446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32403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 smtClean="0"/>
              <a:t>Наиболее </a:t>
            </a:r>
            <a:r>
              <a:rPr lang="ru-RU" dirty="0"/>
              <a:t>крупные реки — </a:t>
            </a:r>
            <a:r>
              <a:rPr lang="ru-RU" dirty="0" smtClean="0"/>
              <a:t>Томь, Иня, Кия, Кондома, </a:t>
            </a:r>
            <a:r>
              <a:rPr lang="ru-RU" dirty="0" err="1" smtClean="0"/>
              <a:t>Мрассу</a:t>
            </a:r>
            <a:r>
              <a:rPr lang="ru-RU" dirty="0" smtClean="0"/>
              <a:t>, Сары-</a:t>
            </a:r>
            <a:r>
              <a:rPr lang="ru-RU" dirty="0" err="1" smtClean="0"/>
              <a:t>Чумыш</a:t>
            </a:r>
            <a:r>
              <a:rPr lang="ru-RU" dirty="0" smtClean="0"/>
              <a:t>, </a:t>
            </a:r>
            <a:r>
              <a:rPr lang="ru-RU" dirty="0" err="1" smtClean="0"/>
              <a:t>Чумыш</a:t>
            </a:r>
            <a:r>
              <a:rPr lang="ru-RU" dirty="0" smtClean="0"/>
              <a:t>, </a:t>
            </a:r>
            <a:r>
              <a:rPr lang="ru-RU" dirty="0" err="1" smtClean="0"/>
              <a:t>Яя</a:t>
            </a:r>
            <a:r>
              <a:rPr lang="ru-RU" dirty="0" smtClean="0"/>
              <a:t>. </a:t>
            </a:r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Озёр в </a:t>
            </a:r>
            <a:r>
              <a:rPr lang="ru-RU" dirty="0"/>
              <a:t>области немного, в основном </a:t>
            </a:r>
            <a:r>
              <a:rPr lang="ru-RU" dirty="0" smtClean="0"/>
              <a:t>они </a:t>
            </a:r>
            <a:r>
              <a:rPr lang="ru-RU" dirty="0"/>
              <a:t>расположены в горах и долинах </a:t>
            </a:r>
            <a:r>
              <a:rPr lang="ru-RU" dirty="0" smtClean="0"/>
              <a:t>рек.</a:t>
            </a:r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Самым </a:t>
            </a:r>
            <a:r>
              <a:rPr lang="ru-RU" dirty="0"/>
              <a:t>уникальным по своему характеру является озеро </a:t>
            </a:r>
            <a:r>
              <a:rPr lang="ru-RU" dirty="0" err="1" smtClean="0"/>
              <a:t>Берчикуль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2" name="Picture 2" descr="http://lik-kuzbassa.narod.ru/E-.files/liki-z30-22-10-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9964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lik-kuzbassa.narod.ru/E-.files/liki-z31-22-10-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4900" y="3887687"/>
            <a:ext cx="2857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1778" y="6042774"/>
            <a:ext cx="2811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Чулым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604277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Томь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6536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9"/>
            <a:ext cx="8712968" cy="252027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/>
              <a:t>В недрах области обнаружены разнообразные полезные </a:t>
            </a:r>
            <a:r>
              <a:rPr lang="ru-RU" dirty="0" smtClean="0"/>
              <a:t>ископаемые:</a:t>
            </a:r>
          </a:p>
          <a:p>
            <a:pPr marL="45720" indent="0" algn="ctr">
              <a:buNone/>
            </a:pPr>
            <a:r>
              <a:rPr lang="ru-RU" dirty="0" smtClean="0"/>
              <a:t>каменные </a:t>
            </a:r>
            <a:r>
              <a:rPr lang="ru-RU" dirty="0"/>
              <a:t>и бурые угли, железные и </a:t>
            </a:r>
            <a:r>
              <a:rPr lang="ru-RU" dirty="0" smtClean="0"/>
              <a:t>полиметаллические </a:t>
            </a:r>
            <a:r>
              <a:rPr lang="ru-RU" dirty="0"/>
              <a:t>руды, золото, фосфориты, строительный камень и другие минеральные ресурсы</a:t>
            </a:r>
            <a:r>
              <a:rPr lang="ru-RU" dirty="0" smtClean="0"/>
              <a:t>.</a:t>
            </a:r>
          </a:p>
          <a:p>
            <a:pPr marL="45720" indent="0" algn="ctr">
              <a:buNone/>
            </a:pPr>
            <a:r>
              <a:rPr lang="ru-RU" dirty="0" smtClean="0"/>
              <a:t>Наша область уникальна своими природными богатствами.</a:t>
            </a:r>
            <a:endParaRPr lang="ru-RU" dirty="0"/>
          </a:p>
        </p:txBody>
      </p:sp>
      <p:pic>
        <p:nvPicPr>
          <p:cNvPr id="12289" name="Picture 1" descr="http://lik-kuzbassa.narod.ru/Kraevedenie.files/Kraeve7-27-07-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1760685" cy="156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lik-kuzbassa.narod.ru/Kraevedenie.files/Kraeve827-07-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6" y="2979786"/>
            <a:ext cx="1800202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http://lik-kuzbassa.narod.ru/Kraevedenie.files/Kraeve9-27-07-2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7532" y="2979786"/>
            <a:ext cx="182089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lik-kuzbassa.narod.ru/Kraevedenie.files/Kraeve10-27-07-20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69160"/>
            <a:ext cx="184206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http://lik-kuzbassa.narod.ru/Kraevedenie.files/Kraeve11-27-07-20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8207" y="4869160"/>
            <a:ext cx="184206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4310" y="4491954"/>
            <a:ext cx="1709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Бурый уголь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588224" y="456396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Железная руда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603104" y="4563962"/>
            <a:ext cx="1760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Каменный уголь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802904" y="6453336"/>
            <a:ext cx="1802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Фосфорит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645333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Золото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9080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Климат Кемеровской области </a:t>
            </a:r>
            <a:r>
              <a:rPr lang="ru-RU" sz="2000" dirty="0" smtClean="0"/>
              <a:t>континентальный: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зима </a:t>
            </a:r>
            <a:r>
              <a:rPr lang="ru-RU" sz="2000" dirty="0"/>
              <a:t>холодная и продолжительная, лето короткое, но тёплое.</a:t>
            </a:r>
            <a:br>
              <a:rPr lang="ru-RU" sz="2000" dirty="0"/>
            </a:b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Средние </a:t>
            </a:r>
            <a:r>
              <a:rPr lang="ru-RU" sz="2000" dirty="0"/>
              <a:t>температуры января -17…-20°С, июля - +17…+18°С.</a:t>
            </a:r>
            <a:br>
              <a:rPr lang="ru-RU" sz="2000" dirty="0"/>
            </a:b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Продолжительность </a:t>
            </a:r>
            <a:r>
              <a:rPr lang="ru-RU" sz="2000" dirty="0"/>
              <a:t>безморозного периода длится от 100 дней на севере области, до 120 дней на </a:t>
            </a:r>
            <a:r>
              <a:rPr lang="ru-RU" sz="2000" dirty="0" smtClean="0"/>
              <a:t>юге.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pPr algn="ctr"/>
            <a:r>
              <a:rPr lang="ru-RU" sz="2000" dirty="0" smtClean="0"/>
              <a:t>Среднегодовое </a:t>
            </a:r>
            <a:r>
              <a:rPr lang="ru-RU" sz="2000" dirty="0"/>
              <a:t>количество осадков колеблется от 300 мм на равнинах до 1000 мм и более в горных районах.</a:t>
            </a:r>
          </a:p>
        </p:txBody>
      </p:sp>
      <p:pic>
        <p:nvPicPr>
          <p:cNvPr id="13314" name="Picture 2" descr="http://lik-kuzbassa.narod.ru/Kraevedenie.files/Kraeve12-27-07-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28795"/>
            <a:ext cx="2891410" cy="216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lik-kuzbassa.narod.ru/Kraevedenie.files/Kraeve13-27-07-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66895"/>
            <a:ext cx="2891410" cy="211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lik-kuzbassa.narod.ru/Kraevedenie.files/Kraeve14-27-07-2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5086" y="4466895"/>
            <a:ext cx="2891410" cy="211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02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388843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 smtClean="0"/>
              <a:t>Различия </a:t>
            </a:r>
            <a:r>
              <a:rPr lang="ru-RU" dirty="0"/>
              <a:t>рельефа и </a:t>
            </a:r>
            <a:r>
              <a:rPr lang="ru-RU" dirty="0" smtClean="0"/>
              <a:t>климата создают условия для разнообразия растительности.</a:t>
            </a:r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На </a:t>
            </a:r>
            <a:r>
              <a:rPr lang="ru-RU" dirty="0"/>
              <a:t>горных вершинах </a:t>
            </a:r>
            <a:r>
              <a:rPr lang="ru-RU" dirty="0" smtClean="0"/>
              <a:t>встречаются растения тундры</a:t>
            </a:r>
          </a:p>
          <a:p>
            <a:pPr marL="45720" indent="0" algn="ctr">
              <a:buNone/>
            </a:pPr>
            <a:r>
              <a:rPr lang="ru-RU" dirty="0" smtClean="0"/>
              <a:t>и </a:t>
            </a:r>
            <a:r>
              <a:rPr lang="ru-RU" dirty="0"/>
              <a:t>альпийских лугов, </a:t>
            </a: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среднегорье </a:t>
            </a:r>
            <a:r>
              <a:rPr lang="ru-RU" dirty="0"/>
              <a:t>и низкогорье поросло пихтово-осиновыми </a:t>
            </a:r>
            <a:r>
              <a:rPr lang="ru-RU" dirty="0" smtClean="0"/>
              <a:t>лесами.</a:t>
            </a:r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Предгорья </a:t>
            </a:r>
            <a:r>
              <a:rPr lang="ru-RU" dirty="0"/>
              <a:t>и межгорные котловины заняты </a:t>
            </a:r>
            <a:r>
              <a:rPr lang="ru-RU" dirty="0" smtClean="0"/>
              <a:t>растительностью</a:t>
            </a:r>
          </a:p>
          <a:p>
            <a:pPr marL="45720" indent="0" algn="ctr">
              <a:buNone/>
            </a:pPr>
            <a:r>
              <a:rPr lang="ru-RU" dirty="0" smtClean="0"/>
              <a:t>степей </a:t>
            </a:r>
            <a:r>
              <a:rPr lang="ru-RU" dirty="0"/>
              <a:t>и </a:t>
            </a:r>
            <a:r>
              <a:rPr lang="ru-RU" dirty="0" err="1"/>
              <a:t>лесостепей</a:t>
            </a:r>
            <a:r>
              <a:rPr lang="ru-RU" dirty="0"/>
              <a:t>.</a:t>
            </a:r>
          </a:p>
        </p:txBody>
      </p:sp>
      <p:pic>
        <p:nvPicPr>
          <p:cNvPr id="14340" name="Picture 4" descr="http://lik-kuzbassa.narod.ru/Kraevedenie.files/Kraeve15-27-07-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99885"/>
            <a:ext cx="2777824" cy="184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http://lik-kuzbassa.narod.ru/Kraevedenie.files/Kraeve16-27-07-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95521"/>
            <a:ext cx="2777824" cy="184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lik-kuzbassa.narod.ru/Kraevedenie.files/Kraeve17-27-07-2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09410"/>
            <a:ext cx="2777824" cy="18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6042774"/>
            <a:ext cx="2777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Альпийский луг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156176" y="6042774"/>
            <a:ext cx="2777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Растительность лесостепи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43064" y="6042774"/>
            <a:ext cx="2697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Хвойно-лиственный лес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2997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72008" y="116632"/>
            <a:ext cx="9036496" cy="250809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Более </a:t>
            </a:r>
            <a:r>
              <a:rPr lang="ru-RU" dirty="0"/>
              <a:t>половины площади Кемеровской области покрыто хвойными лесами, в которых преобладают пихта, кедр, сосна, ель. </a:t>
            </a:r>
            <a:endParaRPr lang="ru-RU" dirty="0" smtClean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Леса </a:t>
            </a:r>
            <a:r>
              <a:rPr lang="ru-RU" dirty="0"/>
              <a:t>из пихты, ели и кедра называют черневой тайгой, так как они имеют тёмную хвою.</a:t>
            </a:r>
          </a:p>
        </p:txBody>
      </p:sp>
      <p:pic>
        <p:nvPicPr>
          <p:cNvPr id="6157" name="Picture 13" descr="http://lik-kuzbassa.narod.ru/Kraevedenie.files/Kraeve18-27-07-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83543"/>
            <a:ext cx="2084250" cy="301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lik-kuzbassa.narod.ru/Kraevedenie.files/Kraeve19-27-07-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5742" y="2883543"/>
            <a:ext cx="2084250" cy="301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http://lik-kuzbassa.narod.ru/Kraevedenie.files/Kraeve20-27-07-2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7990" y="2862236"/>
            <a:ext cx="2084250" cy="301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lik-kuzbassa.narod.ru/Kraevedenie.files/Kraeve21-27-07-20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0238" y="2874422"/>
            <a:ext cx="2084250" cy="301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82008" y="5898758"/>
            <a:ext cx="205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Пихта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446230" y="5898758"/>
            <a:ext cx="205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Сосна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644008" y="5848236"/>
            <a:ext cx="205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Кедр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910726" y="5898758"/>
            <a:ext cx="205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Ель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2452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454</TotalTime>
  <Words>583</Words>
  <Application>Microsoft Office PowerPoint</Application>
  <PresentationFormat>Экран (4:3)</PresentationFormat>
  <Paragraphs>131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Мой родной край - Кузбасс.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Петропавловская крепость</dc:title>
  <dc:creator>User</dc:creator>
  <cp:lastModifiedBy>Светлана</cp:lastModifiedBy>
  <cp:revision>53</cp:revision>
  <dcterms:created xsi:type="dcterms:W3CDTF">2013-05-05T15:06:51Z</dcterms:created>
  <dcterms:modified xsi:type="dcterms:W3CDTF">2015-12-18T04:55:48Z</dcterms:modified>
</cp:coreProperties>
</file>