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8" r:id="rId23"/>
    <p:sldId id="279" r:id="rId24"/>
    <p:sldId id="281" r:id="rId25"/>
    <p:sldId id="280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010C-D6DC-4F92-82AB-EF5EA64991D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A979-FF6F-4256-8969-E1AEAE9E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C3D6-9C2A-4590-9724-73C21AE431E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09E4-A956-4111-8333-4006B1AE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6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mmons.wikimedia.org/wiki/File:Umom_Rossiyu_ne_ponyat.png?uselang=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commons.wikimedia.org/wiki/File:MonumentTutchev.JPG?uselang=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%D1%8D%D0%BB%D0%B5%D0%BE%D0%BD%D0%BE%D1%80%D0%B0.jpg?uselang=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life.ru/wp-content/uploads/0_6657c_f2ca0760_XL.jpg" TargetMode="External"/><Relationship Id="rId2" Type="http://schemas.openxmlformats.org/officeDocument/2006/relationships/hyperlink" Target="https://ru.wikipedia.org/wiki/%D0%94%D0%B5%D0%BD%D0%B8%D1%81%D1%8C%D0%B5%D0%B2%D0%B0,_%D0%95%D0%BB%D0%B5%D0%BD%D0%B0_%D0%90%D0%BB%D0%B5%D0%BA%D1%81%D0%B0%D0%BD%D0%B4%D1%80%D0%BE%D0%B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personallife.ru/wp-content/uploads/Tutchev_1840_ernestina_2_0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Презентация на тему: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Федор </a:t>
            </a:r>
            <a:r>
              <a:rPr lang="ru-RU" dirty="0">
                <a:solidFill>
                  <a:schemeClr val="bg2"/>
                </a:solidFill>
              </a:rPr>
              <a:t>Иванович Тютчев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4005064"/>
            <a:ext cx="28198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Учеников 4 «Д» </a:t>
            </a:r>
            <a:r>
              <a:rPr lang="ru-RU" dirty="0" err="1" smtClean="0"/>
              <a:t>шк</a:t>
            </a:r>
            <a:r>
              <a:rPr lang="ru-RU" dirty="0" smtClean="0"/>
              <a:t>. №92:</a:t>
            </a:r>
          </a:p>
          <a:p>
            <a:r>
              <a:rPr lang="ru-RU" dirty="0" smtClean="0"/>
              <a:t>Кузьмина Матвея,</a:t>
            </a:r>
          </a:p>
          <a:p>
            <a:r>
              <a:rPr lang="ru-RU" dirty="0" smtClean="0"/>
              <a:t>Бурнашева Сергея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31296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1800" dirty="0"/>
              <a:t>	</a:t>
            </a:r>
            <a:r>
              <a:rPr lang="ru-RU" sz="2300" dirty="0" smtClean="0">
                <a:solidFill>
                  <a:schemeClr val="bg2"/>
                </a:solidFill>
              </a:rPr>
              <a:t>Стихи </a:t>
            </a:r>
            <a:r>
              <a:rPr lang="ru-RU" sz="2300" dirty="0">
                <a:solidFill>
                  <a:schemeClr val="bg2"/>
                </a:solidFill>
              </a:rPr>
              <a:t>Тютчев начал писать еще </a:t>
            </a:r>
            <a:r>
              <a:rPr lang="ru-RU" sz="2300" dirty="0" smtClean="0">
                <a:solidFill>
                  <a:schemeClr val="bg2"/>
                </a:solidFill>
              </a:rPr>
              <a:t>подростком.</a:t>
            </a:r>
          </a:p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300" dirty="0" smtClean="0">
                <a:solidFill>
                  <a:schemeClr val="bg2"/>
                </a:solidFill>
              </a:rPr>
              <a:t>	В </a:t>
            </a:r>
            <a:r>
              <a:rPr lang="ru-RU" sz="2300" dirty="0">
                <a:solidFill>
                  <a:schemeClr val="bg2"/>
                </a:solidFill>
              </a:rPr>
              <a:t>1819 году было опубликовано вольное переложение «Послания Горация к Меценату» первое выступление Тютчева в печати</a:t>
            </a:r>
            <a:r>
              <a:rPr lang="ru-RU" sz="2300" dirty="0" smtClean="0">
                <a:solidFill>
                  <a:schemeClr val="bg2"/>
                </a:solidFill>
              </a:rPr>
              <a:t>.</a:t>
            </a:r>
          </a:p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300" dirty="0" smtClean="0">
                <a:solidFill>
                  <a:schemeClr val="bg2"/>
                </a:solidFill>
              </a:rPr>
              <a:t>	Поскольку Тютчев </a:t>
            </a:r>
            <a:r>
              <a:rPr lang="ru-RU" sz="2300" dirty="0">
                <a:solidFill>
                  <a:schemeClr val="bg2"/>
                </a:solidFill>
              </a:rPr>
              <a:t>выступал в печати </a:t>
            </a:r>
            <a:r>
              <a:rPr lang="ru-RU" sz="2300" dirty="0" smtClean="0">
                <a:solidFill>
                  <a:schemeClr val="bg2"/>
                </a:solidFill>
              </a:rPr>
              <a:t>редко, он  </a:t>
            </a:r>
            <a:r>
              <a:rPr lang="ru-RU" sz="2300" dirty="0">
                <a:solidFill>
                  <a:schemeClr val="bg2"/>
                </a:solidFill>
              </a:rPr>
              <a:t>не был замечен ни критикой, ни читателями. Настоящий дебют Федора Тютчева состоялся в 1836 г.: тетрадь стихотворений Тютчева, переправленная из Германии, попадает в руки Александра Сергеевича Пушкина, и тот, приняв </a:t>
            </a:r>
            <a:r>
              <a:rPr lang="ru-RU" sz="2300" dirty="0" err="1">
                <a:solidFill>
                  <a:schemeClr val="bg2"/>
                </a:solidFill>
              </a:rPr>
              <a:t>тютчевские</a:t>
            </a:r>
            <a:r>
              <a:rPr lang="ru-RU" sz="2300" dirty="0">
                <a:solidFill>
                  <a:schemeClr val="bg2"/>
                </a:solidFill>
              </a:rPr>
              <a:t> стихи с изумлением и восторгом, опубликовал их в своем журнале "Современник". </a:t>
            </a:r>
            <a:endParaRPr lang="ru-RU" sz="2300" dirty="0" smtClean="0">
              <a:solidFill>
                <a:schemeClr val="bg2"/>
              </a:solidFill>
            </a:endParaRPr>
          </a:p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300" dirty="0" smtClean="0">
                <a:solidFill>
                  <a:schemeClr val="bg2"/>
                </a:solidFill>
              </a:rPr>
              <a:t>	Однако </a:t>
            </a:r>
            <a:r>
              <a:rPr lang="ru-RU" sz="2300" dirty="0">
                <a:solidFill>
                  <a:schemeClr val="bg2"/>
                </a:solidFill>
              </a:rPr>
              <a:t>признание и известность приходят к Тютчеву гораздо позднее, после его возвращения на родину, </a:t>
            </a:r>
            <a:r>
              <a:rPr lang="ru-RU" sz="2300">
                <a:solidFill>
                  <a:schemeClr val="bg2"/>
                </a:solidFill>
              </a:rPr>
              <a:t>в </a:t>
            </a:r>
            <a:r>
              <a:rPr lang="ru-RU" sz="2300" smtClean="0">
                <a:solidFill>
                  <a:schemeClr val="bg2"/>
                </a:solidFill>
              </a:rPr>
              <a:t>50-х годах </a:t>
            </a:r>
            <a:r>
              <a:rPr lang="ru-RU" sz="2300" dirty="0">
                <a:solidFill>
                  <a:schemeClr val="bg2"/>
                </a:solidFill>
              </a:rPr>
              <a:t>когда о поэте восхищенно отозвались Некрасов, Тургенев, Фет, Николай Чернышевский и когда вышел отдельный сборник его стихотворений (1854</a:t>
            </a:r>
            <a:r>
              <a:rPr lang="ru-RU" sz="2300" dirty="0" smtClean="0">
                <a:solidFill>
                  <a:schemeClr val="bg2"/>
                </a:solidFill>
              </a:rPr>
              <a:t>).</a:t>
            </a:r>
          </a:p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	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Творческая жизнь Тютчева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79208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2"/>
                </a:solidFill>
              </a:rPr>
              <a:t>Одушевляя </a:t>
            </a:r>
            <a:r>
              <a:rPr lang="ru-RU" sz="2400" dirty="0">
                <a:solidFill>
                  <a:schemeClr val="bg2"/>
                </a:solidFill>
              </a:rPr>
              <a:t>природу, Тютчев показывает, что она не менее важна, чем сам человек; она похожа на человека, точнее, человек похож на неё, потому что он её творение, её следствие, значит, у них есть одинаковые свойства. Тютчев мыслил поэтически, умел облечь в словесную форму самые сокровенные мысли и философские прозрения. Его стихи – бесконечный внутренний монолог, который время от времени прорывался наружу</a:t>
            </a:r>
            <a:r>
              <a:rPr lang="ru-RU" sz="2400" dirty="0" smtClean="0">
                <a:solidFill>
                  <a:schemeClr val="bg2"/>
                </a:solidFill>
              </a:rPr>
              <a:t>. </a:t>
            </a:r>
          </a:p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	В </a:t>
            </a:r>
            <a:r>
              <a:rPr lang="ru-RU" sz="2400" dirty="0">
                <a:solidFill>
                  <a:schemeClr val="bg2"/>
                </a:solidFill>
              </a:rPr>
              <a:t>большинстве своих стихотворений Тютчев разговаривает о природе, видя в ней то, что невозможно увидеть в чём-нибудь другом. </a:t>
            </a:r>
            <a:br>
              <a:rPr lang="ru-RU" sz="2400" dirty="0">
                <a:solidFill>
                  <a:schemeClr val="bg2"/>
                </a:solidFill>
              </a:rPr>
            </a:br>
            <a:endParaRPr lang="ru-RU" sz="2400" dirty="0" smtClean="0">
              <a:solidFill>
                <a:schemeClr val="bg2"/>
              </a:solidFill>
            </a:endParaRPr>
          </a:p>
          <a:p>
            <a:pPr marL="0" lvl="1" indent="0" algn="just">
              <a:spcBef>
                <a:spcPts val="600"/>
              </a:spcBef>
              <a:buClr>
                <a:schemeClr val="accent2"/>
              </a:buCl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45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09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>	</a:t>
            </a:r>
            <a:r>
              <a:rPr lang="ru-RU" sz="2000" dirty="0" smtClean="0">
                <a:solidFill>
                  <a:schemeClr val="bg2"/>
                </a:solidFill>
                <a:effectLst/>
              </a:rPr>
              <a:t>С </a:t>
            </a:r>
            <a:r>
              <a:rPr lang="ru-RU" sz="2000" dirty="0">
                <a:solidFill>
                  <a:schemeClr val="bg2"/>
                </a:solidFill>
                <a:effectLst/>
              </a:rPr>
              <a:t>самого детства входит в нашу жизнь удивительная, завораживающая чистотой чувства, ясностью и красотой образов поэзия Ф.И. Тютчева: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4" name="Объект 3" descr="http://festival.1september.ru/articles/598219/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04991"/>
            <a:ext cx="5148064" cy="42002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11247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Еще в полях белеет снег,</a:t>
            </a:r>
            <a:br>
              <a:rPr lang="ru-RU" i="1" dirty="0"/>
            </a:br>
            <a:r>
              <a:rPr lang="ru-RU" i="1" dirty="0"/>
              <a:t>А воды уж весной шумят -</a:t>
            </a:r>
            <a:br>
              <a:rPr lang="ru-RU" i="1" dirty="0"/>
            </a:br>
            <a:r>
              <a:rPr lang="ru-RU" i="1" dirty="0"/>
              <a:t>Бегут и будят сонный брег,</a:t>
            </a:r>
            <a:br>
              <a:rPr lang="ru-RU" i="1" dirty="0"/>
            </a:br>
            <a:r>
              <a:rPr lang="ru-RU" i="1" dirty="0"/>
              <a:t>Бегут и блещут и гласят:</a:t>
            </a:r>
          </a:p>
        </p:txBody>
      </p:sp>
    </p:spTree>
    <p:extLst>
      <p:ext uri="{BB962C8B-B14F-4D97-AF65-F5344CB8AC3E}">
        <p14:creationId xmlns:p14="http://schemas.microsoft.com/office/powerpoint/2010/main" val="14869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6936" y="1556792"/>
            <a:ext cx="8229600" cy="4572000"/>
          </a:xfrm>
        </p:spPr>
        <p:txBody>
          <a:bodyPr/>
          <a:lstStyle/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86544"/>
            <a:ext cx="8229600" cy="3242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2"/>
                </a:solidFill>
              </a:rPr>
              <a:t>или</a:t>
            </a:r>
            <a:endParaRPr lang="ru-RU" sz="22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http://festival.1september.ru/articles/598219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54461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9474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Есть в осени первоначальной </a:t>
            </a:r>
            <a:br>
              <a:rPr lang="ru-RU" i="1" dirty="0"/>
            </a:br>
            <a:r>
              <a:rPr lang="ru-RU" i="1" dirty="0"/>
              <a:t>Короткая, но дивная пора -</a:t>
            </a:r>
            <a:br>
              <a:rPr lang="ru-RU" i="1" dirty="0"/>
            </a:br>
            <a:r>
              <a:rPr lang="ru-RU" i="1" dirty="0"/>
              <a:t>Весь день стоит как бы хрустальный,</a:t>
            </a:r>
            <a:br>
              <a:rPr lang="ru-RU" i="1" dirty="0"/>
            </a:br>
            <a:r>
              <a:rPr lang="ru-RU" i="1" dirty="0"/>
              <a:t>И лучезарны вечера: </a:t>
            </a:r>
          </a:p>
        </p:txBody>
      </p:sp>
    </p:spTree>
    <p:extLst>
      <p:ext uri="{BB962C8B-B14F-4D97-AF65-F5344CB8AC3E}">
        <p14:creationId xmlns:p14="http://schemas.microsoft.com/office/powerpoint/2010/main" val="42414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0178" y="404664"/>
            <a:ext cx="8229600" cy="3242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bg2"/>
                </a:solidFill>
              </a:rPr>
              <a:t>или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9818" y="556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Зима недаром злится,</a:t>
            </a:r>
            <a:br>
              <a:rPr lang="ru-RU" i="1" dirty="0"/>
            </a:br>
            <a:r>
              <a:rPr lang="ru-RU" i="1" dirty="0"/>
              <a:t>Прошла ее пора - </a:t>
            </a:r>
            <a:br>
              <a:rPr lang="ru-RU" i="1" dirty="0"/>
            </a:br>
            <a:r>
              <a:rPr lang="ru-RU" i="1" dirty="0"/>
              <a:t>Весна в окно стучится</a:t>
            </a:r>
            <a:br>
              <a:rPr lang="ru-RU" i="1" dirty="0"/>
            </a:br>
            <a:r>
              <a:rPr lang="ru-RU" i="1" dirty="0"/>
              <a:t>И гонит со двора:</a:t>
            </a:r>
          </a:p>
        </p:txBody>
      </p:sp>
      <p:pic>
        <p:nvPicPr>
          <p:cNvPr id="8" name="Объект 7" descr="https://www.stihi.ru/pics/2012/03/07/65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86" y="1725274"/>
            <a:ext cx="5256584" cy="4769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4624"/>
            <a:ext cx="822960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В любовной лирике Тютчев </a:t>
            </a:r>
            <a:r>
              <a:rPr lang="ru-RU" sz="2400" dirty="0">
                <a:solidFill>
                  <a:schemeClr val="bg2"/>
                </a:solidFill>
              </a:rPr>
              <a:t>создаёт </a:t>
            </a:r>
            <a:r>
              <a:rPr lang="ru-RU" sz="2400" dirty="0" smtClean="0">
                <a:solidFill>
                  <a:schemeClr val="bg2"/>
                </a:solidFill>
              </a:rPr>
              <a:t>ряд стихотворений, посвящённых </a:t>
            </a:r>
            <a:r>
              <a:rPr lang="ru-RU" sz="2200" dirty="0" smtClean="0">
                <a:solidFill>
                  <a:schemeClr val="bg2"/>
                </a:solidFill>
              </a:rPr>
              <a:t>всем </a:t>
            </a:r>
            <a:r>
              <a:rPr lang="ru-RU" sz="2200" dirty="0">
                <a:solidFill>
                  <a:schemeClr val="bg2"/>
                </a:solidFill>
              </a:rPr>
              <a:t>своим </a:t>
            </a:r>
            <a:r>
              <a:rPr lang="ru-RU" sz="2200" dirty="0" smtClean="0">
                <a:solidFill>
                  <a:schemeClr val="bg2"/>
                </a:solidFill>
              </a:rPr>
              <a:t>возлюбленным: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/>
                </a:solidFill>
              </a:rPr>
              <a:t>	Своей первой жены</a:t>
            </a:r>
            <a:r>
              <a:rPr lang="ru-RU" sz="1800" dirty="0">
                <a:solidFill>
                  <a:schemeClr val="bg2"/>
                </a:solidFill>
              </a:rPr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Элеоноре </a:t>
            </a:r>
            <a:r>
              <a:rPr lang="ru-RU" sz="1800" dirty="0" err="1">
                <a:solidFill>
                  <a:schemeClr val="bg2"/>
                </a:solidFill>
              </a:rPr>
              <a:t>Ботмер</a:t>
            </a:r>
            <a:r>
              <a:rPr lang="ru-RU" sz="1800" dirty="0">
                <a:solidFill>
                  <a:schemeClr val="bg2"/>
                </a:solidFill>
              </a:rPr>
              <a:t> посвятил </a:t>
            </a:r>
            <a:r>
              <a:rPr lang="ru-RU" sz="1800" dirty="0" smtClean="0">
                <a:solidFill>
                  <a:schemeClr val="bg2"/>
                </a:solidFill>
              </a:rPr>
              <a:t> стихотворение </a:t>
            </a:r>
            <a:r>
              <a:rPr lang="ru-RU" sz="1800" dirty="0">
                <a:solidFill>
                  <a:schemeClr val="bg2"/>
                </a:solidFill>
              </a:rPr>
              <a:t>"Еще томлюсь тоской желаний", 1849 г.</a:t>
            </a:r>
          </a:p>
          <a:p>
            <a:pPr marL="0" indent="0">
              <a:buNone/>
            </a:pP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2538" y="1556792"/>
            <a:ext cx="5004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Твой милый образ, незабвенный,</a:t>
            </a:r>
            <a:br>
              <a:rPr lang="ru-RU" sz="2000" i="1" dirty="0"/>
            </a:br>
            <a:r>
              <a:rPr lang="ru-RU" sz="2000" i="1" dirty="0"/>
              <a:t>Он предо мной везде, всегда, </a:t>
            </a:r>
            <a:br>
              <a:rPr lang="ru-RU" sz="2000" i="1" dirty="0"/>
            </a:br>
            <a:r>
              <a:rPr lang="ru-RU" sz="2000" i="1" dirty="0"/>
              <a:t>Недостижимый, неизменный,</a:t>
            </a:r>
            <a:br>
              <a:rPr lang="ru-RU" sz="2000" i="1" dirty="0"/>
            </a:br>
            <a:r>
              <a:rPr lang="ru-RU" sz="2000" i="1" dirty="0"/>
              <a:t>Как ночью на небе звезда:</a:t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5048" y="5263862"/>
            <a:ext cx="8517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2"/>
                </a:solidFill>
              </a:rPr>
              <a:t>Глубокое </a:t>
            </a:r>
            <a:r>
              <a:rPr lang="ru-RU" dirty="0">
                <a:solidFill>
                  <a:schemeClr val="bg2"/>
                </a:solidFill>
              </a:rPr>
              <a:t>чувство, испытанное поэтом на склоне лет, подарило русской поэзии цикл стихов, именуемый </a:t>
            </a:r>
            <a:r>
              <a:rPr lang="ru-RU" b="1" i="1" dirty="0">
                <a:solidFill>
                  <a:schemeClr val="bg2"/>
                </a:solidFill>
              </a:rPr>
              <a:t>"</a:t>
            </a:r>
            <a:r>
              <a:rPr lang="ru-RU" b="1" i="1" dirty="0" err="1">
                <a:solidFill>
                  <a:schemeClr val="bg2"/>
                </a:solidFill>
              </a:rPr>
              <a:t>денисьевским</a:t>
            </a:r>
            <a:r>
              <a:rPr lang="ru-RU" b="1" i="1" dirty="0">
                <a:solidFill>
                  <a:schemeClr val="bg2"/>
                </a:solidFill>
              </a:rPr>
              <a:t>"</a:t>
            </a:r>
            <a:r>
              <a:rPr lang="ru-RU" dirty="0">
                <a:solidFill>
                  <a:schemeClr val="bg2"/>
                </a:solidFill>
              </a:rPr>
              <a:t> циклом (название не авторское). Абсолютно все стихи проникнуты глубоким психологизмом, человечностью, благородством.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048" y="2996952"/>
            <a:ext cx="82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2"/>
                </a:solidFill>
              </a:rPr>
              <a:t>Второй </a:t>
            </a:r>
            <a:r>
              <a:rPr lang="ru-RU" dirty="0">
                <a:solidFill>
                  <a:schemeClr val="bg2"/>
                </a:solidFill>
              </a:rPr>
              <a:t>жене Эрнестине </a:t>
            </a:r>
            <a:r>
              <a:rPr lang="ru-RU" dirty="0" err="1">
                <a:solidFill>
                  <a:schemeClr val="bg2"/>
                </a:solidFill>
              </a:rPr>
              <a:t>Пфеффель</a:t>
            </a:r>
            <a:r>
              <a:rPr lang="ru-RU" dirty="0">
                <a:solidFill>
                  <a:schemeClr val="bg2"/>
                </a:solidFill>
              </a:rPr>
              <a:t> посвятил стихотворение "Люблю глаза твои, мой друг".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2538" y="365827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Люблю глаза твои, мой друг,</a:t>
            </a:r>
            <a:br>
              <a:rPr lang="ru-RU" sz="2000" i="1" dirty="0"/>
            </a:br>
            <a:r>
              <a:rPr lang="ru-RU" sz="2000" i="1" dirty="0"/>
              <a:t>С игрой их пламенно - чудесной,</a:t>
            </a:r>
            <a:br>
              <a:rPr lang="ru-RU" sz="2000" i="1" dirty="0"/>
            </a:br>
            <a:r>
              <a:rPr lang="ru-RU" sz="2000" i="1" dirty="0"/>
              <a:t>Когда их приподнимешь вдруг,</a:t>
            </a:r>
            <a:br>
              <a:rPr lang="ru-RU" sz="2000" i="1" dirty="0"/>
            </a:br>
            <a:r>
              <a:rPr lang="ru-RU" sz="2000" i="1" dirty="0"/>
              <a:t>И словно молнией небесной</a:t>
            </a:r>
            <a:br>
              <a:rPr lang="ru-RU" sz="2000" i="1" dirty="0"/>
            </a:br>
            <a:r>
              <a:rPr lang="ru-RU" sz="2000" i="1" dirty="0"/>
              <a:t>Окинешь было целый круг:</a:t>
            </a:r>
          </a:p>
        </p:txBody>
      </p:sp>
    </p:spTree>
    <p:extLst>
      <p:ext uri="{BB962C8B-B14F-4D97-AF65-F5344CB8AC3E}">
        <p14:creationId xmlns:p14="http://schemas.microsoft.com/office/powerpoint/2010/main" val="20464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2082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/>
                </a:solidFill>
              </a:rPr>
              <a:t>Знаменитое стихотворение </a:t>
            </a:r>
            <a:r>
              <a:rPr lang="ru-RU" dirty="0">
                <a:solidFill>
                  <a:schemeClr val="bg2"/>
                </a:solidFill>
              </a:rPr>
              <a:t>«Я встретил вас</a:t>
            </a:r>
            <a:r>
              <a:rPr lang="ru-RU" dirty="0" smtClean="0">
                <a:solidFill>
                  <a:schemeClr val="bg2"/>
                </a:solidFill>
              </a:rPr>
              <a:t>…», посвященное первой </a:t>
            </a:r>
            <a:r>
              <a:rPr lang="ru-RU" dirty="0">
                <a:solidFill>
                  <a:schemeClr val="bg2"/>
                </a:solidFill>
              </a:rPr>
              <a:t>возлюбленной</a:t>
            </a:r>
            <a:r>
              <a:rPr lang="ru-RU" dirty="0" smtClean="0">
                <a:solidFill>
                  <a:schemeClr val="bg2"/>
                </a:solidFill>
              </a:rPr>
              <a:t>  было положенное </a:t>
            </a:r>
            <a:r>
              <a:rPr lang="ru-RU" dirty="0">
                <a:solidFill>
                  <a:schemeClr val="bg2"/>
                </a:solidFill>
              </a:rPr>
              <a:t>на </a:t>
            </a:r>
            <a:r>
              <a:rPr lang="ru-RU" dirty="0" smtClean="0">
                <a:solidFill>
                  <a:schemeClr val="bg2"/>
                </a:solidFill>
              </a:rPr>
              <a:t>музыку, </a:t>
            </a:r>
            <a:r>
              <a:rPr lang="ru-RU" i="1" dirty="0" smtClean="0">
                <a:solidFill>
                  <a:schemeClr val="bg2"/>
                </a:solidFill>
              </a:rPr>
              <a:t>стало </a:t>
            </a:r>
            <a:r>
              <a:rPr lang="ru-RU" i="1" dirty="0">
                <a:solidFill>
                  <a:schemeClr val="bg2"/>
                </a:solidFill>
              </a:rPr>
              <a:t>популярным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романсом: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Федор Тютчев написал свое знаменитое стихотворение «Я встретил вас…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28392" cy="3444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Я встретил вас – и всё былое</a:t>
            </a:r>
            <a:br>
              <a:rPr lang="ru-RU" i="1" dirty="0"/>
            </a:br>
            <a:r>
              <a:rPr lang="ru-RU" i="1" dirty="0"/>
              <a:t>В отжившем сердце ожило;</a:t>
            </a:r>
            <a:br>
              <a:rPr lang="ru-RU" i="1" dirty="0"/>
            </a:br>
            <a:r>
              <a:rPr lang="ru-RU" i="1" dirty="0"/>
              <a:t>Я вспомнил время золотое –</a:t>
            </a:r>
            <a:br>
              <a:rPr lang="ru-RU" i="1" dirty="0"/>
            </a:br>
            <a:r>
              <a:rPr lang="ru-RU" i="1" dirty="0"/>
              <a:t>И сердцу стало так тепло...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72974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Амалия </a:t>
            </a:r>
            <a:r>
              <a:rPr lang="ru-RU" dirty="0" err="1"/>
              <a:t>Лерхенфельд</a:t>
            </a:r>
            <a:r>
              <a:rPr lang="ru-RU" dirty="0"/>
              <a:t>, первая любовь Федора Тютчева</a:t>
            </a:r>
          </a:p>
        </p:txBody>
      </p:sp>
    </p:spTree>
    <p:extLst>
      <p:ext uri="{BB962C8B-B14F-4D97-AF65-F5344CB8AC3E}">
        <p14:creationId xmlns:p14="http://schemas.microsoft.com/office/powerpoint/2010/main" val="28524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31830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800" dirty="0" smtClean="0">
                <a:solidFill>
                  <a:schemeClr val="bg2"/>
                </a:solidFill>
              </a:rPr>
              <a:t>Любовь </a:t>
            </a:r>
            <a:r>
              <a:rPr lang="ru-RU" sz="2800" dirty="0">
                <a:solidFill>
                  <a:schemeClr val="bg2"/>
                </a:solidFill>
              </a:rPr>
              <a:t>по Тютчеву - основной мотив творчества, источник обогащения души, способ связи человека с миром, со всем живым. </a:t>
            </a:r>
            <a:r>
              <a:rPr lang="ru-RU" sz="2800" dirty="0" smtClean="0">
                <a:solidFill>
                  <a:schemeClr val="bg2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2"/>
                </a:solidFill>
              </a:rPr>
              <a:t>	</a:t>
            </a:r>
            <a:r>
              <a:rPr lang="ru-RU" sz="2800" dirty="0" smtClean="0">
                <a:solidFill>
                  <a:schemeClr val="bg2"/>
                </a:solidFill>
              </a:rPr>
              <a:t>Вера </a:t>
            </a:r>
            <a:r>
              <a:rPr lang="ru-RU" sz="2800" dirty="0">
                <a:solidFill>
                  <a:schemeClr val="bg2"/>
                </a:solidFill>
              </a:rPr>
              <a:t>в свою страну, открывшую ему великие нравственные истины, не покидала его никогда: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2"/>
                </a:solidFill>
              </a:rPr>
              <a:t>Есть любовь - есть ощущение Родины. 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	В </a:t>
            </a:r>
            <a:r>
              <a:rPr lang="ru-RU" sz="2800" dirty="0">
                <a:solidFill>
                  <a:schemeClr val="bg2"/>
                </a:solidFill>
              </a:rPr>
              <a:t>1866 году возникло знаменитое стихотворение "Умом Россию не понять".</a:t>
            </a:r>
            <a:endParaRPr lang="ru-RU" sz="2800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29309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Умом Россию не понять,</a:t>
            </a:r>
            <a:br>
              <a:rPr lang="ru-RU" sz="2400" i="1" dirty="0"/>
            </a:br>
            <a:r>
              <a:rPr lang="ru-RU" sz="2400" i="1" dirty="0"/>
              <a:t>Аршином общим не измерить</a:t>
            </a:r>
            <a:br>
              <a:rPr lang="ru-RU" sz="2400" i="1" dirty="0"/>
            </a:br>
            <a:r>
              <a:rPr lang="ru-RU" sz="2400" i="1" dirty="0"/>
              <a:t>У ней особенная стать:</a:t>
            </a:r>
            <a:br>
              <a:rPr lang="ru-RU" sz="2400" i="1" dirty="0"/>
            </a:br>
            <a:r>
              <a:rPr lang="ru-RU" sz="2400" i="1" dirty="0"/>
              <a:t>В Россию можно только верить.</a:t>
            </a:r>
          </a:p>
        </p:txBody>
      </p:sp>
    </p:spTree>
    <p:extLst>
      <p:ext uri="{BB962C8B-B14F-4D97-AF65-F5344CB8AC3E}">
        <p14:creationId xmlns:p14="http://schemas.microsoft.com/office/powerpoint/2010/main" val="6693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3180" y="1628800"/>
            <a:ext cx="5842992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>
                <a:solidFill>
                  <a:schemeClr val="bg2"/>
                </a:solidFill>
              </a:rPr>
              <a:t>В </a:t>
            </a:r>
            <a:r>
              <a:rPr lang="ru-RU" sz="2200" dirty="0">
                <a:solidFill>
                  <a:schemeClr val="bg2"/>
                </a:solidFill>
              </a:rPr>
              <a:t>60–70-х годах Тютчев переживает целый ряд жестоких </a:t>
            </a:r>
            <a:r>
              <a:rPr lang="ru-RU" sz="2200" dirty="0" smtClean="0">
                <a:solidFill>
                  <a:schemeClr val="bg2"/>
                </a:solidFill>
              </a:rPr>
              <a:t>потрясений, потерь близких и любимых им людей.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2"/>
                </a:solidFill>
              </a:rPr>
              <a:t>	Все это сказывается на его здоровье. После повторного инсульта  </a:t>
            </a:r>
            <a:r>
              <a:rPr lang="ru-RU" sz="2200" dirty="0">
                <a:solidFill>
                  <a:schemeClr val="bg2"/>
                </a:solidFill>
              </a:rPr>
              <a:t>поэт прожил </a:t>
            </a:r>
            <a:r>
              <a:rPr lang="ru-RU" sz="2200" dirty="0" smtClean="0">
                <a:solidFill>
                  <a:schemeClr val="bg2"/>
                </a:solidFill>
              </a:rPr>
              <a:t>чуть больше месяца и  </a:t>
            </a:r>
            <a:r>
              <a:rPr lang="ru-RU" sz="2200" dirty="0">
                <a:solidFill>
                  <a:schemeClr val="bg2"/>
                </a:solidFill>
              </a:rPr>
              <a:t>умер 15 июля 1873 г</a:t>
            </a:r>
            <a:r>
              <a:rPr lang="ru-RU" sz="2200" dirty="0" smtClean="0">
                <a:solidFill>
                  <a:schemeClr val="bg2"/>
                </a:solidFill>
              </a:rPr>
              <a:t>. на даче в  Царском Селе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2"/>
                </a:solidFill>
              </a:rPr>
              <a:t>	В </a:t>
            </a:r>
            <a:r>
              <a:rPr lang="ru-RU" sz="2200" dirty="0">
                <a:solidFill>
                  <a:schemeClr val="bg2"/>
                </a:solidFill>
              </a:rPr>
              <a:t>последний путь его провожала законная супруга Эрнестина Федоровна.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Последние годы поэта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http://tutchev.ru/wcmfiles/tut4ev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72" y="1547132"/>
            <a:ext cx="282892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3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/>
                </a:solidFill>
              </a:rPr>
              <a:t>Немало </a:t>
            </a:r>
            <a:r>
              <a:rPr lang="ru-RU" dirty="0">
                <a:solidFill>
                  <a:schemeClr val="bg2"/>
                </a:solidFill>
              </a:rPr>
              <a:t>стихотворений </a:t>
            </a:r>
            <a:r>
              <a:rPr lang="ru-RU" i="1" dirty="0">
                <a:solidFill>
                  <a:schemeClr val="bg2"/>
                </a:solidFill>
              </a:rPr>
              <a:t>Тютчева дошли</a:t>
            </a:r>
            <a:r>
              <a:rPr lang="ru-RU" dirty="0">
                <a:solidFill>
                  <a:schemeClr val="bg2"/>
                </a:solidFill>
              </a:rPr>
              <a:t> до наших дней только </a:t>
            </a:r>
            <a:r>
              <a:rPr lang="ru-RU" i="1" dirty="0" smtClean="0">
                <a:solidFill>
                  <a:schemeClr val="bg2"/>
                </a:solidFill>
              </a:rPr>
              <a:t>благодаря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младшей </a:t>
            </a:r>
            <a:r>
              <a:rPr lang="ru-RU" dirty="0">
                <a:solidFill>
                  <a:schemeClr val="bg2"/>
                </a:solidFill>
              </a:rPr>
              <a:t>дочери — </a:t>
            </a:r>
            <a:r>
              <a:rPr lang="ru-RU" dirty="0" smtClean="0">
                <a:solidFill>
                  <a:schemeClr val="bg2"/>
                </a:solidFill>
              </a:rPr>
              <a:t>Марии, </a:t>
            </a:r>
            <a:r>
              <a:rPr lang="ru-RU" dirty="0">
                <a:solidFill>
                  <a:schemeClr val="bg2"/>
                </a:solidFill>
              </a:rPr>
              <a:t>сумевшей сохранить исписанные отцом клочки бумаги, которые для него не представляли никакой  </a:t>
            </a:r>
            <a:r>
              <a:rPr lang="ru-RU" dirty="0" smtClean="0">
                <a:solidFill>
                  <a:schemeClr val="bg2"/>
                </a:solidFill>
              </a:rPr>
              <a:t>ценности.</a:t>
            </a:r>
          </a:p>
        </p:txBody>
      </p:sp>
      <p:pic>
        <p:nvPicPr>
          <p:cNvPr id="3" name="Рисунок 2" descr="Umom Rossiyu ne ponya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616624" cy="33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9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829"/>
            <a:ext cx="7355160" cy="1620479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Фёдор Иванович 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Тютчев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русский поэт, дипломат, публицист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http://gorod-plus.tv/uploads/80752517_large_4404913_e860222f984f6642ec622934d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85" y="1484784"/>
            <a:ext cx="3168352" cy="47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bg2"/>
                </a:solidFill>
              </a:rPr>
              <a:t>В </a:t>
            </a:r>
            <a:r>
              <a:rPr lang="ru-RU" sz="2000" dirty="0">
                <a:solidFill>
                  <a:schemeClr val="bg2"/>
                </a:solidFill>
              </a:rPr>
              <a:t>настоящее время в </a:t>
            </a:r>
            <a:r>
              <a:rPr lang="ru-RU" sz="2000" dirty="0" smtClean="0">
                <a:solidFill>
                  <a:schemeClr val="bg2"/>
                </a:solidFill>
              </a:rPr>
              <a:t>усадьбе </a:t>
            </a:r>
            <a:r>
              <a:rPr lang="ru-RU" sz="2000" dirty="0" err="1" smtClean="0">
                <a:solidFill>
                  <a:schemeClr val="bg2"/>
                </a:solidFill>
              </a:rPr>
              <a:t>Овстуг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ru-RU" sz="2000" dirty="0">
                <a:solidFill>
                  <a:schemeClr val="bg2"/>
                </a:solidFill>
              </a:rPr>
              <a:t>где родился велики поэт  расположен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Музей имени Ф. И. Тютчева .  Здесь часто  проводятся литературно-музыкальные </a:t>
            </a:r>
            <a:r>
              <a:rPr lang="ru-RU" sz="2000" dirty="0" smtClean="0">
                <a:solidFill>
                  <a:schemeClr val="bg2"/>
                </a:solidFill>
              </a:rPr>
              <a:t>вечера, каждый </a:t>
            </a:r>
            <a:r>
              <a:rPr lang="ru-RU" sz="2000" dirty="0">
                <a:solidFill>
                  <a:schemeClr val="bg2"/>
                </a:solidFill>
              </a:rPr>
              <a:t>год звучит живое слово современной российской поэзии. Здесь можно увидеть и услышать лучших поэтов и писателей славянских народов. Здесь с упоением читают стихи совсем юные авторы, выступают лучшие фольклорные группы, драматические коллективы…</a:t>
            </a:r>
          </a:p>
        </p:txBody>
      </p:sp>
      <p:pic>
        <p:nvPicPr>
          <p:cNvPr id="4" name="Объект 3" descr="Овстуг осенью. Белая карета.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904656" cy="40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3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Там же расположен  памятник </a:t>
            </a:r>
            <a:r>
              <a:rPr lang="ru-RU" sz="3200" dirty="0">
                <a:solidFill>
                  <a:schemeClr val="bg2"/>
                </a:solidFill>
              </a:rPr>
              <a:t>поэту </a:t>
            </a:r>
            <a:r>
              <a:rPr lang="ru-RU" sz="3200" dirty="0" smtClean="0">
                <a:solidFill>
                  <a:schemeClr val="bg2"/>
                </a:solidFill>
              </a:rPr>
              <a:t> у  пруда.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" name="Объект 3" descr="https://upload.wikimedia.org/wikipedia/commons/thumb/1/18/MonumentTutchev.JPG/220px-MonumentTutchev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3244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2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72000"/>
          </a:xfrm>
        </p:spPr>
        <p:txBody>
          <a:bodyPr/>
          <a:lstStyle/>
          <a:p>
            <a:r>
              <a:rPr lang="ru-RU" dirty="0" smtClean="0"/>
              <a:t>В чьи руки попадает тетрадь </a:t>
            </a:r>
            <a:r>
              <a:rPr lang="ru-RU" dirty="0"/>
              <a:t>Т</a:t>
            </a:r>
            <a:r>
              <a:rPr lang="ru-RU" dirty="0" smtClean="0"/>
              <a:t>ютчева с его стихами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7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Правильный ответ:  в руки </a:t>
            </a:r>
            <a:r>
              <a:rPr lang="ru-RU" dirty="0"/>
              <a:t>П</a:t>
            </a:r>
            <a:r>
              <a:rPr lang="ru-RU" dirty="0" smtClean="0"/>
              <a:t>ушкина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восхищённо отозвался о поэте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Правильный ответ</a:t>
            </a:r>
            <a:r>
              <a:rPr lang="ru-RU" dirty="0" smtClean="0"/>
              <a:t>: </a:t>
            </a:r>
            <a:r>
              <a:rPr lang="ru-RU" dirty="0"/>
              <a:t>Н</a:t>
            </a:r>
            <a:r>
              <a:rPr lang="ru-RU" dirty="0" smtClean="0"/>
              <a:t>екрасов, </a:t>
            </a:r>
            <a:r>
              <a:rPr lang="ru-RU" dirty="0"/>
              <a:t>Ф</a:t>
            </a:r>
            <a:r>
              <a:rPr lang="ru-RU" dirty="0" smtClean="0"/>
              <a:t>ет, </a:t>
            </a:r>
            <a:r>
              <a:rPr lang="ru-RU" dirty="0" err="1"/>
              <a:t>Т</a:t>
            </a:r>
            <a:r>
              <a:rPr lang="ru-RU" dirty="0" err="1" smtClean="0"/>
              <a:t>ургенёв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9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785320"/>
          </a:xfrm>
        </p:spPr>
        <p:txBody>
          <a:bodyPr/>
          <a:lstStyle/>
          <a:p>
            <a:r>
              <a:rPr lang="ru-RU" dirty="0" smtClean="0"/>
              <a:t>Про что Тютчев писал больше всего стихотворений?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Правильный ответ</a:t>
            </a:r>
            <a:r>
              <a:rPr lang="ru-RU" dirty="0" smtClean="0"/>
              <a:t>: про природу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расположен музей им. Тютчева?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7089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Правильный ответ</a:t>
            </a:r>
            <a:r>
              <a:rPr lang="ru-RU" dirty="0" smtClean="0"/>
              <a:t>: в усадьбе </a:t>
            </a:r>
            <a:r>
              <a:rPr lang="ru-RU" dirty="0" err="1"/>
              <a:t>О</a:t>
            </a:r>
            <a:r>
              <a:rPr lang="ru-RU" dirty="0" err="1" smtClean="0"/>
              <a:t>встуг</a:t>
            </a:r>
            <a:r>
              <a:rPr lang="ru-RU" dirty="0" smtClean="0"/>
              <a:t> Брянского уезда Орловской </a:t>
            </a:r>
            <a:r>
              <a:rPr lang="ru-RU" dirty="0"/>
              <a:t>Г</a:t>
            </a:r>
            <a:r>
              <a:rPr lang="ru-RU" dirty="0" smtClean="0"/>
              <a:t>убернии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457200" y="6453336"/>
            <a:ext cx="7643192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132856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	Фёдор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Иванович Тютчев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родился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23 ноября 1803 года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селе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Овстуг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Брянского уезда Орловской губернии,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расположенном у реки Десны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 родовитой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дворянской семье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 (250x345, 9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35086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5259288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Родители поэта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https://upload.wikimedia.org/wikipedia/commons/9/9e/%D0%95%D0%BB%D0%B5%D0%BD%D0%B0_%D0%9B%D1%8C%D0%B2%D0%BE%D0%B2%D0%BD%D0%B0_%D0%A2%D1%8E%D1%82%D1%87%D0%B5%D0%B2%D0%B0%2C_%D0%BC%D0%B0%D1%82%D1%8C_%D0%BF%D0%BE%D1%8D%D1%82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924464" cy="341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pload.wikimedia.org/wikipedia/commons/b/b1/%D0%98%D0%B2%D0%B0%D0%BD_%D0%9D%D0%B8%D0%BA%D0%BE%D0%BB%D0%B0%D0%B5%D0%B2%D0%B8%D1%87_%D0%A2%D1%8E%D1%82%D1%87%D0%B5%D0%B2%2C_%D0%BE%D1%82%D0%B5%D1%86_%D0%BF%D0%BE%D1%8D%D1%82%D0%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18" y="981539"/>
            <a:ext cx="3024336" cy="34162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71044" y="4794058"/>
            <a:ext cx="3390168" cy="140515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</a:pPr>
            <a:r>
              <a:rPr lang="ru-RU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Мать, Екатерина Львовна Толстая, </a:t>
            </a:r>
            <a:r>
              <a:rPr lang="ru-RU" sz="1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(</a:t>
            </a:r>
            <a:r>
              <a:rPr lang="ru-RU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 октября 1776—15 мая 1866), </a:t>
            </a:r>
          </a:p>
          <a:p>
            <a:pPr marL="0" lvl="1">
              <a:spcBef>
                <a:spcPct val="0"/>
              </a:spcBef>
            </a:pPr>
            <a:r>
              <a:rPr lang="ru-RU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принадлежала старинному дворянскому роду., занималась домашним хозяйством и воспитанием </a:t>
            </a:r>
            <a:r>
              <a:rPr lang="ru-RU" sz="1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сына</a:t>
            </a:r>
            <a:r>
              <a:rPr lang="en-US" sz="1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150874" y="4616219"/>
            <a:ext cx="3268224" cy="176083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Отец Тютчева, Иван Николаевич, 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(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</a:rPr>
              <a:t>12 октября 1768—23 апреля 1846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),</a:t>
            </a:r>
            <a:endParaRPr lang="ru-RU" sz="1600" i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характеру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добрый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мягкий человек, сначала служил в гвардейском полку, затем перешел на гражданскую службу, где получил чин надворного советника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sz="16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chemeClr val="tx2">
                    <a:lumMod val="10000"/>
                  </a:schemeClr>
                </a:solidFill>
              </a:rPr>
              <a:t>Усадьба Тютчевых в селе </a:t>
            </a:r>
            <a:r>
              <a:rPr lang="ru-RU" sz="3400" dirty="0" err="1">
                <a:solidFill>
                  <a:schemeClr val="tx2">
                    <a:lumMod val="10000"/>
                  </a:schemeClr>
                </a:solidFill>
              </a:rPr>
              <a:t>Овстуг</a:t>
            </a:r>
            <a:r>
              <a:rPr lang="ru-RU" sz="3400" dirty="0">
                <a:solidFill>
                  <a:schemeClr val="tx2">
                    <a:lumMod val="10000"/>
                  </a:schemeClr>
                </a:solidFill>
              </a:rPr>
              <a:t> Брянского уезда </a:t>
            </a:r>
            <a:r>
              <a:rPr lang="ru-RU" sz="3400" dirty="0" smtClean="0">
                <a:solidFill>
                  <a:schemeClr val="tx2">
                    <a:lumMod val="10000"/>
                  </a:schemeClr>
                </a:solidFill>
              </a:rPr>
              <a:t>Орловской губернии</a:t>
            </a:r>
            <a:endParaRPr lang="ru-RU" sz="3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gallery_promo209637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1" y="1628800"/>
            <a:ext cx="7421245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836712"/>
            <a:ext cx="5328592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С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1813 года домашним образованием 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</a:rPr>
              <a:t>Ф.И.Тютчева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 руководил Семён Егорович Раич, выпускник орловской духовной семинарии, знаток древних языков и античной литературы. Именно он привил будущему поэту любовь к наукам и искусству, приобщил к литературному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творчеству.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Уже в 12 лет Тютчев переводил оды римского поэта Горация, а в 15 лет был принят в «Общество любителей русской словесности».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947" y="18864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Образование Тютчева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24947" y="4972775"/>
            <a:ext cx="5155165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Осенью 1819 года Тютчев стал студентом словесного факультета Московского университета, который окончил в 1821 году со степенью кандидата словесных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наук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http://az.lib.ru/r/raich_s_e/.ph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7" y="971936"/>
            <a:ext cx="2706893" cy="36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ютчев: Тайный советник и камерг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8" y="3391927"/>
            <a:ext cx="2500334" cy="33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836712"/>
            <a:ext cx="5079978" cy="2736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ru-RU" sz="2000" dirty="0" smtClean="0">
                <a:solidFill>
                  <a:schemeClr val="bg2"/>
                </a:solidFill>
              </a:rPr>
              <a:t>В </a:t>
            </a:r>
            <a:r>
              <a:rPr lang="ru-RU" sz="2000" dirty="0">
                <a:solidFill>
                  <a:schemeClr val="bg2"/>
                </a:solidFill>
              </a:rPr>
              <a:t>начале 1822 Тютчев поступил на службу в Государственную коллегию иностранных дел. Через несколько месяцев был назначен чиновником при Русской дипломатической миссии в Мюнхене</a:t>
            </a:r>
            <a:r>
              <a:rPr lang="ru-RU" sz="2000" dirty="0" smtClean="0">
                <a:solidFill>
                  <a:schemeClr val="bg2"/>
                </a:solidFill>
              </a:rPr>
              <a:t>. В 1837 году Тютчев был назначен первым секретарем русской миссии в Турине (Италия). В 1839 году он уволился со службы и на протяжении пяти лет жил в Мюнхене, не занимая никакого общественного положения.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3902509"/>
            <a:ext cx="5112568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ru-RU" sz="1800" dirty="0"/>
          </a:p>
        </p:txBody>
      </p:sp>
      <p:pic>
        <p:nvPicPr>
          <p:cNvPr id="1028" name="Picture 4" descr="http://slovo.ws/bio/rus/Tyutchev_Fedor_Ivanovich/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668822" cy="33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lovo.ws/bio/rus/Tyutchev_Fedor_Ivanovich/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65641"/>
            <a:ext cx="2376264" cy="30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	</a:t>
            </a:r>
            <a:r>
              <a:rPr lang="ru-RU" dirty="0" smtClean="0">
                <a:solidFill>
                  <a:schemeClr val="bg2"/>
                </a:solidFill>
              </a:rPr>
              <a:t>В </a:t>
            </a:r>
            <a:r>
              <a:rPr lang="ru-RU" dirty="0">
                <a:solidFill>
                  <a:schemeClr val="bg2"/>
                </a:solidFill>
              </a:rPr>
              <a:t>1844 году Тютчев вернулся в Россию и поступил на </a:t>
            </a:r>
            <a:r>
              <a:rPr lang="ru-RU" dirty="0" smtClean="0">
                <a:solidFill>
                  <a:schemeClr val="bg2"/>
                </a:solidFill>
              </a:rPr>
              <a:t>службу </a:t>
            </a:r>
            <a:r>
              <a:rPr lang="ru-RU" dirty="0">
                <a:solidFill>
                  <a:schemeClr val="bg2"/>
                </a:solidFill>
              </a:rPr>
              <a:t>в Министерство иностранных дел. В 1858 году он занял пост председателя Комитета иностранной цензуры.</a:t>
            </a: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263285" y="274847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Карьера Тютчева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53860" y="692696"/>
            <a:ext cx="5166612" cy="30220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	</a:t>
            </a:r>
            <a:r>
              <a:rPr lang="ru-RU" sz="3100" dirty="0" smtClean="0">
                <a:solidFill>
                  <a:schemeClr val="bg2"/>
                </a:solidFill>
              </a:rPr>
              <a:t>В марте </a:t>
            </a:r>
            <a:r>
              <a:rPr lang="en-US" sz="3100" dirty="0" smtClean="0">
                <a:solidFill>
                  <a:schemeClr val="bg2"/>
                </a:solidFill>
              </a:rPr>
              <a:t>1826 </a:t>
            </a:r>
            <a:r>
              <a:rPr lang="ru-RU" sz="3100" dirty="0" smtClean="0">
                <a:solidFill>
                  <a:schemeClr val="bg2"/>
                </a:solidFill>
              </a:rPr>
              <a:t>года </a:t>
            </a:r>
            <a:r>
              <a:rPr lang="ru-RU" sz="3100" dirty="0">
                <a:solidFill>
                  <a:schemeClr val="bg2"/>
                </a:solidFill>
              </a:rPr>
              <a:t>22-летний поэт тайно </a:t>
            </a:r>
            <a:r>
              <a:rPr lang="ru-RU" sz="3100" dirty="0" smtClean="0">
                <a:solidFill>
                  <a:schemeClr val="bg2"/>
                </a:solidFill>
              </a:rPr>
              <a:t>обвенчался со своей первой женой с </a:t>
            </a:r>
            <a:r>
              <a:rPr lang="ru-RU" sz="3100" dirty="0">
                <a:solidFill>
                  <a:schemeClr val="bg2"/>
                </a:solidFill>
              </a:rPr>
              <a:t>25-ти летней Элеонорой </a:t>
            </a:r>
            <a:r>
              <a:rPr lang="ru-RU" sz="3100" dirty="0" err="1">
                <a:solidFill>
                  <a:schemeClr val="bg2"/>
                </a:solidFill>
              </a:rPr>
              <a:t>Петерсон</a:t>
            </a:r>
            <a:r>
              <a:rPr lang="ru-RU" sz="3100" dirty="0">
                <a:solidFill>
                  <a:schemeClr val="bg2"/>
                </a:solidFill>
              </a:rPr>
              <a:t>. </a:t>
            </a:r>
            <a:r>
              <a:rPr lang="ru-RU" sz="3100" dirty="0" smtClean="0">
                <a:solidFill>
                  <a:schemeClr val="bg2"/>
                </a:solidFill>
              </a:rPr>
              <a:t> У </a:t>
            </a:r>
            <a:r>
              <a:rPr lang="ru-RU" sz="3100" dirty="0">
                <a:solidFill>
                  <a:schemeClr val="bg2"/>
                </a:solidFill>
              </a:rPr>
              <a:t>Элеоноры было четыре сына от первого брака. 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bg2"/>
                </a:solidFill>
              </a:rPr>
              <a:t>Брак с Элеонорой был </a:t>
            </a:r>
            <a:r>
              <a:rPr lang="ru-RU" sz="3100" dirty="0">
                <a:solidFill>
                  <a:schemeClr val="bg2"/>
                </a:solidFill>
              </a:rPr>
              <a:t>счастливым. В </a:t>
            </a:r>
            <a:r>
              <a:rPr lang="ru-RU" sz="3100" dirty="0" smtClean="0">
                <a:solidFill>
                  <a:schemeClr val="bg2"/>
                </a:solidFill>
              </a:rPr>
              <a:t>её лице </a:t>
            </a:r>
            <a:r>
              <a:rPr lang="ru-RU" sz="3100" dirty="0">
                <a:solidFill>
                  <a:schemeClr val="bg2"/>
                </a:solidFill>
              </a:rPr>
              <a:t>Тютчев обрел любящую жену, преданного друга и неизменную опору в трудные минуты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649" y="116632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Семья Тютчева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51520" y="4653136"/>
            <a:ext cx="5256584" cy="165618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	У Тютчевых родились три дочери: Анна, Дарья и Екатерина.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	Счастливый брак разрушила кончина жены в </a:t>
            </a:r>
            <a:r>
              <a:rPr lang="ru-RU" sz="2400" dirty="0" smtClean="0">
                <a:solidFill>
                  <a:schemeClr val="bg2"/>
                </a:solidFill>
              </a:rPr>
              <a:t>1838 году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8" name="Рисунок 7" descr="Тютчев: Тайный советник и камерге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6004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2" descr="Mэлеонора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5" y="692696"/>
            <a:ext cx="25431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8463" y="3957401"/>
            <a:ext cx="301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Элеонора Тютчева, 1830-е годы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6124654"/>
            <a:ext cx="301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Элеонора Тютчева, 1830-е годы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7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649982"/>
            <a:ext cx="8229600" cy="33550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 smtClean="0">
                <a:solidFill>
                  <a:schemeClr val="bg2"/>
                </a:solidFill>
              </a:rPr>
              <a:t>	</a:t>
            </a:r>
            <a:r>
              <a:rPr lang="ru-RU" sz="2000" dirty="0" smtClean="0">
                <a:solidFill>
                  <a:schemeClr val="bg2"/>
                </a:solidFill>
              </a:rPr>
              <a:t>Второй женой Фёдора Ивановича Тютчева стала Эрнестина</a:t>
            </a:r>
            <a:r>
              <a:rPr lang="ru-RU" sz="2000" i="1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Пфеффель</a:t>
            </a:r>
            <a:r>
              <a:rPr lang="ru-RU" sz="2000" dirty="0" smtClean="0">
                <a:solidFill>
                  <a:schemeClr val="bg2"/>
                </a:solidFill>
              </a:rPr>
              <a:t> в 1839г. </a:t>
            </a:r>
            <a:r>
              <a:rPr lang="ru-RU" sz="2000" dirty="0">
                <a:solidFill>
                  <a:schemeClr val="bg2"/>
                </a:solidFill>
              </a:rPr>
              <a:t>Эрнестина была богатой женщиной, и Тютчев не делал секрета из того, что живёт на её </a:t>
            </a:r>
            <a:r>
              <a:rPr lang="ru-RU" sz="2000" dirty="0" smtClean="0">
                <a:solidFill>
                  <a:schemeClr val="bg2"/>
                </a:solidFill>
              </a:rPr>
              <a:t>деньги.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	От </a:t>
            </a:r>
            <a:r>
              <a:rPr lang="ru-RU" sz="2000" dirty="0">
                <a:solidFill>
                  <a:schemeClr val="bg2"/>
                </a:solidFill>
              </a:rPr>
              <a:t>брака с </a:t>
            </a:r>
            <a:r>
              <a:rPr lang="ru-RU" sz="2000" dirty="0" err="1">
                <a:solidFill>
                  <a:schemeClr val="bg2"/>
                </a:solidFill>
              </a:rPr>
              <a:t>Ф.И.Тютчевым</a:t>
            </a:r>
            <a:r>
              <a:rPr lang="ru-RU" sz="2000" dirty="0">
                <a:solidFill>
                  <a:schemeClr val="bg2"/>
                </a:solidFill>
              </a:rPr>
              <a:t> у Эрнестины была дочь и два </a:t>
            </a:r>
            <a:r>
              <a:rPr lang="ru-RU" sz="2000" dirty="0" smtClean="0">
                <a:solidFill>
                  <a:schemeClr val="bg2"/>
                </a:solidFill>
              </a:rPr>
              <a:t>сына.  </a:t>
            </a:r>
            <a:r>
              <a:rPr lang="ru-RU" sz="2000" dirty="0">
                <a:solidFill>
                  <a:schemeClr val="bg2"/>
                </a:solidFill>
              </a:rPr>
              <a:t>Тем не менее в 1850-е годы Тютчев </a:t>
            </a:r>
            <a:r>
              <a:rPr lang="ru-RU" sz="2000" dirty="0" smtClean="0">
                <a:solidFill>
                  <a:schemeClr val="bg2"/>
                </a:solidFill>
              </a:rPr>
              <a:t>увлёкся Денисьевой Еленой</a:t>
            </a:r>
            <a:r>
              <a:rPr lang="ru-RU" sz="2000" dirty="0" smtClean="0">
                <a:solidFill>
                  <a:schemeClr val="bg2"/>
                </a:solidFill>
                <a:hlinkClick r:id="rId2" tooltip="Денисьева, Елена Александровна"/>
              </a:rPr>
              <a:t> </a:t>
            </a:r>
            <a:r>
              <a:rPr lang="ru-RU" sz="2000" i="1" dirty="0" smtClean="0">
                <a:solidFill>
                  <a:schemeClr val="bg2"/>
                </a:solidFill>
              </a:rPr>
              <a:t>Александровной </a:t>
            </a:r>
            <a:r>
              <a:rPr lang="ru-RU" sz="2000" dirty="0" smtClean="0">
                <a:solidFill>
                  <a:schemeClr val="bg2"/>
                </a:solidFill>
              </a:rPr>
              <a:t>и </a:t>
            </a:r>
            <a:r>
              <a:rPr lang="ru-RU" sz="2000" dirty="0">
                <a:solidFill>
                  <a:schemeClr val="bg2"/>
                </a:solidFill>
              </a:rPr>
              <a:t>фактически создал с ней вторую семью</a:t>
            </a:r>
            <a:r>
              <a:rPr lang="ru-RU" sz="2000" dirty="0" smtClean="0">
                <a:solidFill>
                  <a:schemeClr val="bg2"/>
                </a:solidFill>
              </a:rPr>
              <a:t>.</a:t>
            </a:r>
            <a:r>
              <a:rPr lang="ru-RU" sz="2000" dirty="0">
                <a:solidFill>
                  <a:schemeClr val="bg2"/>
                </a:solidFill>
              </a:rPr>
              <a:t> Их мучительный и так много значащий в жизни Тютчева роман продолжительностью в 14 лет оборвался </a:t>
            </a:r>
            <a:r>
              <a:rPr lang="ru-RU" sz="2000" dirty="0" smtClean="0">
                <a:solidFill>
                  <a:schemeClr val="bg2"/>
                </a:solidFill>
              </a:rPr>
              <a:t>внезапно </a:t>
            </a:r>
            <a:r>
              <a:rPr lang="ru-RU" sz="2000" dirty="0" err="1" smtClean="0">
                <a:solidFill>
                  <a:schemeClr val="bg2"/>
                </a:solidFill>
              </a:rPr>
              <a:t>смерьтью</a:t>
            </a:r>
            <a:r>
              <a:rPr lang="ru-RU" sz="2000" dirty="0" smtClean="0">
                <a:solidFill>
                  <a:schemeClr val="bg2"/>
                </a:solidFill>
              </a:rPr>
              <a:t> Денисьевой </a:t>
            </a:r>
            <a:r>
              <a:rPr lang="ru-RU" sz="2000" dirty="0">
                <a:solidFill>
                  <a:schemeClr val="bg2"/>
                </a:solidFill>
              </a:rPr>
              <a:t>на руках </a:t>
            </a:r>
            <a:r>
              <a:rPr lang="ru-RU" sz="2000" dirty="0" smtClean="0">
                <a:solidFill>
                  <a:schemeClr val="bg2"/>
                </a:solidFill>
              </a:rPr>
              <a:t>поэта. От этих отношений у Тютчева остались </a:t>
            </a:r>
            <a:r>
              <a:rPr lang="ru-RU" sz="2000" dirty="0">
                <a:solidFill>
                  <a:schemeClr val="bg2"/>
                </a:solidFill>
              </a:rPr>
              <a:t>дочь и два сына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Семья Тютчева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587" y="6400989"/>
            <a:ext cx="241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Эрнестина Тютчева</a:t>
            </a:r>
            <a:r>
              <a:rPr lang="ru-RU" dirty="0"/>
              <a:t>,</a:t>
            </a:r>
          </a:p>
        </p:txBody>
      </p:sp>
      <p:pic>
        <p:nvPicPr>
          <p:cNvPr id="9" name="Рисунок 8" descr="0_6657c_f2ca0760_XL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74064"/>
            <a:ext cx="2016224" cy="24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Tutchev_1840_ernestina_2_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06691"/>
            <a:ext cx="1975245" cy="23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62179" y="6423480"/>
            <a:ext cx="196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Денисьева Елена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397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739</TotalTime>
  <Words>352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на тему:  Федор Иванович Тютчев </vt:lpstr>
      <vt:lpstr>Фёдор Иванович Тютчев русский поэт, дипломат, публицист  </vt:lpstr>
      <vt:lpstr>Презентация PowerPoint</vt:lpstr>
      <vt:lpstr>Родители поэта</vt:lpstr>
      <vt:lpstr>Усадьба Тютчевых в селе Овстуг Брянского уезда Орловской губернии</vt:lpstr>
      <vt:lpstr>Образование Тютчева</vt:lpstr>
      <vt:lpstr>Карьера Тютчева</vt:lpstr>
      <vt:lpstr>Семья Тютчева</vt:lpstr>
      <vt:lpstr>Семья Тютчева</vt:lpstr>
      <vt:lpstr>Творческая жизнь Тютчева</vt:lpstr>
      <vt:lpstr>Презентация PowerPoint</vt:lpstr>
      <vt:lpstr> С самого детства входит в нашу жизнь удивительная, завораживающая чистотой чувства, ясностью и красотой образов поэзия Ф.И. Тютчева:</vt:lpstr>
      <vt:lpstr>или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Последние годы поэта</vt:lpstr>
      <vt:lpstr>Презентация PowerPoint</vt:lpstr>
      <vt:lpstr>Презентация PowerPoint</vt:lpstr>
      <vt:lpstr>Там же расположен  памятник поэту  у  пруда.</vt:lpstr>
      <vt:lpstr>вопросы</vt:lpstr>
      <vt:lpstr>вопросы</vt:lpstr>
      <vt:lpstr>вопросы</vt:lpstr>
      <vt:lpstr>вопросы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Федор Иванович Тютчев </dc:title>
  <dc:creator>KUZMINA Kseniya</dc:creator>
  <cp:lastModifiedBy>Чайник</cp:lastModifiedBy>
  <cp:revision>59</cp:revision>
  <dcterms:created xsi:type="dcterms:W3CDTF">2015-11-18T04:16:51Z</dcterms:created>
  <dcterms:modified xsi:type="dcterms:W3CDTF">2015-12-16T01:41:55Z</dcterms:modified>
</cp:coreProperties>
</file>