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8" r:id="rId3"/>
    <p:sldId id="259" r:id="rId4"/>
    <p:sldId id="272" r:id="rId5"/>
    <p:sldId id="260" r:id="rId6"/>
    <p:sldId id="271" r:id="rId7"/>
    <p:sldId id="261" r:id="rId8"/>
    <p:sldId id="268" r:id="rId9"/>
    <p:sldId id="269" r:id="rId10"/>
    <p:sldId id="262" r:id="rId11"/>
    <p:sldId id="270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3A7E1F-E597-4382-B376-3C546608E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859D-E1E3-4C59-92D4-FB21A4ECE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ED8-6D95-420F-819D-F9BEF00E4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2BB0DB-CC5F-44E6-AE0B-9517F6C34C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6698E3-E700-4322-A7CD-B1F365F007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E112E2-EA0A-41E8-93E7-619FE84D79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2E40EE-3A40-4535-BB90-D71640B5C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7A12-46D5-43C0-8406-973419ADA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C212-9289-42FA-BF87-DC07065F1A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5EC49F-A2F7-41D5-A56D-7D7BE666C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396E-B8A7-4F33-BBB0-FB6F1A4765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0F09AF-5FD4-4642-8459-77314D7088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A2C28-B86F-4E4E-B3E5-7FEED3A380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A29025-6924-4DF4-A8F6-2E3337A6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52"/>
            <a:ext cx="8786842" cy="235745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Михаил </a:t>
            </a:r>
            <a:r>
              <a:rPr lang="ru-RU" sz="4000" dirty="0"/>
              <a:t>Илларионович             </a:t>
            </a:r>
            <a:r>
              <a:rPr lang="ru-RU" sz="6000" dirty="0"/>
              <a:t>Кутузов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2057" name="Picture 9" descr="ANd9GcSLizmUW1TdxUjDzohqpQpzu6EDF0qAz4Ln_cuIhqNRgOBjb_DOa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857364"/>
            <a:ext cx="3786182" cy="47910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571479"/>
          </a:xfrm>
        </p:spPr>
        <p:txBody>
          <a:bodyPr>
            <a:normAutofit/>
          </a:bodyPr>
          <a:lstStyle/>
          <a:p>
            <a:r>
              <a:rPr lang="ru-RU" dirty="0"/>
              <a:t> Бородинское сражение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571480"/>
            <a:ext cx="8501122" cy="3786214"/>
          </a:xfrm>
        </p:spPr>
        <p:txBody>
          <a:bodyPr>
            <a:normAutofit lnSpcReduction="10000"/>
          </a:bodyPr>
          <a:lstStyle/>
          <a:p>
            <a:pPr marL="0" indent="274320" algn="just">
              <a:lnSpc>
                <a:spcPct val="90000"/>
              </a:lnSpc>
              <a:buNone/>
            </a:pPr>
            <a:r>
              <a:rPr lang="ru-RU" sz="2600" dirty="0"/>
              <a:t>Бородинское сражение – крупнейшее сражение </a:t>
            </a:r>
            <a:r>
              <a:rPr lang="ru-RU" sz="2600" dirty="0" smtClean="0"/>
              <a:t>между </a:t>
            </a:r>
            <a:r>
              <a:rPr lang="ru-RU" sz="2600" dirty="0"/>
              <a:t>русской и французской армиями - состоялось 7 сентября 1812 года у села Бородино. </a:t>
            </a:r>
            <a:endParaRPr lang="ru-RU" sz="2600" dirty="0" smtClean="0"/>
          </a:p>
          <a:p>
            <a:pPr marL="0" indent="274320" algn="just">
              <a:lnSpc>
                <a:spcPct val="90000"/>
              </a:lnSpc>
              <a:buNone/>
            </a:pPr>
            <a:r>
              <a:rPr lang="ru-RU" sz="2600" dirty="0" smtClean="0"/>
              <a:t>Благодаря стратегии Кутузова огромная наполеоновская армия была практически полностью уничтожена, за что Кутузов был удостоен ордена Св. Георгия 1-й степени, став первым  полным Георгиевским кавалером.</a:t>
            </a:r>
          </a:p>
          <a:p>
            <a:pPr marL="0" indent="274320"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/>
              <a:t> В 1813 Михаил Кутузов возглавил союзные русско-прусские войска. </a:t>
            </a:r>
          </a:p>
          <a:p>
            <a:pPr marL="0" indent="274320" algn="just">
              <a:lnSpc>
                <a:spcPct val="90000"/>
              </a:lnSpc>
              <a:buNone/>
            </a:pPr>
            <a:endParaRPr lang="ru-RU" sz="2600" dirty="0"/>
          </a:p>
        </p:txBody>
      </p:sp>
      <p:pic>
        <p:nvPicPr>
          <p:cNvPr id="8204" name="Picture 12" descr="250px-Borodino-Desarno-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00504"/>
            <a:ext cx="4052817" cy="2643182"/>
          </a:xfrm>
          <a:prstGeom prst="rect">
            <a:avLst/>
          </a:prstGeom>
          <a:noFill/>
        </p:spPr>
      </p:pic>
      <p:pic>
        <p:nvPicPr>
          <p:cNvPr id="6" name="Picture 7" descr="2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00504"/>
            <a:ext cx="407196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428604"/>
          </a:xfrm>
        </p:spPr>
        <p:txBody>
          <a:bodyPr>
            <a:normAutofit fontScale="90000"/>
          </a:bodyPr>
          <a:lstStyle/>
          <a:p>
            <a:r>
              <a:rPr lang="ru-RU" dirty="0"/>
              <a:t>Последние годы жизни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428604"/>
            <a:ext cx="8572560" cy="2357454"/>
          </a:xfrm>
        </p:spPr>
        <p:txBody>
          <a:bodyPr>
            <a:normAutofit/>
          </a:bodyPr>
          <a:lstStyle/>
          <a:p>
            <a:pPr marL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300" dirty="0"/>
              <a:t>    5 апреля </a:t>
            </a:r>
            <a:r>
              <a:rPr lang="ru-RU" sz="2300" dirty="0" smtClean="0"/>
              <a:t>1813 года </a:t>
            </a:r>
            <a:r>
              <a:rPr lang="ru-RU" sz="2300" dirty="0"/>
              <a:t>главнокомандующий простудился и слёг в </a:t>
            </a:r>
            <a:r>
              <a:rPr lang="ru-RU" sz="2300" dirty="0" smtClean="0"/>
              <a:t>небольшом</a:t>
            </a:r>
            <a:r>
              <a:rPr lang="ru-RU" sz="2300" dirty="0"/>
              <a:t> </a:t>
            </a:r>
            <a:r>
              <a:rPr lang="ru-RU" sz="2300" dirty="0" smtClean="0"/>
              <a:t>Прусском</a:t>
            </a:r>
            <a:r>
              <a:rPr lang="ru-RU" sz="2300" dirty="0"/>
              <a:t> </a:t>
            </a:r>
            <a:r>
              <a:rPr lang="ru-RU" sz="2300" dirty="0" smtClean="0"/>
              <a:t>городке. Царь</a:t>
            </a:r>
            <a:r>
              <a:rPr lang="ru-RU" sz="2300" dirty="0"/>
              <a:t> </a:t>
            </a:r>
            <a:r>
              <a:rPr lang="ru-RU" sz="2300" dirty="0" err="1" smtClean="0"/>
              <a:t>АлександрI</a:t>
            </a:r>
            <a:r>
              <a:rPr lang="ru-RU" sz="2300" dirty="0"/>
              <a:t> прибыл проститься с очень ослабевшим фельдмаршалом. На следующий день, 28 апреля 1813, князя Кутузова не стало. Тело его было забальзамировано и отправлено в Санкт-Петербург, где погребено в Казанском соборе. </a:t>
            </a:r>
          </a:p>
          <a:p>
            <a:pPr>
              <a:lnSpc>
                <a:spcPct val="90000"/>
              </a:lnSpc>
            </a:pPr>
            <a:endParaRPr lang="ru-RU" sz="2300" dirty="0"/>
          </a:p>
        </p:txBody>
      </p:sp>
      <p:pic>
        <p:nvPicPr>
          <p:cNvPr id="52232" name="Picture 8" descr="konchina_kutuzova_neizvestnyy_hudozhnik_19_ve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643182"/>
            <a:ext cx="5000660" cy="3961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429684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Памятник Кутузову  у Казанского собора </a:t>
            </a:r>
            <a:r>
              <a:rPr lang="ru-RU" sz="4000" b="0" dirty="0"/>
              <a:t/>
            </a:r>
            <a:br>
              <a:rPr lang="ru-RU" sz="4000" b="0" dirty="0"/>
            </a:br>
            <a:r>
              <a:rPr lang="ru-RU" sz="2000" b="0" dirty="0"/>
              <a:t>выполнен  по моделям скульптора Б.И. Орловского</a:t>
            </a:r>
            <a:r>
              <a:rPr lang="ru-RU" sz="4000" dirty="0"/>
              <a:t> </a:t>
            </a:r>
          </a:p>
        </p:txBody>
      </p:sp>
      <p:pic>
        <p:nvPicPr>
          <p:cNvPr id="16386" name="Picture 2" descr="http://spbfoto.spb.ru/foto/data/media/4/DSC_48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074577"/>
            <a:ext cx="3786214" cy="5783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"/>
            <a:ext cx="7543800" cy="642918"/>
          </a:xfrm>
        </p:spPr>
        <p:txBody>
          <a:bodyPr/>
          <a:lstStyle/>
          <a:p>
            <a:r>
              <a:rPr lang="ru-RU" dirty="0"/>
              <a:t>Биография М.И.Кутузова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1000109"/>
            <a:ext cx="8396318" cy="5429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/>
              <a:t>Михаил Кутузов</a:t>
            </a:r>
            <a:r>
              <a:rPr lang="ru-RU" sz="2800" dirty="0"/>
              <a:t> родился в 1745 году в дворянской семье, имевшей родовые корни на новгородской земле. Его отец, Илларион Матвеевич Кутузова (1717—1784) военный инженер, генерал-поручик и сенатор, оказал большое влияние на образование и воспитание сына.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С </a:t>
            </a:r>
            <a:r>
              <a:rPr lang="ru-RU" sz="2800" dirty="0"/>
              <a:t>детства Кутузов был одарен крепким сложением, соединяя пытливость, предприимчивость и резвость с задумчивостью и добрым сердцем.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571480"/>
          </a:xfrm>
        </p:spPr>
        <p:txBody>
          <a:bodyPr/>
          <a:lstStyle/>
          <a:p>
            <a:r>
              <a:rPr lang="ru-RU" dirty="0"/>
              <a:t>   Учёба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714356"/>
            <a:ext cx="8396318" cy="595473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 dirty="0"/>
          </a:p>
          <a:p>
            <a:pPr marL="0" indent="457200" algn="just">
              <a:lnSpc>
                <a:spcPct val="90000"/>
              </a:lnSpc>
              <a:buNone/>
            </a:pPr>
            <a:r>
              <a:rPr lang="ru-RU" sz="2800" dirty="0"/>
              <a:t>С семи лет Михаил обучался дома. Военное образование получил в артиллерийско-инженерной школе, где преподавал артиллерийские науки его отец. </a:t>
            </a:r>
            <a:endParaRPr lang="ru-RU" sz="2800" dirty="0" smtClean="0"/>
          </a:p>
          <a:p>
            <a:pPr marL="0" indent="457200" algn="just">
              <a:lnSpc>
                <a:spcPct val="90000"/>
              </a:lnSpc>
              <a:buNone/>
            </a:pPr>
            <a:r>
              <a:rPr lang="ru-RU" sz="2800" dirty="0" smtClean="0"/>
              <a:t>Школу </a:t>
            </a:r>
            <a:r>
              <a:rPr lang="ru-RU" sz="2800" dirty="0"/>
              <a:t>окончил в 1759 г. в числе лучших, с чином </a:t>
            </a:r>
            <a:r>
              <a:rPr lang="ru-RU" sz="2800" dirty="0" err="1" smtClean="0"/>
              <a:t>инженер-прапорщика</a:t>
            </a:r>
            <a:r>
              <a:rPr lang="ru-RU" sz="2800" dirty="0" smtClean="0"/>
              <a:t> </a:t>
            </a:r>
            <a:r>
              <a:rPr lang="ru-RU" sz="2800" dirty="0"/>
              <a:t>и был оставлен при школе преподавателем для обучения воспитанников математике.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7543800" cy="642918"/>
          </a:xfrm>
        </p:spPr>
        <p:txBody>
          <a:bodyPr/>
          <a:lstStyle/>
          <a:p>
            <a:r>
              <a:rPr lang="ru-RU" dirty="0"/>
              <a:t>Начало военной карьеры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785794"/>
            <a:ext cx="8501122" cy="6072206"/>
          </a:xfrm>
        </p:spPr>
        <p:txBody>
          <a:bodyPr/>
          <a:lstStyle/>
          <a:p>
            <a:pPr marL="0" indent="457200" algn="just">
              <a:lnSpc>
                <a:spcPct val="90000"/>
              </a:lnSpc>
              <a:buNone/>
            </a:pPr>
            <a:r>
              <a:rPr lang="ru-RU" sz="2600" dirty="0" smtClean="0"/>
              <a:t>В </a:t>
            </a:r>
            <a:r>
              <a:rPr lang="ru-RU" sz="2600" dirty="0"/>
              <a:t>1761 г. по собственной просьбе направлен командиром роты в Астраханский пехотный полк. По причине отличного знания языков </a:t>
            </a:r>
            <a:r>
              <a:rPr lang="ru-RU" sz="2600" dirty="0" smtClean="0"/>
              <a:t>в </a:t>
            </a:r>
            <a:r>
              <a:rPr lang="ru-RU" sz="2600" dirty="0"/>
              <a:t>1762 г. был назначен адъютантом к генерал-губернатору. </a:t>
            </a:r>
            <a:endParaRPr lang="ru-RU" sz="2600" dirty="0" smtClean="0"/>
          </a:p>
          <a:p>
            <a:pPr marL="0" indent="457200" algn="just">
              <a:lnSpc>
                <a:spcPct val="90000"/>
              </a:lnSpc>
              <a:buNone/>
            </a:pPr>
            <a:r>
              <a:rPr lang="ru-RU" sz="2600" dirty="0" smtClean="0"/>
              <a:t>В </a:t>
            </a:r>
            <a:r>
              <a:rPr lang="ru-RU" sz="2600" dirty="0"/>
              <a:t>1764 - 1769 гг. служил в Польше в войсках Н.Репнина.</a:t>
            </a:r>
          </a:p>
        </p:txBody>
      </p:sp>
      <p:pic>
        <p:nvPicPr>
          <p:cNvPr id="56328" name="Picture 8" descr="fi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357561"/>
            <a:ext cx="5357850" cy="3414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642918"/>
            <a:ext cx="5214974" cy="51577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600" dirty="0" smtClean="0"/>
              <a:t>      Большое </a:t>
            </a:r>
            <a:r>
              <a:rPr lang="ru-RU" sz="2600" dirty="0"/>
              <a:t>значение в формировании Кутузова как военачальника имел боевой опыт, </a:t>
            </a:r>
            <a:r>
              <a:rPr lang="ru-RU" sz="2600" dirty="0" smtClean="0"/>
              <a:t>накопленный им под руководством  полководцев</a:t>
            </a:r>
            <a:r>
              <a:rPr lang="ru-RU" sz="2600" dirty="0"/>
              <a:t> </a:t>
            </a:r>
            <a:r>
              <a:rPr lang="ru-RU" sz="2600" dirty="0" smtClean="0"/>
              <a:t>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600" dirty="0" smtClean="0"/>
              <a:t>П</a:t>
            </a:r>
            <a:r>
              <a:rPr lang="ru-RU" sz="2600" dirty="0"/>
              <a:t>. А. </a:t>
            </a:r>
            <a:r>
              <a:rPr lang="ru-RU" sz="2600" dirty="0" smtClean="0"/>
              <a:t>Румянцева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600" dirty="0"/>
              <a:t> и А. В. Суворова. </a:t>
            </a:r>
            <a:endParaRPr lang="ru-RU" sz="2600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600" dirty="0" smtClean="0"/>
              <a:t>в </a:t>
            </a:r>
            <a:r>
              <a:rPr lang="ru-RU" sz="2600" dirty="0"/>
              <a:t>период русско-турецкой войны 1768-74 гг. </a:t>
            </a:r>
          </a:p>
        </p:txBody>
      </p:sp>
      <p:pic>
        <p:nvPicPr>
          <p:cNvPr id="6155" name="Picture 11" descr="ANd9GcRQIXB1Y50uzBnYB-jT8Alv67mhBY9eZmoSZKTz3aRrFTTMbd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5" y="3357561"/>
            <a:ext cx="2049811" cy="2700000"/>
          </a:xfrm>
          <a:prstGeom prst="rect">
            <a:avLst/>
          </a:prstGeom>
          <a:noFill/>
        </p:spPr>
      </p:pic>
      <p:pic>
        <p:nvPicPr>
          <p:cNvPr id="6157" name="Picture 13" descr="ANd9GcS73COC27WPT_gK6MpGnx6VPKrXIj6FO6SV8JP4DY40coASS5HCM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5" y="214289"/>
            <a:ext cx="2022392" cy="2700000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429388" y="2928934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П.А.Румянцев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 rot="10800000" flipV="1">
            <a:off x="6572264" y="6000768"/>
            <a:ext cx="153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А.В.Суворов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7543800" cy="642918"/>
          </a:xfrm>
        </p:spPr>
        <p:txBody>
          <a:bodyPr/>
          <a:lstStyle/>
          <a:p>
            <a:r>
              <a:rPr lang="ru-RU" dirty="0"/>
              <a:t>Начало военной карьеры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642918"/>
            <a:ext cx="8715436" cy="537368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dirty="0"/>
              <a:t>Кутузов принимал участие в сражениях. За отличие в боях был переведён в </a:t>
            </a:r>
            <a:r>
              <a:rPr lang="ru-RU" sz="2600" dirty="0" err="1" smtClean="0"/>
              <a:t>премьер-майоры</a:t>
            </a:r>
            <a:r>
              <a:rPr lang="ru-RU" sz="2600" dirty="0"/>
              <a:t>. 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В </a:t>
            </a:r>
            <a:r>
              <a:rPr lang="ru-RU" sz="2600" dirty="0"/>
              <a:t>декабре 1771 получил чин подполковника,  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в</a:t>
            </a:r>
            <a:r>
              <a:rPr lang="ru-RU" sz="2600" dirty="0"/>
              <a:t> 1777 был произведён в полковники, 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в </a:t>
            </a:r>
            <a:r>
              <a:rPr lang="ru-RU" sz="2600" dirty="0"/>
              <a:t>ноябре 1784 получил чин генерал-майора. </a:t>
            </a:r>
          </a:p>
          <a:p>
            <a:endParaRPr lang="ru-RU" sz="2800" dirty="0"/>
          </a:p>
        </p:txBody>
      </p:sp>
      <p:pic>
        <p:nvPicPr>
          <p:cNvPr id="54280" name="Picture 8" descr="5e551693f54be66e864dfe7da9c3be7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3057180"/>
            <a:ext cx="6572297" cy="380082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7543800" cy="642918"/>
          </a:xfrm>
        </p:spPr>
        <p:txBody>
          <a:bodyPr/>
          <a:lstStyle/>
          <a:p>
            <a:r>
              <a:rPr lang="ru-RU" dirty="0"/>
              <a:t>Начало военной карьеры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7543800" cy="571480"/>
          </a:xfrm>
        </p:spPr>
        <p:txBody>
          <a:bodyPr/>
          <a:lstStyle/>
          <a:p>
            <a:r>
              <a:rPr lang="ru-RU" dirty="0"/>
              <a:t>Война с Наполеоном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857232"/>
            <a:ext cx="5472113" cy="511333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 marL="0" indent="360000" algn="just">
              <a:lnSpc>
                <a:spcPct val="80000"/>
              </a:lnSpc>
              <a:buNone/>
            </a:pPr>
            <a:r>
              <a:rPr lang="ru-RU" sz="2600" dirty="0"/>
              <a:t>В 1804 г. Россия вошла в коалицию для борьбы с </a:t>
            </a:r>
            <a:r>
              <a:rPr lang="ru-RU" sz="2600" dirty="0" smtClean="0"/>
              <a:t>Наполеоном.</a:t>
            </a:r>
          </a:p>
          <a:p>
            <a:pPr marL="0" indent="360000" algn="just">
              <a:lnSpc>
                <a:spcPct val="80000"/>
              </a:lnSpc>
              <a:buNone/>
            </a:pPr>
            <a:r>
              <a:rPr lang="ru-RU" sz="2600" dirty="0" smtClean="0"/>
              <a:t> </a:t>
            </a:r>
            <a:r>
              <a:rPr lang="ru-RU" sz="2600" dirty="0"/>
              <a:t>В 1805 русское правительство послало в Австрию две армии; главнокомандующим одной из них был назначен Кутузов. </a:t>
            </a:r>
            <a:endParaRPr lang="ru-RU" sz="2600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651500" y="357167"/>
            <a:ext cx="3492500" cy="5746772"/>
          </a:xfrm>
        </p:spPr>
        <p:txBody>
          <a:bodyPr/>
          <a:lstStyle/>
          <a:p>
            <a:r>
              <a:rPr lang="ru-RU" sz="2000" dirty="0"/>
              <a:t>Наполеон </a:t>
            </a:r>
            <a:r>
              <a:rPr lang="en-US" sz="2000" dirty="0"/>
              <a:t>l</a:t>
            </a:r>
            <a:r>
              <a:rPr lang="ru-RU" sz="2000" dirty="0"/>
              <a:t> Бонапарт</a:t>
            </a:r>
          </a:p>
        </p:txBody>
      </p:sp>
      <p:pic>
        <p:nvPicPr>
          <p:cNvPr id="7174" name="Picture 6" descr="za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785794"/>
            <a:ext cx="3182937" cy="381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7467600" cy="631844"/>
          </a:xfrm>
        </p:spPr>
        <p:txBody>
          <a:bodyPr/>
          <a:lstStyle/>
          <a:p>
            <a:r>
              <a:rPr lang="ru-RU" dirty="0"/>
              <a:t>Война с Наполеоном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642918"/>
            <a:ext cx="8501122" cy="4873752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80000"/>
              </a:lnSpc>
              <a:buNone/>
            </a:pPr>
            <a:r>
              <a:rPr lang="ru-RU" sz="2600" dirty="0"/>
              <a:t>Не успевшая соединиться с русскими войсками австрийская армия была разгромлена Наполеоном в октябре </a:t>
            </a:r>
            <a:r>
              <a:rPr lang="ru-RU" sz="2600" dirty="0" smtClean="0"/>
              <a:t>1805.</a:t>
            </a:r>
          </a:p>
          <a:p>
            <a:pPr marL="0" indent="457200" algn="just">
              <a:lnSpc>
                <a:spcPct val="80000"/>
              </a:lnSpc>
              <a:buNone/>
            </a:pPr>
            <a:r>
              <a:rPr lang="ru-RU" sz="2600" dirty="0" smtClean="0"/>
              <a:t>Армия </a:t>
            </a:r>
            <a:r>
              <a:rPr lang="ru-RU" sz="2600" dirty="0"/>
              <a:t>Кутузова оказалась один на один с противником, обладавшим значительным превосходством в силах. </a:t>
            </a:r>
            <a:endParaRPr lang="ru-RU" sz="2600" dirty="0" smtClean="0"/>
          </a:p>
          <a:p>
            <a:pPr marL="0" indent="457200" algn="just">
              <a:lnSpc>
                <a:spcPct val="80000"/>
              </a:lnSpc>
              <a:buNone/>
            </a:pPr>
            <a:r>
              <a:rPr lang="ru-RU" sz="2600" dirty="0" smtClean="0"/>
              <a:t>Сохраняя </a:t>
            </a:r>
            <a:r>
              <a:rPr lang="ru-RU" sz="2600" dirty="0"/>
              <a:t>войска, Кутузов совершил отступательный марш-манёвр и вывел свои войска из-под нависшей угрозы окружения. Этот марш вошёл в историю военного искусства как замечательный образец стратегического манёвра.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14290"/>
            <a:ext cx="8572560" cy="571505"/>
          </a:xfrm>
        </p:spPr>
        <p:txBody>
          <a:bodyPr>
            <a:normAutofit fontScale="90000"/>
          </a:bodyPr>
          <a:lstStyle/>
          <a:p>
            <a:r>
              <a:rPr lang="ru-RU" sz="4000" b="0" dirty="0"/>
              <a:t>Отечественная </a:t>
            </a:r>
            <a:r>
              <a:rPr lang="ru-RU" sz="4000" b="0" dirty="0" smtClean="0"/>
              <a:t>война</a:t>
            </a:r>
            <a:r>
              <a:rPr lang="ru-RU" sz="4000" dirty="0"/>
              <a:t> </a:t>
            </a:r>
            <a:r>
              <a:rPr lang="ru-RU" sz="4000" b="0" dirty="0" smtClean="0"/>
              <a:t>1812 года</a:t>
            </a:r>
            <a:endParaRPr lang="ru-RU" sz="4000" b="0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857232"/>
            <a:ext cx="8536016" cy="5884881"/>
          </a:xfrm>
        </p:spPr>
        <p:txBody>
          <a:bodyPr/>
          <a:lstStyle/>
          <a:p>
            <a:pPr marL="0" indent="457200" algn="just">
              <a:lnSpc>
                <a:spcPct val="90000"/>
              </a:lnSpc>
              <a:buNone/>
            </a:pPr>
            <a:r>
              <a:rPr lang="ru-RU" sz="2600" dirty="0"/>
              <a:t>Царь Александр I </a:t>
            </a:r>
            <a:r>
              <a:rPr lang="ru-RU" sz="2600" dirty="0" smtClean="0"/>
              <a:t>назначил </a:t>
            </a:r>
            <a:r>
              <a:rPr lang="ru-RU" sz="2600" dirty="0"/>
              <a:t>генерала Кутузова главнокомандующим всеми русскими армиями и ополчениями. </a:t>
            </a:r>
            <a:endParaRPr lang="ru-RU" sz="2600" dirty="0" smtClean="0"/>
          </a:p>
          <a:p>
            <a:pPr marL="0" indent="457200" algn="just">
              <a:lnSpc>
                <a:spcPct val="90000"/>
              </a:lnSpc>
              <a:buNone/>
            </a:pPr>
            <a:r>
              <a:rPr lang="ru-RU" sz="2600" dirty="0" smtClean="0"/>
              <a:t>Незадолго </a:t>
            </a:r>
            <a:r>
              <a:rPr lang="ru-RU" sz="2600" dirty="0"/>
              <a:t>до назначения, царь пожаловал Кутузова титулом светлейшего князя. Назначение Кутузова вызвало патриотический подъём в армии и народе.  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  <p:pic>
        <p:nvPicPr>
          <p:cNvPr id="50182" name="Picture 6" descr="36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92725" y="3360738"/>
            <a:ext cx="3851275" cy="34972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289</TotalTime>
  <Words>226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Михаил Илларионович             Кутузов  </vt:lpstr>
      <vt:lpstr>Биография М.И.Кутузова</vt:lpstr>
      <vt:lpstr>   Учёба</vt:lpstr>
      <vt:lpstr>Начало военной карьеры</vt:lpstr>
      <vt:lpstr>Начало военной карьеры</vt:lpstr>
      <vt:lpstr>Начало военной карьеры</vt:lpstr>
      <vt:lpstr>Война с Наполеоном</vt:lpstr>
      <vt:lpstr>Война с Наполеоном</vt:lpstr>
      <vt:lpstr>Отечественная война 1812 года</vt:lpstr>
      <vt:lpstr> Бородинское сражение</vt:lpstr>
      <vt:lpstr>Последние годы жизни</vt:lpstr>
      <vt:lpstr>Памятник Кутузову  у Казанского собора  выполнен  по моделям скульптора Б.И. Орловского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 Кутузов.М.И</dc:title>
  <dc:creator>Paris</dc:creator>
  <cp:lastModifiedBy>1</cp:lastModifiedBy>
  <cp:revision>9</cp:revision>
  <dcterms:created xsi:type="dcterms:W3CDTF">2012-09-23T14:23:26Z</dcterms:created>
  <dcterms:modified xsi:type="dcterms:W3CDTF">2016-01-21T04:46:06Z</dcterms:modified>
</cp:coreProperties>
</file>