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  <p:sldId id="263" r:id="rId3"/>
    <p:sldId id="264" r:id="rId4"/>
    <p:sldId id="265" r:id="rId5"/>
    <p:sldId id="260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6471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017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19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19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019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6B3325E-2582-40D7-AD70-12444489F558}" type="datetimeFigureOut">
              <a:rPr lang="ru-RU"/>
              <a:pPr/>
              <a:t>21.01.2016</a:t>
            </a:fld>
            <a:endParaRPr lang="ru-RU"/>
          </a:p>
        </p:txBody>
      </p:sp>
      <p:sp>
        <p:nvSpPr>
          <p:cNvPr id="5019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019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20AB396-368B-46F1-94B5-4A8598255A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1DF323-761B-429E-A288-A13EEAFBB622}" type="datetimeFigureOut">
              <a:rPr lang="ru-RU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0CF95-7580-4930-9DC1-1DF7A8DFAF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BD7D0D-995E-449B-B9E1-AC6FB96B168F}" type="datetimeFigureOut">
              <a:rPr lang="ru-RU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7C973-C184-4188-AA4C-3701EB6D34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4C1025-C5D5-44BB-81EC-AF5E5E118F43}" type="datetimeFigureOut">
              <a:rPr lang="ru-RU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80322-D12E-4B98-8A8E-0EAFB9C1D2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422B0-4235-4982-BD6B-FA69F63B852A}" type="datetimeFigureOut">
              <a:rPr lang="ru-RU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24F83-BF7B-44FB-8448-C7980799C4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A9D94-74F6-4155-94A1-512A3AF8FAED}" type="datetimeFigureOut">
              <a:rPr lang="ru-RU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49374-A7F4-4454-9518-2267551691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1EFBAB-F059-4C06-BC4E-8C7A44604513}" type="datetimeFigureOut">
              <a:rPr lang="ru-RU"/>
              <a:pPr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2DFD8-DD69-405D-B44F-56A9CBE2F3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2181C0-924E-4F4D-955A-9358B604359B}" type="datetimeFigureOut">
              <a:rPr lang="ru-RU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BD6A0-94DD-490B-B428-27650A8EF8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B4A99E-6F55-4A00-BBE0-5EE043216C88}" type="datetimeFigureOut">
              <a:rPr lang="ru-RU"/>
              <a:pPr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2BBA2-D520-48B0-A745-FDA6CC159D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9C70ED-A359-4193-9697-607915697AD2}" type="datetimeFigureOut">
              <a:rPr lang="ru-RU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57E87-F7FD-4002-A55C-7D9BB18083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2D0D7-98A7-42C6-B5D2-30541D3700CE}" type="datetimeFigureOut">
              <a:rPr lang="ru-RU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70F6C-A8EC-4B05-9DA3-45EEC6E807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915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5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5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5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5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17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917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CDA39CE-73AB-487E-B445-C7BC61A8FAB3}" type="datetimeFigureOut">
              <a:rPr lang="ru-RU"/>
              <a:pPr/>
              <a:t>21.01.2016</a:t>
            </a:fld>
            <a:endParaRPr lang="ru-RU"/>
          </a:p>
        </p:txBody>
      </p:sp>
      <p:sp>
        <p:nvSpPr>
          <p:cNvPr id="4917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917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8902D0D-5950-4925-A792-6E9F7AA163A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917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a.coolreferat.com/ref-2_1727495852-39061.coolpic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&#1090;&#1077;&#1093;-&#1089;&#1087;&#1088;&#1072;&#1074;&#1086;&#1095;&#1085;&#1080;&#1082;.&#1088;&#1092;/i/img2/ushakov_feodor_feodorovich/image-17036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files.gnews.ua/images/0/11/11367/show_11367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tavrida.in.ua/history/otkr_hron/ushakov2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artcyclopedia.ru/img/big/000930002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progorod43.ru:8558/sites/default/files/4_1.jpe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g3.imgbb.ru/e/c/e/ece0f98217fec790fcd5225d44e2a26c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www.doctor-frost.ru/metro/img/remont_holodilnikov_bulvar_admirala_ushakov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4"/>
          <p:cNvSpPr txBox="1">
            <a:spLocks noChangeArrowheads="1"/>
          </p:cNvSpPr>
          <p:nvPr/>
        </p:nvSpPr>
        <p:spPr bwMode="auto">
          <a:xfrm>
            <a:off x="3491880" y="476672"/>
            <a:ext cx="4896544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 smtClean="0">
                <a:solidFill>
                  <a:srgbClr val="000000"/>
                </a:solidFill>
                <a:latin typeface="Arial" charset="0"/>
              </a:rPr>
              <a:t>Ушаков</a:t>
            </a:r>
            <a:endParaRPr lang="ru-RU" sz="2400" b="1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</a:pPr>
            <a:r>
              <a:rPr lang="ru-RU" sz="3600" b="1" dirty="0" smtClean="0">
                <a:solidFill>
                  <a:srgbClr val="000000"/>
                </a:solidFill>
                <a:latin typeface="Arial" charset="0"/>
              </a:rPr>
              <a:t>Фёдор Фёдорович</a:t>
            </a:r>
            <a:endParaRPr lang="ru-RU" sz="24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3314" name="Picture 8" descr="ref-2_1727495852-3906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8531" b="6175"/>
          <a:stretch>
            <a:fillRect/>
          </a:stretch>
        </p:blipFill>
        <p:spPr bwMode="auto">
          <a:xfrm>
            <a:off x="323528" y="1124744"/>
            <a:ext cx="2847975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9"/>
          <p:cNvSpPr txBox="1">
            <a:spLocks noChangeArrowheads="1"/>
          </p:cNvSpPr>
          <p:nvPr/>
        </p:nvSpPr>
        <p:spPr bwMode="auto">
          <a:xfrm>
            <a:off x="3131840" y="2060848"/>
            <a:ext cx="5724128" cy="356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400" b="1" dirty="0">
                <a:solidFill>
                  <a:srgbClr val="000000"/>
                </a:solidFill>
                <a:latin typeface="Arial" charset="0"/>
              </a:rPr>
              <a:t>(13 (24) февраля 1745 – 2 (15) октября 1817) - выдающийся русский флотоводец, адмирал (1799) командующий Черноморским флотом. </a:t>
            </a:r>
            <a:endParaRPr lang="ru-RU" sz="2400" b="1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</a:pPr>
            <a:endParaRPr lang="ru-RU" sz="2400" b="1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</a:pPr>
            <a:r>
              <a:rPr lang="ru-RU" sz="2400" b="1" dirty="0" smtClean="0">
                <a:solidFill>
                  <a:srgbClr val="000000"/>
                </a:solidFill>
                <a:latin typeface="Arial" charset="0"/>
              </a:rPr>
              <a:t>Русской </a:t>
            </a:r>
            <a:r>
              <a:rPr lang="ru-RU" sz="2400" b="1" dirty="0">
                <a:solidFill>
                  <a:srgbClr val="000000"/>
                </a:solidFill>
                <a:latin typeface="Arial" charset="0"/>
              </a:rPr>
              <a:t>православной церковью причислен к лику святых как праведный воин Феодор Ушаков.</a:t>
            </a:r>
          </a:p>
        </p:txBody>
      </p:sp>
    </p:spTree>
  </p:cSld>
  <p:clrMapOvr>
    <a:masterClrMapping/>
  </p:clrMapOvr>
  <p:transition spd="slow" advClick="0" advTm="100000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>
          <a:xfrm>
            <a:off x="619125" y="306388"/>
            <a:ext cx="7956550" cy="982662"/>
          </a:xfrm>
        </p:spPr>
        <p:txBody>
          <a:bodyPr anchorCtr="0"/>
          <a:lstStyle/>
          <a:p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Ранние годы</a:t>
            </a:r>
          </a:p>
        </p:txBody>
      </p:sp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348038" y="1484313"/>
            <a:ext cx="54006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3538" algn="just"/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Фёдор Ушаков родился 13 (24) февраля 1745 в сельце </a:t>
            </a:r>
            <a:r>
              <a:rPr lang="ru-RU" sz="2000" b="1" dirty="0" err="1">
                <a:solidFill>
                  <a:srgbClr val="000000"/>
                </a:solidFill>
                <a:latin typeface="Arial" charset="0"/>
              </a:rPr>
              <a:t>Бурнакова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 (ныне Рыбинским район Ярославской области), в небогатой дворянской семье, крещён в церкви «Богоявления на острову» в селе </a:t>
            </a:r>
            <a:r>
              <a:rPr lang="ru-RU" sz="2000" b="1" dirty="0" err="1">
                <a:solidFill>
                  <a:srgbClr val="000000"/>
                </a:solidFill>
                <a:latin typeface="Arial" charset="0"/>
              </a:rPr>
              <a:t>Хопылево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. Отец — Фёдор Игнатьевич Ушаков (1710—1781), сержант лейб-гвардии Преображенского полка в отставке, дядя — старец Феодор </a:t>
            </a:r>
            <a:r>
              <a:rPr lang="ru-RU" sz="2000" b="1" dirty="0" err="1">
                <a:solidFill>
                  <a:srgbClr val="000000"/>
                </a:solidFill>
                <a:latin typeface="Arial" charset="0"/>
              </a:rPr>
              <a:t>Санаксарский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. Окончил Морской кадетский корпус в 1766г. служил на Балтийском флоте.</a:t>
            </a:r>
          </a:p>
        </p:txBody>
      </p:sp>
      <p:pic>
        <p:nvPicPr>
          <p:cNvPr id="14339" name="Picture 5" descr="image-170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628775"/>
            <a:ext cx="2409825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0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8229600" cy="1139825"/>
          </a:xfrm>
        </p:spPr>
        <p:txBody>
          <a:bodyPr anchorCtr="0"/>
          <a:lstStyle/>
          <a:p>
            <a:r>
              <a:rPr lang="ru-RU" sz="6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 юге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539750" y="1268413"/>
            <a:ext cx="835342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3538" algn="just"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С 1769 года в Донской (Азовской) флотилии, участвовал в русско-турецкой войне 1768 -1774 годов. 30 июня 1769 года получил звание лейтенанта. В конце 1772 года получил в командование </a:t>
            </a:r>
            <a:r>
              <a:rPr lang="ru-RU" sz="2000" b="1" dirty="0" err="1">
                <a:solidFill>
                  <a:srgbClr val="000000"/>
                </a:solidFill>
                <a:latin typeface="Arial" charset="0"/>
              </a:rPr>
              <a:t>прам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 «Курьер», находился в крейсерстве в Чёрном море вдоль южного берега Крыма. В 1773 году, командуя 16-пушечным кораблём «</a:t>
            </a:r>
            <a:r>
              <a:rPr lang="ru-RU" sz="2000" b="1" dirty="0" err="1">
                <a:solidFill>
                  <a:srgbClr val="000000"/>
                </a:solidFill>
                <a:latin typeface="Arial" charset="0"/>
              </a:rPr>
              <a:t>Модон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», участвовал в отражении высадившихся в Балаклаве турок. В ходе русско-турецкой войны 1787 -1791 годов Ф. Ф. Ушаков сделал серьёзный вклад в развитие тактики парусного флота. </a:t>
            </a:r>
          </a:p>
        </p:txBody>
      </p:sp>
      <p:pic>
        <p:nvPicPr>
          <p:cNvPr id="15363" name="Picture 5" descr="show_1136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4275138"/>
            <a:ext cx="2808288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ushakov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888" y="4292600"/>
            <a:ext cx="2808287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0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7" descr="00093000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80513" cy="689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12"/>
          <p:cNvSpPr>
            <a:spLocks/>
          </p:cNvSpPr>
          <p:nvPr/>
        </p:nvSpPr>
        <p:spPr bwMode="auto">
          <a:xfrm>
            <a:off x="323850" y="260350"/>
            <a:ext cx="8640763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837" tIns="32918" rIns="65837" bIns="32918" anchor="ctr"/>
          <a:lstStyle/>
          <a:p>
            <a:pPr algn="ctr"/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Керченское морское сражение</a:t>
            </a:r>
            <a:r>
              <a:rPr lang="ru-RU" sz="31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ru-RU">
              <a:latin typeface="Arial" charset="0"/>
            </a:endParaRPr>
          </a:p>
        </p:txBody>
      </p:sp>
      <p:sp>
        <p:nvSpPr>
          <p:cNvPr id="16387" name="Text Box 13"/>
          <p:cNvSpPr txBox="1">
            <a:spLocks noChangeArrowheads="1"/>
          </p:cNvSpPr>
          <p:nvPr/>
        </p:nvSpPr>
        <p:spPr bwMode="auto">
          <a:xfrm>
            <a:off x="468313" y="1125538"/>
            <a:ext cx="8351837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837" tIns="32918" rIns="65837" bIns="32918">
            <a:spAutoFit/>
          </a:bodyPr>
          <a:lstStyle/>
          <a:p>
            <a:pPr indent="363538" algn="just"/>
            <a:r>
              <a:rPr lang="ru-RU" b="1" dirty="0">
                <a:solidFill>
                  <a:srgbClr val="000000"/>
                </a:solidFill>
                <a:latin typeface="Arial" charset="0"/>
              </a:rPr>
              <a:t>Керченское морское сражение произошло 8 июля 1790г. Победа русского флота в Керченском сражении сорвала планы турецкого командования по захвату Крыма. Кроме того, поражение турецкого флота привело к снижению уверенности руководства в безопасности своей столицы и заставило Порту «взять осторожности для столицы, дабы в случае со стороны российской на оную покушения, защитить бы можно было».</a:t>
            </a:r>
            <a:endParaRPr lang="ru-RU" dirty="0">
              <a:latin typeface="Arial" charset="0"/>
            </a:endParaRPr>
          </a:p>
        </p:txBody>
      </p:sp>
    </p:spTree>
  </p:cSld>
  <p:clrMapOvr>
    <a:masterClrMapping/>
  </p:clrMapOvr>
  <p:transition spd="slow" advClick="0" advTm="100000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4_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80513" cy="692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827088" y="333375"/>
            <a:ext cx="7489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000000"/>
                </a:solidFill>
                <a:latin typeface="Arial" charset="0"/>
              </a:rPr>
              <a:t>Сражение</a:t>
            </a:r>
            <a:r>
              <a:rPr lang="ru-RU" sz="3600" b="1">
                <a:latin typeface="Arial" charset="0"/>
              </a:rPr>
              <a:t> </a:t>
            </a:r>
            <a:r>
              <a:rPr lang="ru-RU" sz="3600" b="1">
                <a:solidFill>
                  <a:srgbClr val="000000"/>
                </a:solidFill>
                <a:latin typeface="Arial" charset="0"/>
              </a:rPr>
              <a:t>у мыса Тендра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82089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3538" algn="just"/>
            <a:r>
              <a:rPr lang="ru-RU" b="1" dirty="0">
                <a:solidFill>
                  <a:srgbClr val="000000"/>
                </a:solidFill>
                <a:latin typeface="Arial" charset="0"/>
              </a:rPr>
              <a:t>Утром 28 августа 1790 г. Турки потеряли 2 тыс. человек ранеными и убитыми. Русские же потеряли всего 21(!) человека убитыми и 25 ранеными. Столь огромная разница объяснялась исключительной смелостью и решительностью атак русских кораблей, заставлявших</a:t>
            </a:r>
            <a:r>
              <a:rPr lang="ru-RU" b="1" dirty="0">
                <a:latin typeface="Arial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charset="0"/>
              </a:rPr>
              <a:t>турков</a:t>
            </a:r>
            <a:r>
              <a:rPr lang="ru-RU" b="1" dirty="0">
                <a:solidFill>
                  <a:srgbClr val="000000"/>
                </a:solidFill>
                <a:latin typeface="Arial" charset="0"/>
              </a:rPr>
              <a:t> приходить в смятение и стрелять без должной выдержки и наводки. В 1793 году </a:t>
            </a: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Ушаков произведён </a:t>
            </a:r>
            <a:r>
              <a:rPr lang="ru-RU" b="1" dirty="0">
                <a:solidFill>
                  <a:srgbClr val="000000"/>
                </a:solidFill>
                <a:latin typeface="Arial" charset="0"/>
              </a:rPr>
              <a:t>в вице-адмиралы. </a:t>
            </a:r>
          </a:p>
        </p:txBody>
      </p:sp>
    </p:spTree>
  </p:cSld>
  <p:clrMapOvr>
    <a:masterClrMapping/>
  </p:clrMapOvr>
  <p:transition spd="slow" advClick="0" advTm="100000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ru-RU" sz="7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Адмирал</a:t>
            </a:r>
          </a:p>
        </p:txBody>
      </p:sp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95288" y="2060575"/>
            <a:ext cx="874871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В 1799 году </a:t>
            </a:r>
            <a:endParaRPr lang="ru-RU" sz="3200" b="1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000000"/>
                </a:solidFill>
                <a:latin typeface="Arial" charset="0"/>
              </a:rPr>
              <a:t>Фёдор 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Фёдорович Ушаков </a:t>
            </a:r>
            <a:endParaRPr lang="ru-RU" sz="2000" b="1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000000"/>
                </a:solidFill>
                <a:latin typeface="Arial" charset="0"/>
              </a:rPr>
              <a:t>произведён 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в адмиралы</a:t>
            </a:r>
            <a:r>
              <a:rPr lang="ru-RU" sz="2000" b="1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ctr">
              <a:spcBef>
                <a:spcPct val="50000"/>
              </a:spcBef>
            </a:pPr>
            <a:endParaRPr lang="ru-RU" sz="2000" b="1" dirty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В 1800 году </a:t>
            </a:r>
            <a:endParaRPr lang="ru-RU" sz="3200" b="1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000000"/>
                </a:solidFill>
                <a:latin typeface="Arial" charset="0"/>
              </a:rPr>
              <a:t>эскадра 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Ушакова вернулась в Севастополь</a:t>
            </a:r>
            <a:r>
              <a:rPr lang="ru-RU" sz="2000" b="1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ctr">
              <a:spcBef>
                <a:spcPct val="50000"/>
              </a:spcBef>
            </a:pPr>
            <a:endParaRPr lang="ru-RU" sz="2000" b="1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ru-RU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</a:rPr>
              <a:t>Добавить картинку</a:t>
            </a:r>
            <a:r>
              <a:rPr lang="ru-RU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</a:rPr>
              <a:t> </a:t>
            </a:r>
            <a:endParaRPr lang="ru-RU" sz="4000" dirty="0">
              <a:solidFill>
                <a:schemeClr val="accent4">
                  <a:lumMod val="20000"/>
                  <a:lumOff val="8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 spd="slow" advClick="0" advTm="100000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619125" y="306388"/>
            <a:ext cx="7956550" cy="982662"/>
          </a:xfrm>
        </p:spPr>
        <p:txBody>
          <a:bodyPr anchorCtr="0"/>
          <a:lstStyle/>
          <a:p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Последние годы</a:t>
            </a:r>
          </a:p>
        </p:txBody>
      </p:sp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827089" y="1557338"/>
            <a:ext cx="4681016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63538" algn="just">
              <a:spcBef>
                <a:spcPct val="50000"/>
              </a:spcBef>
            </a:pPr>
            <a:r>
              <a:rPr lang="ru-RU" sz="2200" b="1" dirty="0" smtClean="0">
                <a:solidFill>
                  <a:srgbClr val="000000"/>
                </a:solidFill>
                <a:latin typeface="Arial" charset="0"/>
              </a:rPr>
              <a:t>Ушаков </a:t>
            </a:r>
            <a:r>
              <a:rPr lang="ru-RU" sz="2200" b="1" dirty="0">
                <a:solidFill>
                  <a:srgbClr val="000000"/>
                </a:solidFill>
                <a:latin typeface="Arial" charset="0"/>
              </a:rPr>
              <a:t>был избран начальником ополчения Тамбовской губернии, но из-за болезни отказался от должности</a:t>
            </a:r>
            <a:r>
              <a:rPr lang="ru-RU" sz="2200" b="1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indent="363538" algn="just">
              <a:spcBef>
                <a:spcPct val="50000"/>
              </a:spcBef>
            </a:pPr>
            <a:r>
              <a:rPr lang="ru-RU" sz="22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200" b="1" dirty="0">
                <a:solidFill>
                  <a:srgbClr val="000000"/>
                </a:solidFill>
                <a:latin typeface="Arial" charset="0"/>
              </a:rPr>
              <a:t>В последние годы жизни в имении Ф. Ф. Ушаков посвятил себя молитве и широкой благотворительной деятельности.</a:t>
            </a:r>
          </a:p>
        </p:txBody>
      </p:sp>
      <p:pic>
        <p:nvPicPr>
          <p:cNvPr id="2050" name="Picture 2" descr="C:\Users\&amp;Vcy;&amp;lcy;&amp;acy;&amp;dcy;&amp;icy;&amp;mcy;&amp;icy;&amp;rcy;\Desktop\1250864599_000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556792"/>
            <a:ext cx="2895600" cy="35052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0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ru-RU" sz="7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История</a:t>
            </a:r>
          </a:p>
        </p:txBody>
      </p:sp>
      <p:pic>
        <p:nvPicPr>
          <p:cNvPr id="20482" name="Picture 4" descr="ece0f98217fec790fcd5225d44e2a26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1341438"/>
            <a:ext cx="3455987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46085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0000"/>
                </a:solidFill>
                <a:latin typeface="Arial" charset="0"/>
              </a:rPr>
              <a:t>В честь Ф.Ф.Ушакова назван Эскадренный миноносец Военно-морского флота Российской Федерации.</a:t>
            </a:r>
          </a:p>
        </p:txBody>
      </p:sp>
      <p:pic>
        <p:nvPicPr>
          <p:cNvPr id="20484" name="Picture 8" descr="remont_holodilnikov_bulvar_admirala_ushakov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3573463"/>
            <a:ext cx="35274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4427538" y="4397375"/>
            <a:ext cx="46085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 b="1" dirty="0">
                <a:solidFill>
                  <a:srgbClr val="000000"/>
                </a:solidFill>
                <a:latin typeface="Arial" charset="0"/>
              </a:rPr>
              <a:t>Одна из станций Московского метрополитена носит название «Бульвар адмирала Ушакова».</a:t>
            </a:r>
          </a:p>
        </p:txBody>
      </p:sp>
    </p:spTree>
  </p:cSld>
  <p:clrMapOvr>
    <a:masterClrMapping/>
  </p:clrMapOvr>
  <p:transition spd="slow" advClick="0" advTm="100000">
    <p:wheel spokes="1"/>
  </p:transition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226</TotalTime>
  <Words>418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Склон</vt:lpstr>
      <vt:lpstr>Слайд 1</vt:lpstr>
      <vt:lpstr>Ранние годы</vt:lpstr>
      <vt:lpstr>На юге</vt:lpstr>
      <vt:lpstr>Слайд 4</vt:lpstr>
      <vt:lpstr>Слайд 5</vt:lpstr>
      <vt:lpstr>Адмирал</vt:lpstr>
      <vt:lpstr>Последние годы</vt:lpstr>
      <vt:lpstr>История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АлМа</dc:creator>
  <cp:lastModifiedBy>1</cp:lastModifiedBy>
  <cp:revision>19</cp:revision>
  <dcterms:created xsi:type="dcterms:W3CDTF">2013-02-07T15:39:48Z</dcterms:created>
  <dcterms:modified xsi:type="dcterms:W3CDTF">2016-01-21T06:06:44Z</dcterms:modified>
</cp:coreProperties>
</file>