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712" autoAdjust="0"/>
  </p:normalViewPr>
  <p:slideViewPr>
    <p:cSldViewPr>
      <p:cViewPr varScale="1">
        <p:scale>
          <a:sx n="103" d="100"/>
          <a:sy n="103" d="100"/>
        </p:scale>
        <p:origin x="23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7171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172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7173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>
              <a:gd name="T0" fmla="*/ 5748 w 5748"/>
              <a:gd name="T1" fmla="*/ 246 h 246"/>
              <a:gd name="T2" fmla="*/ 0 w 5748"/>
              <a:gd name="T3" fmla="*/ 246 h 246"/>
              <a:gd name="T4" fmla="*/ 0 w 5748"/>
              <a:gd name="T5" fmla="*/ 0 h 246"/>
              <a:gd name="T6" fmla="*/ 5748 w 5748"/>
              <a:gd name="T7" fmla="*/ 0 h 246"/>
              <a:gd name="T8" fmla="*/ 5748 w 5748"/>
              <a:gd name="T9" fmla="*/ 246 h 246"/>
              <a:gd name="T10" fmla="*/ 5748 w 5748"/>
              <a:gd name="T11" fmla="*/ 246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7174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7175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7176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7177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8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18 h 353"/>
                  <a:gd name="T4" fmla="*/ 24 w 186"/>
                  <a:gd name="T5" fmla="*/ 30 h 353"/>
                  <a:gd name="T6" fmla="*/ 18 w 186"/>
                  <a:gd name="T7" fmla="*/ 66 h 353"/>
                  <a:gd name="T8" fmla="*/ 42 w 186"/>
                  <a:gd name="T9" fmla="*/ 114 h 353"/>
                  <a:gd name="T10" fmla="*/ 48 w 186"/>
                  <a:gd name="T11" fmla="*/ 162 h 353"/>
                  <a:gd name="T12" fmla="*/ 0 w 186"/>
                  <a:gd name="T13" fmla="*/ 353 h 353"/>
                  <a:gd name="T14" fmla="*/ 54 w 186"/>
                  <a:gd name="T15" fmla="*/ 233 h 353"/>
                  <a:gd name="T16" fmla="*/ 84 w 186"/>
                  <a:gd name="T17" fmla="*/ 216 h 353"/>
                  <a:gd name="T18" fmla="*/ 126 w 186"/>
                  <a:gd name="T19" fmla="*/ 126 h 353"/>
                  <a:gd name="T20" fmla="*/ 144 w 186"/>
                  <a:gd name="T21" fmla="*/ 120 h 353"/>
                  <a:gd name="T22" fmla="*/ 144 w 186"/>
                  <a:gd name="T23" fmla="*/ 90 h 353"/>
                  <a:gd name="T24" fmla="*/ 186 w 186"/>
                  <a:gd name="T25" fmla="*/ 66 h 353"/>
                  <a:gd name="T26" fmla="*/ 162 w 186"/>
                  <a:gd name="T27" fmla="*/ 60 h 353"/>
                  <a:gd name="T28" fmla="*/ 36 w 186"/>
                  <a:gd name="T29" fmla="*/ 0 h 353"/>
                  <a:gd name="T30" fmla="*/ 36 w 186"/>
                  <a:gd name="T31" fmla="*/ 0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9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0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6 h 66"/>
                  <a:gd name="T8" fmla="*/ 6 w 155"/>
                  <a:gd name="T9" fmla="*/ 18 h 66"/>
                  <a:gd name="T10" fmla="*/ 0 w 155"/>
                  <a:gd name="T11" fmla="*/ 24 h 66"/>
                  <a:gd name="T12" fmla="*/ 78 w 155"/>
                  <a:gd name="T13" fmla="*/ 60 h 66"/>
                  <a:gd name="T14" fmla="*/ 96 w 155"/>
                  <a:gd name="T15" fmla="*/ 42 h 66"/>
                  <a:gd name="T16" fmla="*/ 155 w 155"/>
                  <a:gd name="T17" fmla="*/ 66 h 66"/>
                  <a:gd name="T18" fmla="*/ 126 w 155"/>
                  <a:gd name="T19" fmla="*/ 24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36 h 72"/>
                  <a:gd name="T2" fmla="*/ 0 w 42"/>
                  <a:gd name="T3" fmla="*/ 18 h 72"/>
                  <a:gd name="T4" fmla="*/ 12 w 42"/>
                  <a:gd name="T5" fmla="*/ 6 h 72"/>
                  <a:gd name="T6" fmla="*/ 0 w 42"/>
                  <a:gd name="T7" fmla="*/ 6 h 72"/>
                  <a:gd name="T8" fmla="*/ 12 w 42"/>
                  <a:gd name="T9" fmla="*/ 6 h 72"/>
                  <a:gd name="T10" fmla="*/ 24 w 42"/>
                  <a:gd name="T11" fmla="*/ 6 h 72"/>
                  <a:gd name="T12" fmla="*/ 36 w 42"/>
                  <a:gd name="T13" fmla="*/ 6 h 72"/>
                  <a:gd name="T14" fmla="*/ 42 w 42"/>
                  <a:gd name="T15" fmla="*/ 0 h 72"/>
                  <a:gd name="T16" fmla="*/ 30 w 42"/>
                  <a:gd name="T17" fmla="*/ 18 h 72"/>
                  <a:gd name="T18" fmla="*/ 42 w 42"/>
                  <a:gd name="T19" fmla="*/ 48 h 72"/>
                  <a:gd name="T20" fmla="*/ 12 w 42"/>
                  <a:gd name="T21" fmla="*/ 72 h 72"/>
                  <a:gd name="T22" fmla="*/ 6 w 42"/>
                  <a:gd name="T23" fmla="*/ 36 h 72"/>
                  <a:gd name="T24" fmla="*/ 6 w 42"/>
                  <a:gd name="T25" fmla="*/ 3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7182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7183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7184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0 h 287"/>
                <a:gd name="T4" fmla="*/ 66 w 365"/>
                <a:gd name="T5" fmla="*/ 108 h 287"/>
                <a:gd name="T6" fmla="*/ 143 w 365"/>
                <a:gd name="T7" fmla="*/ 180 h 287"/>
                <a:gd name="T8" fmla="*/ 191 w 365"/>
                <a:gd name="T9" fmla="*/ 168 h 287"/>
                <a:gd name="T10" fmla="*/ 341 w 365"/>
                <a:gd name="T11" fmla="*/ 287 h 287"/>
                <a:gd name="T12" fmla="*/ 305 w 365"/>
                <a:gd name="T13" fmla="*/ 174 h 287"/>
                <a:gd name="T14" fmla="*/ 365 w 365"/>
                <a:gd name="T15" fmla="*/ 132 h 287"/>
                <a:gd name="T16" fmla="*/ 359 w 365"/>
                <a:gd name="T17" fmla="*/ 126 h 287"/>
                <a:gd name="T18" fmla="*/ 335 w 365"/>
                <a:gd name="T19" fmla="*/ 114 h 287"/>
                <a:gd name="T20" fmla="*/ 299 w 365"/>
                <a:gd name="T21" fmla="*/ 90 h 287"/>
                <a:gd name="T22" fmla="*/ 257 w 365"/>
                <a:gd name="T23" fmla="*/ 72 h 287"/>
                <a:gd name="T24" fmla="*/ 215 w 365"/>
                <a:gd name="T25" fmla="*/ 54 h 287"/>
                <a:gd name="T26" fmla="*/ 173 w 365"/>
                <a:gd name="T27" fmla="*/ 36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185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186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0 h 60"/>
                <a:gd name="T16" fmla="*/ 65 w 71"/>
                <a:gd name="T17" fmla="*/ 42 h 60"/>
                <a:gd name="T18" fmla="*/ 71 w 71"/>
                <a:gd name="T19" fmla="*/ 54 h 60"/>
                <a:gd name="T20" fmla="*/ 71 w 71"/>
                <a:gd name="T21" fmla="*/ 60 h 60"/>
                <a:gd name="T22" fmla="*/ 59 w 71"/>
                <a:gd name="T23" fmla="*/ 54 h 60"/>
                <a:gd name="T24" fmla="*/ 47 w 71"/>
                <a:gd name="T25" fmla="*/ 42 h 60"/>
                <a:gd name="T26" fmla="*/ 23 w 71"/>
                <a:gd name="T27" fmla="*/ 30 h 60"/>
                <a:gd name="T28" fmla="*/ 23 w 71"/>
                <a:gd name="T29" fmla="*/ 36 h 60"/>
                <a:gd name="T30" fmla="*/ 18 w 71"/>
                <a:gd name="T31" fmla="*/ 42 h 60"/>
                <a:gd name="T32" fmla="*/ 12 w 71"/>
                <a:gd name="T33" fmla="*/ 48 h 60"/>
                <a:gd name="T34" fmla="*/ 6 w 71"/>
                <a:gd name="T35" fmla="*/ 48 h 60"/>
                <a:gd name="T36" fmla="*/ 6 w 71"/>
                <a:gd name="T37" fmla="*/ 48 h 60"/>
                <a:gd name="T38" fmla="*/ 6 w 71"/>
                <a:gd name="T39" fmla="*/ 36 h 60"/>
                <a:gd name="T40" fmla="*/ 0 w 71"/>
                <a:gd name="T41" fmla="*/ 18 h 60"/>
                <a:gd name="T42" fmla="*/ 0 w 71"/>
                <a:gd name="T43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187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4 h 162"/>
                <a:gd name="T10" fmla="*/ 96 w 161"/>
                <a:gd name="T11" fmla="*/ 60 h 162"/>
                <a:gd name="T12" fmla="*/ 102 w 161"/>
                <a:gd name="T13" fmla="*/ 72 h 162"/>
                <a:gd name="T14" fmla="*/ 108 w 161"/>
                <a:gd name="T15" fmla="*/ 84 h 162"/>
                <a:gd name="T16" fmla="*/ 120 w 161"/>
                <a:gd name="T17" fmla="*/ 96 h 162"/>
                <a:gd name="T18" fmla="*/ 143 w 161"/>
                <a:gd name="T19" fmla="*/ 114 h 162"/>
                <a:gd name="T20" fmla="*/ 155 w 161"/>
                <a:gd name="T21" fmla="*/ 138 h 162"/>
                <a:gd name="T22" fmla="*/ 161 w 161"/>
                <a:gd name="T23" fmla="*/ 156 h 162"/>
                <a:gd name="T24" fmla="*/ 161 w 161"/>
                <a:gd name="T25" fmla="*/ 162 h 162"/>
                <a:gd name="T26" fmla="*/ 96 w 161"/>
                <a:gd name="T27" fmla="*/ 102 h 162"/>
                <a:gd name="T28" fmla="*/ 30 w 161"/>
                <a:gd name="T29" fmla="*/ 54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188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0 h 60"/>
                <a:gd name="T4" fmla="*/ 41 w 59"/>
                <a:gd name="T5" fmla="*/ 36 h 60"/>
                <a:gd name="T6" fmla="*/ 47 w 59"/>
                <a:gd name="T7" fmla="*/ 42 h 60"/>
                <a:gd name="T8" fmla="*/ 53 w 59"/>
                <a:gd name="T9" fmla="*/ 54 h 60"/>
                <a:gd name="T10" fmla="*/ 53 w 59"/>
                <a:gd name="T11" fmla="*/ 60 h 60"/>
                <a:gd name="T12" fmla="*/ 47 w 59"/>
                <a:gd name="T13" fmla="*/ 54 h 60"/>
                <a:gd name="T14" fmla="*/ 35 w 59"/>
                <a:gd name="T15" fmla="*/ 48 h 60"/>
                <a:gd name="T16" fmla="*/ 23 w 59"/>
                <a:gd name="T17" fmla="*/ 36 h 60"/>
                <a:gd name="T18" fmla="*/ 17 w 59"/>
                <a:gd name="T19" fmla="*/ 30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189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6 h 204"/>
                <a:gd name="T2" fmla="*/ 245 w 245"/>
                <a:gd name="T3" fmla="*/ 42 h 204"/>
                <a:gd name="T4" fmla="*/ 209 w 245"/>
                <a:gd name="T5" fmla="*/ 84 h 204"/>
                <a:gd name="T6" fmla="*/ 143 w 245"/>
                <a:gd name="T7" fmla="*/ 132 h 204"/>
                <a:gd name="T8" fmla="*/ 167 w 245"/>
                <a:gd name="T9" fmla="*/ 156 h 204"/>
                <a:gd name="T10" fmla="*/ 179 w 245"/>
                <a:gd name="T11" fmla="*/ 204 h 204"/>
                <a:gd name="T12" fmla="*/ 77 w 245"/>
                <a:gd name="T13" fmla="*/ 132 h 204"/>
                <a:gd name="T14" fmla="*/ 47 w 245"/>
                <a:gd name="T15" fmla="*/ 84 h 204"/>
                <a:gd name="T16" fmla="*/ 89 w 245"/>
                <a:gd name="T17" fmla="*/ 66 h 204"/>
                <a:gd name="T18" fmla="*/ 59 w 245"/>
                <a:gd name="T19" fmla="*/ 36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6 h 204"/>
                <a:gd name="T50" fmla="*/ 233 w 245"/>
                <a:gd name="T51" fmla="*/ 3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7190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7191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7192" name="Rectangle 2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193" name="Rectangle 2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7DF2575-3B7E-4B51-901F-200CDB88D3CE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194" name="Rectangle 2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C3D559-7F52-4DDF-907E-C6DE9A06A09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12277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08AA82-B2B5-45F9-8D34-3AA8B2DE7F3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70917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071EBF-9111-4EB8-B2F9-551ABC2E31A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15002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B0B960-184C-458F-9E5B-30562095BB9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4574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D35728-AD77-4CA9-88F7-456FAB4521A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58711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ADFFEF-2FEF-4D88-AFF1-97C11B60053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61487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3BB343-AE1B-476E-BFE2-ED5378EB7ED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377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37D2C3-53C3-4453-8517-42A46DC601C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56475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1326FE-D4CF-4289-9700-2B5271637D1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64599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3BDEFE-D28B-4239-953E-F714E663E50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71284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6147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148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149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>
              <a:gd name="T0" fmla="*/ 5748 w 5748"/>
              <a:gd name="T1" fmla="*/ 246 h 246"/>
              <a:gd name="T2" fmla="*/ 0 w 5748"/>
              <a:gd name="T3" fmla="*/ 246 h 246"/>
              <a:gd name="T4" fmla="*/ 0 w 5748"/>
              <a:gd name="T5" fmla="*/ 0 h 246"/>
              <a:gd name="T6" fmla="*/ 5748 w 5748"/>
              <a:gd name="T7" fmla="*/ 0 h 246"/>
              <a:gd name="T8" fmla="*/ 5748 w 5748"/>
              <a:gd name="T9" fmla="*/ 246 h 246"/>
              <a:gd name="T10" fmla="*/ 5748 w 5748"/>
              <a:gd name="T11" fmla="*/ 246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6150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6151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6152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6153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54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18 h 353"/>
                  <a:gd name="T4" fmla="*/ 24 w 186"/>
                  <a:gd name="T5" fmla="*/ 30 h 353"/>
                  <a:gd name="T6" fmla="*/ 18 w 186"/>
                  <a:gd name="T7" fmla="*/ 66 h 353"/>
                  <a:gd name="T8" fmla="*/ 42 w 186"/>
                  <a:gd name="T9" fmla="*/ 114 h 353"/>
                  <a:gd name="T10" fmla="*/ 48 w 186"/>
                  <a:gd name="T11" fmla="*/ 162 h 353"/>
                  <a:gd name="T12" fmla="*/ 0 w 186"/>
                  <a:gd name="T13" fmla="*/ 353 h 353"/>
                  <a:gd name="T14" fmla="*/ 54 w 186"/>
                  <a:gd name="T15" fmla="*/ 233 h 353"/>
                  <a:gd name="T16" fmla="*/ 84 w 186"/>
                  <a:gd name="T17" fmla="*/ 216 h 353"/>
                  <a:gd name="T18" fmla="*/ 126 w 186"/>
                  <a:gd name="T19" fmla="*/ 126 h 353"/>
                  <a:gd name="T20" fmla="*/ 144 w 186"/>
                  <a:gd name="T21" fmla="*/ 120 h 353"/>
                  <a:gd name="T22" fmla="*/ 144 w 186"/>
                  <a:gd name="T23" fmla="*/ 90 h 353"/>
                  <a:gd name="T24" fmla="*/ 186 w 186"/>
                  <a:gd name="T25" fmla="*/ 66 h 353"/>
                  <a:gd name="T26" fmla="*/ 162 w 186"/>
                  <a:gd name="T27" fmla="*/ 60 h 353"/>
                  <a:gd name="T28" fmla="*/ 36 w 186"/>
                  <a:gd name="T29" fmla="*/ 0 h 353"/>
                  <a:gd name="T30" fmla="*/ 36 w 186"/>
                  <a:gd name="T31" fmla="*/ 0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55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56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6 h 66"/>
                  <a:gd name="T8" fmla="*/ 6 w 155"/>
                  <a:gd name="T9" fmla="*/ 18 h 66"/>
                  <a:gd name="T10" fmla="*/ 0 w 155"/>
                  <a:gd name="T11" fmla="*/ 24 h 66"/>
                  <a:gd name="T12" fmla="*/ 78 w 155"/>
                  <a:gd name="T13" fmla="*/ 60 h 66"/>
                  <a:gd name="T14" fmla="*/ 96 w 155"/>
                  <a:gd name="T15" fmla="*/ 42 h 66"/>
                  <a:gd name="T16" fmla="*/ 155 w 155"/>
                  <a:gd name="T17" fmla="*/ 66 h 66"/>
                  <a:gd name="T18" fmla="*/ 126 w 155"/>
                  <a:gd name="T19" fmla="*/ 24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57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36 h 72"/>
                  <a:gd name="T2" fmla="*/ 0 w 42"/>
                  <a:gd name="T3" fmla="*/ 18 h 72"/>
                  <a:gd name="T4" fmla="*/ 12 w 42"/>
                  <a:gd name="T5" fmla="*/ 6 h 72"/>
                  <a:gd name="T6" fmla="*/ 0 w 42"/>
                  <a:gd name="T7" fmla="*/ 6 h 72"/>
                  <a:gd name="T8" fmla="*/ 12 w 42"/>
                  <a:gd name="T9" fmla="*/ 6 h 72"/>
                  <a:gd name="T10" fmla="*/ 24 w 42"/>
                  <a:gd name="T11" fmla="*/ 6 h 72"/>
                  <a:gd name="T12" fmla="*/ 36 w 42"/>
                  <a:gd name="T13" fmla="*/ 6 h 72"/>
                  <a:gd name="T14" fmla="*/ 42 w 42"/>
                  <a:gd name="T15" fmla="*/ 0 h 72"/>
                  <a:gd name="T16" fmla="*/ 30 w 42"/>
                  <a:gd name="T17" fmla="*/ 18 h 72"/>
                  <a:gd name="T18" fmla="*/ 42 w 42"/>
                  <a:gd name="T19" fmla="*/ 48 h 72"/>
                  <a:gd name="T20" fmla="*/ 12 w 42"/>
                  <a:gd name="T21" fmla="*/ 72 h 72"/>
                  <a:gd name="T22" fmla="*/ 6 w 42"/>
                  <a:gd name="T23" fmla="*/ 36 h 72"/>
                  <a:gd name="T24" fmla="*/ 6 w 42"/>
                  <a:gd name="T25" fmla="*/ 3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6158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6159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6160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0 h 287"/>
                <a:gd name="T4" fmla="*/ 66 w 365"/>
                <a:gd name="T5" fmla="*/ 108 h 287"/>
                <a:gd name="T6" fmla="*/ 143 w 365"/>
                <a:gd name="T7" fmla="*/ 180 h 287"/>
                <a:gd name="T8" fmla="*/ 191 w 365"/>
                <a:gd name="T9" fmla="*/ 168 h 287"/>
                <a:gd name="T10" fmla="*/ 341 w 365"/>
                <a:gd name="T11" fmla="*/ 287 h 287"/>
                <a:gd name="T12" fmla="*/ 305 w 365"/>
                <a:gd name="T13" fmla="*/ 174 h 287"/>
                <a:gd name="T14" fmla="*/ 365 w 365"/>
                <a:gd name="T15" fmla="*/ 132 h 287"/>
                <a:gd name="T16" fmla="*/ 359 w 365"/>
                <a:gd name="T17" fmla="*/ 126 h 287"/>
                <a:gd name="T18" fmla="*/ 335 w 365"/>
                <a:gd name="T19" fmla="*/ 114 h 287"/>
                <a:gd name="T20" fmla="*/ 299 w 365"/>
                <a:gd name="T21" fmla="*/ 90 h 287"/>
                <a:gd name="T22" fmla="*/ 257 w 365"/>
                <a:gd name="T23" fmla="*/ 72 h 287"/>
                <a:gd name="T24" fmla="*/ 215 w 365"/>
                <a:gd name="T25" fmla="*/ 54 h 287"/>
                <a:gd name="T26" fmla="*/ 173 w 365"/>
                <a:gd name="T27" fmla="*/ 36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161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162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0 h 60"/>
                <a:gd name="T16" fmla="*/ 65 w 71"/>
                <a:gd name="T17" fmla="*/ 42 h 60"/>
                <a:gd name="T18" fmla="*/ 71 w 71"/>
                <a:gd name="T19" fmla="*/ 54 h 60"/>
                <a:gd name="T20" fmla="*/ 71 w 71"/>
                <a:gd name="T21" fmla="*/ 60 h 60"/>
                <a:gd name="T22" fmla="*/ 59 w 71"/>
                <a:gd name="T23" fmla="*/ 54 h 60"/>
                <a:gd name="T24" fmla="*/ 47 w 71"/>
                <a:gd name="T25" fmla="*/ 42 h 60"/>
                <a:gd name="T26" fmla="*/ 23 w 71"/>
                <a:gd name="T27" fmla="*/ 30 h 60"/>
                <a:gd name="T28" fmla="*/ 23 w 71"/>
                <a:gd name="T29" fmla="*/ 36 h 60"/>
                <a:gd name="T30" fmla="*/ 18 w 71"/>
                <a:gd name="T31" fmla="*/ 42 h 60"/>
                <a:gd name="T32" fmla="*/ 12 w 71"/>
                <a:gd name="T33" fmla="*/ 48 h 60"/>
                <a:gd name="T34" fmla="*/ 6 w 71"/>
                <a:gd name="T35" fmla="*/ 48 h 60"/>
                <a:gd name="T36" fmla="*/ 6 w 71"/>
                <a:gd name="T37" fmla="*/ 48 h 60"/>
                <a:gd name="T38" fmla="*/ 6 w 71"/>
                <a:gd name="T39" fmla="*/ 36 h 60"/>
                <a:gd name="T40" fmla="*/ 0 w 71"/>
                <a:gd name="T41" fmla="*/ 18 h 60"/>
                <a:gd name="T42" fmla="*/ 0 w 71"/>
                <a:gd name="T43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163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4 h 162"/>
                <a:gd name="T10" fmla="*/ 96 w 161"/>
                <a:gd name="T11" fmla="*/ 60 h 162"/>
                <a:gd name="T12" fmla="*/ 102 w 161"/>
                <a:gd name="T13" fmla="*/ 72 h 162"/>
                <a:gd name="T14" fmla="*/ 108 w 161"/>
                <a:gd name="T15" fmla="*/ 84 h 162"/>
                <a:gd name="T16" fmla="*/ 120 w 161"/>
                <a:gd name="T17" fmla="*/ 96 h 162"/>
                <a:gd name="T18" fmla="*/ 143 w 161"/>
                <a:gd name="T19" fmla="*/ 114 h 162"/>
                <a:gd name="T20" fmla="*/ 155 w 161"/>
                <a:gd name="T21" fmla="*/ 138 h 162"/>
                <a:gd name="T22" fmla="*/ 161 w 161"/>
                <a:gd name="T23" fmla="*/ 156 h 162"/>
                <a:gd name="T24" fmla="*/ 161 w 161"/>
                <a:gd name="T25" fmla="*/ 162 h 162"/>
                <a:gd name="T26" fmla="*/ 96 w 161"/>
                <a:gd name="T27" fmla="*/ 102 h 162"/>
                <a:gd name="T28" fmla="*/ 30 w 161"/>
                <a:gd name="T29" fmla="*/ 54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164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0 h 60"/>
                <a:gd name="T4" fmla="*/ 41 w 59"/>
                <a:gd name="T5" fmla="*/ 36 h 60"/>
                <a:gd name="T6" fmla="*/ 47 w 59"/>
                <a:gd name="T7" fmla="*/ 42 h 60"/>
                <a:gd name="T8" fmla="*/ 53 w 59"/>
                <a:gd name="T9" fmla="*/ 54 h 60"/>
                <a:gd name="T10" fmla="*/ 53 w 59"/>
                <a:gd name="T11" fmla="*/ 60 h 60"/>
                <a:gd name="T12" fmla="*/ 47 w 59"/>
                <a:gd name="T13" fmla="*/ 54 h 60"/>
                <a:gd name="T14" fmla="*/ 35 w 59"/>
                <a:gd name="T15" fmla="*/ 48 h 60"/>
                <a:gd name="T16" fmla="*/ 23 w 59"/>
                <a:gd name="T17" fmla="*/ 36 h 60"/>
                <a:gd name="T18" fmla="*/ 17 w 59"/>
                <a:gd name="T19" fmla="*/ 30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165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6 h 204"/>
                <a:gd name="T2" fmla="*/ 245 w 245"/>
                <a:gd name="T3" fmla="*/ 42 h 204"/>
                <a:gd name="T4" fmla="*/ 209 w 245"/>
                <a:gd name="T5" fmla="*/ 84 h 204"/>
                <a:gd name="T6" fmla="*/ 143 w 245"/>
                <a:gd name="T7" fmla="*/ 132 h 204"/>
                <a:gd name="T8" fmla="*/ 167 w 245"/>
                <a:gd name="T9" fmla="*/ 156 h 204"/>
                <a:gd name="T10" fmla="*/ 179 w 245"/>
                <a:gd name="T11" fmla="*/ 204 h 204"/>
                <a:gd name="T12" fmla="*/ 77 w 245"/>
                <a:gd name="T13" fmla="*/ 132 h 204"/>
                <a:gd name="T14" fmla="*/ 47 w 245"/>
                <a:gd name="T15" fmla="*/ 84 h 204"/>
                <a:gd name="T16" fmla="*/ 89 w 245"/>
                <a:gd name="T17" fmla="*/ 66 h 204"/>
                <a:gd name="T18" fmla="*/ 59 w 245"/>
                <a:gd name="T19" fmla="*/ 36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6 h 204"/>
                <a:gd name="T50" fmla="*/ 233 w 245"/>
                <a:gd name="T51" fmla="*/ 3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166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6167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6168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 altLang="ru-RU"/>
          </a:p>
        </p:txBody>
      </p:sp>
      <p:sp>
        <p:nvSpPr>
          <p:cNvPr id="6169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 altLang="ru-RU"/>
          </a:p>
        </p:txBody>
      </p:sp>
      <p:sp>
        <p:nvSpPr>
          <p:cNvPr id="6170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8D86472B-16A6-4387-8D25-02F389C8260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333375"/>
            <a:ext cx="8205787" cy="1470025"/>
          </a:xfrm>
        </p:spPr>
        <p:txBody>
          <a:bodyPr/>
          <a:lstStyle/>
          <a:p>
            <a:r>
              <a:rPr lang="ru-RU" altLang="ru-RU" b="1">
                <a:solidFill>
                  <a:schemeClr val="tx1"/>
                </a:solidFill>
              </a:rPr>
              <a:t>Полезные ископаемые </a:t>
            </a:r>
            <a:br>
              <a:rPr lang="ru-RU" altLang="ru-RU" b="1">
                <a:solidFill>
                  <a:schemeClr val="tx1"/>
                </a:solidFill>
              </a:rPr>
            </a:br>
            <a:r>
              <a:rPr lang="ru-RU" altLang="ru-RU" b="1">
                <a:solidFill>
                  <a:schemeClr val="tx1"/>
                </a:solidFill>
              </a:rPr>
              <a:t>Кузбасса</a:t>
            </a:r>
          </a:p>
        </p:txBody>
      </p:sp>
      <p:pic>
        <p:nvPicPr>
          <p:cNvPr id="2052" name="Picture 4" descr="fg20120919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147888"/>
            <a:ext cx="5257800" cy="394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3059113" y="6021388"/>
            <a:ext cx="5868987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800" b="1">
                <a:solidFill>
                  <a:schemeClr val="tx1"/>
                </a:solidFill>
              </a:rPr>
              <a:t>Мифтахов Виталий 4 «А» класс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0" y="1341438"/>
            <a:ext cx="5435600" cy="1008062"/>
          </a:xfrm>
        </p:spPr>
        <p:txBody>
          <a:bodyPr/>
          <a:lstStyle/>
          <a:p>
            <a:r>
              <a:rPr lang="ru-RU" altLang="ru-RU" sz="2800" b="1">
                <a:solidFill>
                  <a:schemeClr val="tx1"/>
                </a:solidFill>
              </a:rPr>
              <a:t>тигровый глаз</a:t>
            </a: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-828675" y="1341438"/>
            <a:ext cx="5467350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800" b="1">
                <a:solidFill>
                  <a:schemeClr val="tx1"/>
                </a:solidFill>
              </a:rPr>
              <a:t>кошачий глаз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468313" y="260350"/>
            <a:ext cx="8497887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3200" b="1">
                <a:solidFill>
                  <a:schemeClr val="tx1"/>
                </a:solidFill>
              </a:rPr>
              <a:t>Еще разновидности кварца:</a:t>
            </a: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-823913" y="5849938"/>
            <a:ext cx="5467351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800" b="1">
                <a:solidFill>
                  <a:schemeClr val="tx1"/>
                </a:solidFill>
              </a:rPr>
              <a:t>соколиный глаз</a:t>
            </a: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5008563" y="5849938"/>
            <a:ext cx="5467350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800" b="1">
                <a:solidFill>
                  <a:schemeClr val="tx1"/>
                </a:solidFill>
              </a:rPr>
              <a:t>бычий глаз</a:t>
            </a:r>
          </a:p>
        </p:txBody>
      </p:sp>
      <p:pic>
        <p:nvPicPr>
          <p:cNvPr id="16391" name="Picture 7" descr="молочн кварц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63" y="16884650"/>
            <a:ext cx="4267200" cy="349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розовый кварц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9163" y="16729075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3" name="Picture 9" descr="аметис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50" y="16379825"/>
            <a:ext cx="6348413" cy="450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8" name="Picture 14" descr="koshachij-glaz-turmal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276475"/>
            <a:ext cx="360045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1" name="Picture 17" descr="тигр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2781300"/>
            <a:ext cx="3527425" cy="280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0" name="Picture 16" descr="сокол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565400"/>
            <a:ext cx="2678112" cy="288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3" name="Picture 19" descr="бычий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133600"/>
            <a:ext cx="4391025" cy="373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1639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5 -0.03032 C 0.0073 -0.01412 0.01823 0.00162 0.02101 0.0176 C 0.02361 0.03311 0.02309 0.05139 0.02153 0.06968 C 0.02084 0.08797 0.01407 0.10139 0.00695 0.11343 C -3.61111E-6 0.12616 -0.00764 0.13912 -0.02204 0.14514 C -0.0342 0.15556 -0.05191 0.1588 -0.07048 0.15857 C -0.08802 0.15903 -0.10729 0.15579 -0.12621 0.15116 C -0.14496 0.14329 -0.16354 0.13658 -0.17968 0.12593 C -0.19722 0.11551 -0.21232 0.10139 -0.22361 0.08542 C -0.23472 0.0713 -0.24375 0.0544 -0.2467 0.0375 C -0.25121 0.0213 -0.2493 0.00301 -0.24583 -0.0118 C -0.24392 -0.02523 -0.23836 -0.04213 -0.22725 -0.05324 C -0.21666 -0.06134 -0.20069 -0.06597 -0.1809 -0.06273 C -0.16111 -0.05717 -0.14444 -0.04467 -0.13454 -0.02963 C -0.12604 -0.01643 -0.12222 0.00047 -0.1243 0.0169 C -0.12864 0.03403 -0.1335 0.04908 -0.14514 0.05787 C -0.15555 0.06575 -0.1552 0.06991 -0.18958 0.07292 C -0.22152 0.07825 -0.24739 0.06042 -0.26441 0.05487 C -0.28038 0.04746 -0.29357 0.03519 -0.3092 0.02315 C -0.32604 0.00857 -0.33836 -0.00972 -0.34635 -0.02453 C -0.35434 -0.03958 -0.35555 -0.05416 -0.35625 -0.07662 C -0.3559 -0.09953 -0.35312 -0.10902 -0.3493 -0.12476 C -0.34479 -0.13865 -0.34132 -0.15463 -0.33767 -0.17013 " pathEditMode="relative" rAng="1121980" ptsTypes="fffffffffffffffffffffff">
                                      <p:cBhvr>
                                        <p:cTn id="20" dur="20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44" y="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1000" fill="hold"/>
                                        <p:tgtEl>
                                          <p:spTgt spid="1640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18 -0.02639 C -0.03368 -0.01204 -0.0434 0.00486 -0.04462 0.02245 C -0.0467 0.03842 -0.04479 0.05462 -0.04184 0.07199 C -0.03924 0.0912 -0.03264 0.10439 -0.02552 0.11574 C -0.01858 0.128 -0.0092 0.13865 0.00486 0.14629 C 0.01736 0.15393 0.03455 0.15555 0.05208 0.15462 C 0.06944 0.15439 0.08698 0.14861 0.10486 0.14166 C 0.12309 0.13402 0.14045 0.125 0.15538 0.11388 C 0.17118 0.10231 0.18594 0.08819 0.19462 0.0699 C 0.20486 0.05532 0.21354 0.0375 0.21441 0.02175 C 0.21788 0.00393 0.2151 -0.01389 0.21076 -0.02848 C 0.20781 -0.0426 0.20173 -0.05741 0.19062 -0.0669 C 0.17882 -0.07593 0.16371 -0.07778 0.14427 -0.07292 C 0.12673 -0.0676 0.11094 -0.05301 0.10208 -0.0382 C 0.09462 -0.02477 0.09201 -0.00649 0.09496 0.00972 C 0.10035 0.02754 0.10625 0.04027 0.11701 0.0493 C 0.12864 0.05601 0.12795 0.06041 0.16163 0.05902 C 0.19271 0.06319 0.21701 0.04375 0.23264 0.03726 C 0.24757 0.02731 0.25937 0.01643 0.27344 0.00231 C 0.28785 -0.01389 0.29896 -0.03218 0.30625 -0.04885 C 0.31302 -0.06436 0.31319 -0.07686 0.31267 -0.10139 C 0.31146 -0.12338 0.30798 -0.13311 0.30312 -0.14769 C 0.29948 -0.16112 0.29496 -0.1757 0.28976 -0.18982 " pathEditMode="relative" rAng="-1362582" ptsTypes="fffffffffffffffffffffff">
                                      <p:cBhvr>
                                        <p:cTn id="33" dur="20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01" y="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1000" fill="hold"/>
                                        <p:tgtEl>
                                          <p:spTgt spid="1640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22222E-6 C 0.00973 -0.0132 0.02066 -0.02639 0.02431 -0.03889 C 0.02622 -0.05093 0.02657 -0.06366 0.0257 -0.07662 C 0.02518 -0.08912 0.02049 -0.09699 0.01494 -0.10625 C 0.00747 -0.11412 0.00053 -0.12246 -0.01145 -0.125 C -0.02239 -0.1294 -0.04027 -0.12847 -0.05729 -0.12477 C -0.07378 -0.12292 -0.09149 -0.11597 -0.10816 -0.1088 C -0.12829 -0.10162 -0.14548 -0.09283 -0.16145 -0.08218 C -0.17743 -0.07107 -0.19288 -0.0588 -0.2026 -0.04514 C -0.21493 -0.03241 -0.22343 -0.01759 -0.22691 -0.00556 C -0.23142 0.00694 -0.23142 0.02014 -0.22725 0.02963 C -0.22552 0.04051 -0.22118 0.05069 -0.21232 0.05602 C -0.20017 0.06041 -0.18732 0.06111 -0.16875 0.05509 C -0.15034 0.04861 -0.13385 0.03565 -0.12465 0.02407 C -0.11597 0.01227 -0.11145 -0.00093 -0.11284 -0.01273 C -0.11649 -0.02408 -0.12118 -0.0338 -0.13125 -0.03773 C -0.14114 -0.04306 -0.13888 -0.04537 -0.17187 -0.04167 C -0.20243 -0.04005 -0.22569 -0.02292 -0.24201 -0.01435 C -0.25937 -0.00672 -0.27031 0.00416 -0.28576 0.01574 C -0.30121 0.02963 -0.31493 0.04444 -0.32152 0.05741 C -0.32986 0.06898 -0.33072 0.07986 -0.3342 0.09722 C -0.33333 0.11319 -0.3309 0.12014 -0.32812 0.13009 C -0.32604 0.14097 -0.32083 0.15069 -0.31822 0.16088 " pathEditMode="relative" rAng="-1296887" ptsTypes="fffffffffffffffffffffff">
                                      <p:cBhvr>
                                        <p:cTn id="46" dur="20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51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640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19 0.02801 C -0.02222 0.01528 -0.03264 0.00185 -0.03559 -0.01018 C -0.03819 -0.02291 -0.03785 -0.03634 -0.03732 -0.04954 C -0.0368 -0.06296 -0.03125 -0.07176 -0.02569 -0.08148 C -0.01996 -0.09051 -0.01285 -0.09954 -0.00052 -0.10393 C 0.0099 -0.10949 0.02587 -0.11018 0.04254 -0.10856 C 0.05781 -0.10741 0.07518 -0.10278 0.09219 -0.09699 C 0.1092 -0.09074 0.1257 -0.08264 0.14045 -0.07361 C 0.1566 -0.06389 0.17031 -0.05185 0.1809 -0.03842 C 0.19149 -0.02616 0.20018 -0.01227 0.20295 0.00023 C 0.20729 0.01296 0.20643 0.02709 0.20365 0.03727 C 0.20243 0.04815 0.19774 0.05949 0.18802 0.06621 C 0.17882 0.07246 0.16441 0.07384 0.14688 0.06945 C 0.12952 0.06412 0.11389 0.05255 0.10469 0.04074 C 0.09688 0.02986 0.09271 0.01621 0.09445 0.00371 C 0.09774 -0.00856 0.10226 -0.01875 0.11163 -0.02477 C 0.12118 -0.03079 0.12014 -0.03333 0.15087 -0.03194 C 0.17934 -0.0331 0.20313 -0.01736 0.2184 -0.01088 C 0.23351 -0.0037 0.24479 0.00602 0.25903 0.0169 C 0.27448 0.02963 0.28577 0.04445 0.29375 0.05648 C 0.30122 0.06852 0.30278 0.07986 0.30434 0.09746 C 0.30434 0.11389 0.30243 0.1213 0.29931 0.13264 C 0.29636 0.14375 0.29323 0.15486 0.29028 0.16597 " pathEditMode="relative" rAng="1193300" ptsTypes="fffffffffffffffffffffff">
                                      <p:cBhvr>
                                        <p:cTn id="59" dur="2000" fill="hold"/>
                                        <p:tgtEl>
                                          <p:spTgt spid="164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9" y="-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16387" grpId="0"/>
      <p:bldP spid="16388" grpId="0"/>
      <p:bldP spid="16389" grpId="0"/>
      <p:bldP spid="1639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468313" y="260350"/>
            <a:ext cx="8497887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3200" b="1">
                <a:solidFill>
                  <a:schemeClr val="tx1"/>
                </a:solidFill>
              </a:rPr>
              <a:t>СПАСИБО ЗА ВНИМАНИЕ!</a:t>
            </a:r>
          </a:p>
        </p:txBody>
      </p:sp>
      <p:pic>
        <p:nvPicPr>
          <p:cNvPr id="17423" name="Picture 15" descr="9996033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412875"/>
            <a:ext cx="6696075" cy="446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2" name="Picture 14" descr="Natural_resources_of_the_Kemerovo_region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3621088" cy="568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7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387975"/>
            <a:ext cx="9144000" cy="1470025"/>
          </a:xfrm>
        </p:spPr>
        <p:txBody>
          <a:bodyPr/>
          <a:lstStyle/>
          <a:p>
            <a:r>
              <a:rPr lang="ru-RU" altLang="ru-RU" sz="2800" b="1">
                <a:solidFill>
                  <a:schemeClr val="tx1"/>
                </a:solidFill>
              </a:rPr>
              <a:t>Кемеровская область является богатейшей кладовой полезных ископаемых.</a:t>
            </a:r>
          </a:p>
        </p:txBody>
      </p:sp>
      <p:pic>
        <p:nvPicPr>
          <p:cNvPr id="3075" name="Picture 3" descr="NPCFQqubNYs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4"/>
          <a:stretch>
            <a:fillRect/>
          </a:stretch>
        </p:blipFill>
        <p:spPr bwMode="auto">
          <a:xfrm>
            <a:off x="323850" y="188913"/>
            <a:ext cx="5400675" cy="346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0_70727_1d328474_or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0"/>
          <a:stretch>
            <a:fillRect/>
          </a:stretch>
        </p:blipFill>
        <p:spPr bwMode="auto">
          <a:xfrm>
            <a:off x="3635375" y="2060575"/>
            <a:ext cx="5256213" cy="335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Natural_resources_of_the_Kemerovo_region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4244975" cy="666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76650" y="188913"/>
            <a:ext cx="5467350" cy="1008062"/>
          </a:xfrm>
        </p:spPr>
        <p:txBody>
          <a:bodyPr/>
          <a:lstStyle/>
          <a:p>
            <a:r>
              <a:rPr lang="ru-RU" altLang="ru-RU" sz="2800" b="1">
                <a:solidFill>
                  <a:schemeClr val="tx1"/>
                </a:solidFill>
              </a:rPr>
              <a:t>Главное богатство нашей области – каменный уголь.</a:t>
            </a:r>
          </a:p>
        </p:txBody>
      </p:sp>
      <p:pic>
        <p:nvPicPr>
          <p:cNvPr id="4102" name="Picture 6" descr="antraci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068638"/>
            <a:ext cx="2933700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brown-lignite-resized-6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284538"/>
            <a:ext cx="3455988" cy="244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8" name="Rectangle 12"/>
          <p:cNvSpPr>
            <a:spLocks noChangeArrowheads="1"/>
          </p:cNvSpPr>
          <p:nvPr/>
        </p:nvSpPr>
        <p:spPr bwMode="auto">
          <a:xfrm>
            <a:off x="3851275" y="1557338"/>
            <a:ext cx="5467350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400" b="1">
                <a:solidFill>
                  <a:schemeClr val="tx1"/>
                </a:solidFill>
              </a:rPr>
              <a:t>Его запасы сосредоточены в Кузнецком каменноугольном бассейне.</a:t>
            </a:r>
          </a:p>
        </p:txBody>
      </p:sp>
      <p:sp>
        <p:nvSpPr>
          <p:cNvPr id="4109" name="Rectangle 13"/>
          <p:cNvSpPr>
            <a:spLocks noChangeArrowheads="1"/>
          </p:cNvSpPr>
          <p:nvPr/>
        </p:nvSpPr>
        <p:spPr bwMode="auto">
          <a:xfrm>
            <a:off x="3676650" y="333375"/>
            <a:ext cx="546735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800" b="1">
                <a:solidFill>
                  <a:schemeClr val="tx1"/>
                </a:solidFill>
              </a:rPr>
              <a:t>Так же в нашей области добывают бурый уголь.</a:t>
            </a:r>
          </a:p>
        </p:txBody>
      </p:sp>
      <p:sp>
        <p:nvSpPr>
          <p:cNvPr id="4110" name="Rectangle 14"/>
          <p:cNvSpPr>
            <a:spLocks noChangeArrowheads="1"/>
          </p:cNvSpPr>
          <p:nvPr/>
        </p:nvSpPr>
        <p:spPr bwMode="auto">
          <a:xfrm>
            <a:off x="3676650" y="1916113"/>
            <a:ext cx="5467350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400" b="1">
                <a:solidFill>
                  <a:schemeClr val="tx1"/>
                </a:solidFill>
              </a:rPr>
              <a:t>Его добывают в Канско-Ачинском буроугольном бассейне.</a:t>
            </a:r>
          </a:p>
        </p:txBody>
      </p:sp>
      <p:sp>
        <p:nvSpPr>
          <p:cNvPr id="4112" name="Rectangle 16"/>
          <p:cNvSpPr>
            <a:spLocks noChangeArrowheads="1"/>
          </p:cNvSpPr>
          <p:nvPr/>
        </p:nvSpPr>
        <p:spPr bwMode="auto">
          <a:xfrm>
            <a:off x="3924300" y="2349500"/>
            <a:ext cx="5467350" cy="302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400" b="1">
                <a:solidFill>
                  <a:schemeClr val="tx1"/>
                </a:solidFill>
              </a:rPr>
              <a:t>Это крупнейший из всех каменноугольных бассейнов мира, как по запасам, так и по качеству углей.</a:t>
            </a:r>
            <a:br>
              <a:rPr lang="ru-RU" altLang="ru-RU" sz="2400" b="1">
                <a:solidFill>
                  <a:schemeClr val="tx1"/>
                </a:solidFill>
              </a:rPr>
            </a:br>
            <a:r>
              <a:rPr lang="ru-RU" altLang="ru-RU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410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11111E-6 L -0.12413 0.1 C -0.15069 0.12268 -0.18941 0.13542 -0.22951 0.13542 C -0.27586 0.13542 -0.31284 0.12245 -0.33941 0.1 L -0.46284 -0.00023 " pathEditMode="relative" rAng="0" ptsTypes="FffFF">
                                      <p:cBhvr>
                                        <p:cTn id="24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42" y="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410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53 -0.03263 L -0.14427 -0.02615 C -0.17882 -0.02384 -0.21945 -0.04004 -0.25347 -0.07268 C -0.29288 -0.11041 -0.31649 -0.15393 -0.32622 -0.19838 L -0.37413 -0.40277 " pathEditMode="relative" rAng="2125090" ptsTypes="FffFF">
                                      <p:cBhvr>
                                        <p:cTn id="56" dur="2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20" y="-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098" grpId="1"/>
      <p:bldP spid="4108" grpId="0"/>
      <p:bldP spid="4108" grpId="2"/>
      <p:bldP spid="4109" grpId="0"/>
      <p:bldP spid="4109" grpId="1"/>
      <p:bldP spid="4110" grpId="0"/>
      <p:bldP spid="4110" grpId="2"/>
      <p:bldP spid="4112" grpId="0"/>
      <p:bldP spid="411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51275" y="549275"/>
            <a:ext cx="5467350" cy="1008063"/>
          </a:xfrm>
        </p:spPr>
        <p:txBody>
          <a:bodyPr/>
          <a:lstStyle/>
          <a:p>
            <a:r>
              <a:rPr lang="ru-RU" altLang="ru-RU" sz="2800" b="1">
                <a:solidFill>
                  <a:schemeClr val="tx1"/>
                </a:solidFill>
              </a:rPr>
              <a:t>В Кузнецком Алатау и Горной Шории имеются крупнейшие месторождения железной руды,</a:t>
            </a: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3676650" y="692150"/>
            <a:ext cx="546735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800" b="1">
                <a:solidFill>
                  <a:schemeClr val="tx1"/>
                </a:solidFill>
              </a:rPr>
              <a:t>марганцевой руды,</a:t>
            </a:r>
          </a:p>
        </p:txBody>
      </p:sp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3676650" y="765175"/>
            <a:ext cx="546735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400" b="1">
                <a:solidFill>
                  <a:schemeClr val="tx1"/>
                </a:solidFill>
              </a:rPr>
              <a:t>алюминиевой руды.</a:t>
            </a:r>
          </a:p>
        </p:txBody>
      </p:sp>
      <p:pic>
        <p:nvPicPr>
          <p:cNvPr id="8202" name="Picture 10" descr="Natural_resources_of_the_Kemerovo_region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640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3" name="Picture 11" descr="kratkaya_istoriya_razvitiya_predpriyatiya_ot_mestorojdeniya_cherez_obogaschenie_i_do_koncentrata_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41663"/>
            <a:ext cx="3960813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5" name="Picture 13" descr="11620040302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997200"/>
            <a:ext cx="25908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2_5_2_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213100"/>
            <a:ext cx="2881312" cy="209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820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89 -0.02408 L -0.08472 0.08518 C -0.0993 0.10856 -0.1243 0.1375 -0.15191 0.16365 C -0.1835 0.19282 -0.21111 0.21319 -0.23264 0.22361 L -0.33246 0.27476 " pathEditMode="relative" rAng="-2105395" ptsTypes="FffFF">
                                      <p:cBhvr>
                                        <p:cTn id="16" dur="2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96" y="1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820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03 0.01064 L -0.04427 0.05671 C -0.06511 0.06759 -0.09618 0.07361 -0.12865 0.07361 C -0.16563 0.07361 -0.19514 0.06759 -0.21597 0.05671 L -0.31493 0.01064 " pathEditMode="relative" rAng="0" ptsTypes="FffFF">
                                      <p:cBhvr>
                                        <p:cTn id="33" dur="20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07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820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82 0.01898 L -0.09514 -0.05209 C -0.1158 -0.06736 -0.14688 -0.08774 -0.18004 -0.10903 C -0.21806 -0.13241 -0.24896 -0.15116 -0.27032 -0.16297 L -0.375 -0.22107 " pathEditMode="relative" rAng="12324463" ptsTypes="FffFF">
                                      <p:cBhvr>
                                        <p:cTn id="49" dur="2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85" y="-1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  <p:bldP spid="8195" grpId="1"/>
      <p:bldP spid="8200" grpId="0"/>
      <p:bldP spid="8200" grpId="1"/>
      <p:bldP spid="8201" grpId="0"/>
      <p:bldP spid="820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08400" y="549275"/>
            <a:ext cx="5435600" cy="1008063"/>
          </a:xfrm>
        </p:spPr>
        <p:txBody>
          <a:bodyPr/>
          <a:lstStyle/>
          <a:p>
            <a:r>
              <a:rPr lang="ru-RU" altLang="ru-RU" sz="2800" b="1">
                <a:solidFill>
                  <a:schemeClr val="tx1"/>
                </a:solidFill>
              </a:rPr>
              <a:t>Богаты недра нашей области гранитом,</a:t>
            </a: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3676650" y="692150"/>
            <a:ext cx="546735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800" b="1">
                <a:solidFill>
                  <a:schemeClr val="tx1"/>
                </a:solidFill>
              </a:rPr>
              <a:t>мрамором.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3676650" y="620713"/>
            <a:ext cx="5467350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400" b="1">
                <a:solidFill>
                  <a:schemeClr val="tx1"/>
                </a:solidFill>
              </a:rPr>
              <a:t>И, конечно, золотом, которое представлено в области и россыпными и рудными месторождениями.</a:t>
            </a:r>
          </a:p>
        </p:txBody>
      </p:sp>
      <p:pic>
        <p:nvPicPr>
          <p:cNvPr id="9226" name="Picture 10" descr="Natural_resources_of_the_Kemerovo_region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4354513" cy="684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7" name="Picture 11" descr="грани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213100"/>
            <a:ext cx="2879725" cy="203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9" name="Picture 13" descr="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852738"/>
            <a:ext cx="3768725" cy="282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золот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997200"/>
            <a:ext cx="3311525" cy="254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92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72 0.01296 L -0.0882 0.07037 C -0.10816 0.08333 -0.13958 0.09491 -0.17292 0.10301 C -0.21077 0.11227 -0.24149 0.11528 -0.26354 0.11296 L -0.36997 0.1044 " pathEditMode="relative" rAng="-614436" ptsTypes="FffFF">
                                      <p:cBhvr>
                                        <p:cTn id="16" dur="2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81" y="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922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208 L -0.07743 0.06968 C -0.09375 0.08519 -0.11927 0.10093 -0.14688 0.11088 C -0.179 0.12292 -0.20538 0.12708 -0.22535 0.125 L -0.31841 0.11713 " pathEditMode="relative" rAng="-941178" ptsTypes="FffFF">
                                      <p:cBhvr>
                                        <p:cTn id="33" dur="20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5" y="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4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923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-0.13438 -0.03125 C -0.16355 -0.03658 -0.20209 -0.05579 -0.23976 -0.08195 C -0.28264 -0.11204 -0.31407 -0.1426 -0.33334 -0.1713 L -0.42865 -0.30139 " pathEditMode="relative" rAng="1670670" ptsTypes="FffFF">
                                      <p:cBhvr>
                                        <p:cTn id="50" dur="20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78" y="-1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218" grpId="1"/>
      <p:bldP spid="9220" grpId="0"/>
      <p:bldP spid="9220" grpId="1"/>
      <p:bldP spid="9221" grpId="0"/>
      <p:bldP spid="922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08400" y="404813"/>
            <a:ext cx="5435600" cy="1008062"/>
          </a:xfrm>
        </p:spPr>
        <p:txBody>
          <a:bodyPr/>
          <a:lstStyle/>
          <a:p>
            <a:r>
              <a:rPr lang="ru-RU" altLang="ru-RU" sz="2800" b="1">
                <a:solidFill>
                  <a:schemeClr val="tx1"/>
                </a:solidFill>
              </a:rPr>
              <a:t>флюсовый известняк,</a:t>
            </a: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3676650" y="333375"/>
            <a:ext cx="546735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800" b="1">
                <a:solidFill>
                  <a:schemeClr val="tx1"/>
                </a:solidFill>
              </a:rPr>
              <a:t>формовочный песок,</a:t>
            </a: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3676650" y="260350"/>
            <a:ext cx="546735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800" b="1">
                <a:solidFill>
                  <a:schemeClr val="tx1"/>
                </a:solidFill>
              </a:rPr>
              <a:t>Так же в области добывается огнеупорная глина,</a:t>
            </a:r>
          </a:p>
        </p:txBody>
      </p:sp>
      <p:pic>
        <p:nvPicPr>
          <p:cNvPr id="10250" name="Picture 10" descr="Natural_resources_of_the_Kemerovo_region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640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1" name="Picture 11" descr="mbublzj6f5sujfojpw6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781300"/>
            <a:ext cx="3024187" cy="241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5" name="Picture 15" descr="из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997200"/>
            <a:ext cx="2447925" cy="198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песок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068638"/>
            <a:ext cx="3165475" cy="17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3" name="Picture 13" descr="Торфяные брикеты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565400"/>
            <a:ext cx="3889375" cy="295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6" name="Rectangle 16"/>
          <p:cNvSpPr>
            <a:spLocks noChangeArrowheads="1"/>
          </p:cNvSpPr>
          <p:nvPr/>
        </p:nvSpPr>
        <p:spPr bwMode="auto">
          <a:xfrm>
            <a:off x="3676650" y="333375"/>
            <a:ext cx="546735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800" b="1">
                <a:solidFill>
                  <a:schemeClr val="tx1"/>
                </a:solidFill>
              </a:rPr>
              <a:t>и в северной части области торф.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025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111E-6 L -0.16979 0.03032 C -0.20591 0.0375 -0.25729 0.0375 -0.31233 0.02986 C -0.37413 0.02153 -0.4224 0.00717 -0.4566 -0.00995 L -0.61841 -0.08658 " pathEditMode="relative" rAng="362261" ptsTypes="FffFF">
                                      <p:cBhvr>
                                        <p:cTn id="16" dur="20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15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1025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0.01644 L -0.16025 0.0507 C -0.19427 0.0588 -0.2441 0.05949 -0.29532 0.05348 C -0.35434 0.0463 -0.4007 0.03403 -0.43299 0.01806 L -0.58664 -0.0537 " pathEditMode="relative" rAng="307691" ptsTypes="FffFF">
                                      <p:cBhvr>
                                        <p:cTn id="33" dur="20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3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1025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1967 L -0.14462 -0.06505 C -0.17343 -0.08241 -0.21493 -0.11227 -0.25659 -0.14607 C -0.30434 -0.18473 -0.34166 -0.21829 -0.36649 -0.24422 L -0.48593 -0.36644 " pathEditMode="relative" rAng="1873141" ptsTypes="FffFF">
                                      <p:cBhvr>
                                        <p:cTn id="50" dur="20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79" y="-1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1025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0023 L -0.18299 -0.04051 C -0.22171 -0.04838 -0.27622 -0.06991 -0.33091 -0.09907 C -0.39358 -0.13241 -0.44202 -0.16574 -0.47379 -0.19537 L -0.62639 -0.33403 " pathEditMode="relative" rAng="1308084" ptsTypes="FffFF">
                                      <p:cBhvr>
                                        <p:cTn id="68" dur="20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26" y="-1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10242" grpId="1"/>
      <p:bldP spid="10244" grpId="0"/>
      <p:bldP spid="10244" grpId="1"/>
      <p:bldP spid="10245" grpId="0"/>
      <p:bldP spid="10245" grpId="1"/>
      <p:bldP spid="10256" grpId="0"/>
      <p:bldP spid="1025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3" name="Picture 15" descr="яшм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2349500"/>
            <a:ext cx="4464050" cy="322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932363" y="1773238"/>
            <a:ext cx="5435600" cy="1008062"/>
          </a:xfrm>
        </p:spPr>
        <p:txBody>
          <a:bodyPr/>
          <a:lstStyle/>
          <a:p>
            <a:r>
              <a:rPr lang="ru-RU" altLang="ru-RU" sz="2800" b="1">
                <a:solidFill>
                  <a:schemeClr val="tx1"/>
                </a:solidFill>
              </a:rPr>
              <a:t>агат</a:t>
            </a: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-1189038" y="1773238"/>
            <a:ext cx="5467351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800" b="1">
                <a:solidFill>
                  <a:schemeClr val="tx1"/>
                </a:solidFill>
              </a:rPr>
              <a:t>яшма</a:t>
            </a: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468313" y="404813"/>
            <a:ext cx="8497887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800" b="1">
                <a:solidFill>
                  <a:schemeClr val="tx1"/>
                </a:solidFill>
              </a:rPr>
              <a:t>Кроме перечисленных полезных ископаемых наш край богат самоцветами, </a:t>
            </a:r>
            <a:br>
              <a:rPr lang="ru-RU" altLang="ru-RU" sz="2800" b="1">
                <a:solidFill>
                  <a:schemeClr val="tx1"/>
                </a:solidFill>
              </a:rPr>
            </a:br>
            <a:r>
              <a:rPr lang="ru-RU" altLang="ru-RU" sz="2800" b="1">
                <a:solidFill>
                  <a:schemeClr val="tx1"/>
                </a:solidFill>
              </a:rPr>
              <a:t>которые являются ценным поделочным и ювелирным сырьем:</a:t>
            </a:r>
          </a:p>
        </p:txBody>
      </p:sp>
      <p:sp>
        <p:nvSpPr>
          <p:cNvPr id="12300" name="Rectangle 12"/>
          <p:cNvSpPr>
            <a:spLocks noChangeArrowheads="1"/>
          </p:cNvSpPr>
          <p:nvPr/>
        </p:nvSpPr>
        <p:spPr bwMode="auto">
          <a:xfrm>
            <a:off x="2051050" y="5876925"/>
            <a:ext cx="546735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800" b="1">
                <a:solidFill>
                  <a:schemeClr val="tx1"/>
                </a:solidFill>
              </a:rPr>
              <a:t>кварц</a:t>
            </a:r>
          </a:p>
        </p:txBody>
      </p:sp>
      <p:pic>
        <p:nvPicPr>
          <p:cNvPr id="12301" name="Picture 13" descr="714d9e823d4a8e9d1045578429e3b9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276475"/>
            <a:ext cx="4968875" cy="337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кварццц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420938"/>
            <a:ext cx="4595813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230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0.01806 C 0.01354 -0.00509 0.02882 0.0081 0.03472 0.02315 C 0.04028 0.03842 0.04236 0.05602 0.04445 0.07384 C 0.0467 0.09074 0.04149 0.10555 0.03646 0.11991 C 0.03142 0.13495 0.025 0.15 0.01094 0.16088 C -0.00087 0.17129 -0.01979 0.18009 -0.0401 0.18472 C -0.05885 0.18981 -0.08073 0.19166 -0.10208 0.19097 C -0.12361 0.18981 -0.14531 0.18634 -0.16441 0.18078 C -0.18594 0.17384 -0.20434 0.16435 -0.21979 0.15139 C -0.23507 0.13842 -0.24774 0.12407 -0.25417 0.10972 C -0.26146 0.09491 -0.26354 0.07569 -0.26146 0.06041 C -0.26285 0.04606 -0.25937 0.0294 -0.24844 0.01597 C -0.23906 0.00463 -0.22135 -0.00394 -0.19983 -0.00533 C -0.1776 -0.00648 -0.15729 0.00324 -0.14358 0.01412 C -0.13229 0.02569 -0.125 0.04213 -0.12396 0.05879 C -0.12604 0.07662 -0.12934 0.09236 -0.13958 0.10416 C -0.14965 0.11597 -0.14809 0.11875 -0.18524 0.13032 C -0.21892 0.14305 -0.25035 0.13264 -0.26962 0.13055 C -0.2901 0.12754 -0.30503 0.11898 -0.32483 0.11134 C -0.34549 0.10139 -0.36233 0.08634 -0.37326 0.07361 C -0.38559 0.06111 -0.38889 0.04676 -0.39392 0.02453 C -0.39792 0.00278 -0.39635 -0.0081 -0.3941 -0.02408 C -0.39392 -0.03959 -0.39219 -0.05556 -0.39028 -0.07199 " pathEditMode="relative" rAng="420341" ptsTypes="fffffffffffffffffffffff">
                                      <p:cBhvr>
                                        <p:cTn id="21" dur="20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43" y="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1230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22222E-6 C -0.01077 0.01389 -0.02327 0.02824 -0.02726 0.04329 C -0.03125 0.05926 -0.0316 0.07709 -0.03177 0.09491 C -0.0323 0.11273 -0.02674 0.12616 -0.02136 0.14097 C -0.0158 0.1544 -0.00868 0.16875 0.00434 0.17847 C 0.01562 0.18912 0.03298 0.19491 0.05139 0.19792 C 0.06823 0.20116 0.0875 0.20116 0.10659 0.19838 C 0.12569 0.1956 0.14427 0.19028 0.16111 0.18287 C 0.17934 0.17477 0.19531 0.16343 0.20746 0.14908 C 0.22014 0.13588 0.23073 0.1206 0.23472 0.10463 C 0.24027 0.08912 0.24027 0.07014 0.23802 0.05579 C 0.23732 0.04097 0.23298 0.02454 0.22291 0.0125 C 0.21319 0.00162 0.19757 -0.00486 0.17795 -0.00463 C 0.1585 -0.00324 0.14062 0.00741 0.12968 0.01991 C 0.12048 0.03218 0.1151 0.04884 0.11597 0.06597 C 0.11875 0.0831 0.12291 0.09815 0.13298 0.10903 C 0.14288 0.11991 0.14149 0.12292 0.17534 0.13102 C 0.20625 0.14121 0.23368 0.12801 0.25086 0.12431 C 0.2677 0.11945 0.2809 0.11019 0.29704 0.10023 C 0.31493 0.08843 0.32829 0.07222 0.33767 0.0588 C 0.34687 0.04514 0.3493 0.03079 0.35208 0.0081 C 0.35347 -0.01412 0.35191 -0.02453 0.3493 -0.04028 C 0.3467 -0.05578 0.34427 -0.07153 0.34166 -0.08703 " pathEditMode="relative" rAng="-726663" ptsTypes="fffffffffffffffffffffff">
                                      <p:cBhvr>
                                        <p:cTn id="34" dur="20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72" y="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1230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5185 L 0.00069 0.1370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12292" grpId="0" build="allAtOnce"/>
      <p:bldP spid="12293" grpId="0" build="allAtOnce"/>
      <p:bldP spid="12300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4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539750" y="476250"/>
            <a:ext cx="8137525" cy="1008063"/>
          </a:xfrm>
        </p:spPr>
        <p:txBody>
          <a:bodyPr/>
          <a:lstStyle/>
          <a:p>
            <a:r>
              <a:rPr lang="ru-RU" altLang="ru-RU" sz="2400" b="1">
                <a:solidFill>
                  <a:schemeClr val="tx1"/>
                </a:solidFill>
              </a:rPr>
              <a:t>Кварц – минерал, который входит в состав гранита, </a:t>
            </a:r>
            <a:br>
              <a:rPr lang="ru-RU" altLang="ru-RU" sz="2400" b="1">
                <a:solidFill>
                  <a:schemeClr val="tx1"/>
                </a:solidFill>
              </a:rPr>
            </a:br>
            <a:r>
              <a:rPr lang="ru-RU" altLang="ru-RU" sz="2400" b="1">
                <a:solidFill>
                  <a:schemeClr val="tx1"/>
                </a:solidFill>
              </a:rPr>
              <a:t>но часто встречается и сам по себе.</a:t>
            </a:r>
            <a:br>
              <a:rPr lang="ru-RU" altLang="ru-RU" sz="2400" b="1">
                <a:solidFill>
                  <a:schemeClr val="tx1"/>
                </a:solidFill>
              </a:rPr>
            </a:br>
            <a:r>
              <a:rPr lang="ru-RU" altLang="ru-RU" sz="2400">
                <a:solidFill>
                  <a:schemeClr val="tx1"/>
                </a:solidFill>
              </a:rPr>
              <a:t> </a:t>
            </a:r>
            <a:r>
              <a:rPr lang="ru-RU" altLang="ru-RU" sz="4800"/>
              <a:t> </a:t>
            </a:r>
          </a:p>
        </p:txBody>
      </p:sp>
      <p:sp>
        <p:nvSpPr>
          <p:cNvPr id="13325" name="Rectangle 13"/>
          <p:cNvSpPr>
            <a:spLocks noChangeArrowheads="1"/>
          </p:cNvSpPr>
          <p:nvPr/>
        </p:nvSpPr>
        <p:spPr bwMode="auto">
          <a:xfrm>
            <a:off x="539750" y="6092825"/>
            <a:ext cx="8137525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400" b="1">
                <a:solidFill>
                  <a:schemeClr val="tx1"/>
                </a:solidFill>
              </a:rPr>
              <a:t>Попадаются кристаллы кварца от нескольких миллиметров  до нескольких метров.</a:t>
            </a:r>
            <a:br>
              <a:rPr lang="ru-RU" altLang="ru-RU" sz="2400" b="1">
                <a:solidFill>
                  <a:schemeClr val="tx1"/>
                </a:solidFill>
              </a:rPr>
            </a:br>
            <a:r>
              <a:rPr lang="ru-RU" altLang="ru-RU" sz="2400">
                <a:solidFill>
                  <a:schemeClr val="tx1"/>
                </a:solidFill>
              </a:rPr>
              <a:t> </a:t>
            </a:r>
            <a:r>
              <a:rPr lang="ru-RU" altLang="ru-RU" sz="4800"/>
              <a:t> </a:t>
            </a:r>
          </a:p>
        </p:txBody>
      </p:sp>
      <p:pic>
        <p:nvPicPr>
          <p:cNvPr id="13326" name="Picture 14" descr="кварц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125538"/>
            <a:ext cx="6048375" cy="451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>
                                            <p:txEl>
                                              <p:charRg st="0" end="7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325">
                                            <p:txEl>
                                              <p:charRg st="0" end="7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72000" y="1341438"/>
            <a:ext cx="5435600" cy="1008062"/>
          </a:xfrm>
        </p:spPr>
        <p:txBody>
          <a:bodyPr/>
          <a:lstStyle/>
          <a:p>
            <a:r>
              <a:rPr lang="ru-RU" altLang="ru-RU" sz="2800" b="1">
                <a:solidFill>
                  <a:schemeClr val="tx1"/>
                </a:solidFill>
              </a:rPr>
              <a:t>горный хрусталь</a:t>
            </a: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-828675" y="1341438"/>
            <a:ext cx="5467350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800" b="1">
                <a:solidFill>
                  <a:schemeClr val="tx1"/>
                </a:solidFill>
              </a:rPr>
              <a:t>молочный кварц</a:t>
            </a:r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468313" y="260350"/>
            <a:ext cx="8497887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3200" b="1" u="sng">
                <a:solidFill>
                  <a:schemeClr val="tx1"/>
                </a:solidFill>
              </a:rPr>
              <a:t>Кварц бывает разный:</a:t>
            </a:r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-1620838" y="5849938"/>
            <a:ext cx="5467351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800" b="1">
                <a:solidFill>
                  <a:schemeClr val="tx1"/>
                </a:solidFill>
              </a:rPr>
              <a:t>аметист</a:t>
            </a:r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4643438" y="5849938"/>
            <a:ext cx="5467350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800" b="1">
                <a:solidFill>
                  <a:schemeClr val="tx1"/>
                </a:solidFill>
              </a:rPr>
              <a:t>розовый кварц</a:t>
            </a:r>
          </a:p>
        </p:txBody>
      </p:sp>
      <p:pic>
        <p:nvPicPr>
          <p:cNvPr id="15372" name="Picture 12" descr="молочн кварц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63" y="16884650"/>
            <a:ext cx="4267200" cy="349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3" name="Picture 13" descr="розовый кварц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9163" y="16729075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4" name="Picture 14" descr="аметис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50" y="16379825"/>
            <a:ext cx="6348413" cy="450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6" name="Picture 16" descr="молочн кварц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492375"/>
            <a:ext cx="3960812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7" name="Picture 17" descr="горный хрусталь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133600"/>
            <a:ext cx="4176712" cy="355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8" name="Picture 18" descr="аметис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420938"/>
            <a:ext cx="4464050" cy="317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9" name="Picture 19" descr="розовый кварц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2349500"/>
            <a:ext cx="3313113" cy="331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537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9 0.02755 C 0.01215 0.04421 0.02291 0.06181 0.02465 0.07755 C 0.02638 0.09421 0.02447 0.11204 0.02204 0.12917 C 0.02031 0.14746 0.01284 0.15903 0.00503 0.17199 C -0.00209 0.18403 -0.01129 0.19583 -0.02587 0.20232 C -0.03855 0.20949 -0.05695 0.21065 -0.07587 0.2088 C -0.09358 0.20695 -0.11285 0.20162 -0.13178 0.19375 C -0.15087 0.18565 -0.1691 0.1757 -0.18473 0.16412 C -0.20174 0.1507 -0.21615 0.13542 -0.22691 0.11806 C -0.23768 0.10139 -0.24618 0.08403 -0.24809 0.06713 C -0.25157 0.05046 -0.24896 0.03125 -0.2448 0.01806 C -0.24202 0.00347 -0.23525 -0.01157 -0.22327 -0.02037 C -0.21216 -0.02893 -0.19549 -0.03055 -0.1757 -0.025 C -0.15625 -0.01829 -0.13959 -0.00301 -0.13056 0.01227 C -0.12309 0.02616 -0.1191 0.04445 -0.12344 0.06111 C -0.12848 0.07708 -0.13421 0.09121 -0.14636 0.09884 C -0.15782 0.10695 -0.15678 0.11042 -0.19167 0.10926 C -0.22466 0.11088 -0.25018 0.09051 -0.26702 0.08218 C -0.28334 0.07246 -0.29514 0.05996 -0.31042 0.04607 C -0.32657 0.02917 -0.33768 0.01042 -0.34549 -0.00625 C -0.35313 -0.02222 -0.35348 -0.0368 -0.3533 -0.05949 C -0.35122 -0.08194 -0.34827 -0.09143 -0.34358 -0.10625 C -0.33872 -0.12083 -0.33386 -0.13565 -0.32934 -0.15023 " pathEditMode="relative" rAng="1387609" ptsTypes="fffffffffffffffffffffff">
                                      <p:cBhvr>
                                        <p:cTn id="20" dur="20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65" y="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1537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27 0.05347 C 0.01615 0.06991 0.00712 0.08773 0.00677 0.10347 C 0.00591 0.11944 0.00921 0.13727 0.01181 0.15417 C 0.01511 0.17176 0.02257 0.1831 0.03056 0.19537 C 0.0382 0.20694 0.04723 0.21898 0.06094 0.225 C 0.07344 0.23194 0.09028 0.23241 0.10677 0.23009 C 0.12344 0.22894 0.14098 0.22315 0.15799 0.21528 C 0.17466 0.20718 0.19011 0.19676 0.20434 0.18519 C 0.21962 0.17222 0.23177 0.15718 0.24046 0.13982 C 0.24931 0.12384 0.25608 0.10556 0.25608 0.09005 C 0.25764 0.07292 0.25469 0.05463 0.25035 0.0412 C 0.24671 0.02732 0.23889 0.0125 0.22848 0.00394 C 0.21754 -0.0044 0.20174 -0.00532 0.18455 -0.00069 C 0.16719 0.00625 0.15278 0.02153 0.14532 0.03657 C 0.13907 0.05093 0.13681 0.06921 0.14132 0.08495 C 0.14723 0.10093 0.15382 0.11412 0.16441 0.12176 C 0.17605 0.1294 0.17552 0.13264 0.20764 0.13102 C 0.23785 0.13241 0.26025 0.11204 0.27518 0.10394 C 0.28959 0.09444 0.3 0.08171 0.31285 0.06736 C 0.32535 0.05162 0.33594 0.03171 0.34046 0.01644 C 0.34757 0.00046 0.34723 -0.01412 0.34549 -0.03681 C 0.34115 -0.0581 0.33889 -0.06782 0.33351 -0.08264 C 0.32848 -0.09722 0.32275 -0.11111 0.31684 -0.12523 " pathEditMode="relative" rAng="-1555939" ptsTypes="fffffffffffffffffffffff">
                                      <p:cBhvr>
                                        <p:cTn id="33" dur="20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98" y="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1537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 0.0287 C -0.00642 0.01389 0.00434 -0.00139 0.00729 -0.01574 C 0.00851 -0.02963 0.00747 -0.0456 0.00712 -0.06204 C 0.00591 -0.07732 -0.00173 -0.08773 -0.00781 -0.09977 C -0.01545 -0.10949 -0.02239 -0.1213 -0.03576 -0.12639 C -0.04739 -0.1338 -0.06423 -0.13403 -0.08212 -0.13357 C -0.09791 -0.13195 -0.11718 -0.12778 -0.13489 -0.11991 C -0.15278 -0.11412 -0.16962 -0.10579 -0.18559 -0.09537 C -0.20139 -0.0838 -0.21666 -0.06875 -0.22691 -0.05486 C -0.23819 -0.03959 -0.24618 -0.02408 -0.24861 -0.01019 C -0.25278 0.00463 -0.25034 0.02106 -0.24687 0.03379 C -0.24514 0.04629 -0.23923 0.05949 -0.22934 0.06782 C -0.21962 0.07569 -0.20399 0.07754 -0.18489 0.07315 C -0.16614 0.06759 -0.15 0.05463 -0.14184 0.04097 C -0.13333 0.0287 -0.12934 0.01227 -0.13159 -0.00324 C -0.1368 -0.01574 -0.14236 -0.02847 -0.15208 -0.03634 C -0.16198 -0.04398 -0.16146 -0.04699 -0.19462 -0.04584 C -0.22448 -0.04838 -0.24948 -0.03033 -0.26545 -0.02361 C -0.28159 -0.01528 -0.2934 -0.00486 -0.30729 0.00787 C -0.32378 0.02222 -0.33489 0.03958 -0.34323 0.05324 C -0.35069 0.06759 -0.35104 0.08032 -0.35208 0.10116 C -0.35173 0.12106 -0.34896 0.1294 -0.34496 0.14282 C -0.34045 0.15602 -0.33715 0.16898 -0.33298 0.18194 " pathEditMode="relative" rAng="-1261699" ptsTypes="fffffffffffffffffffffff">
                                      <p:cBhvr>
                                        <p:cTn id="46" dur="20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98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1537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84 -0.0007 C 0.01059 -0.01922 0.00278 -0.0382 0.00261 -0.05533 C 0.00295 -0.07384 0.00729 -0.09398 0.01146 -0.11366 C 0.01545 -0.13334 0.02379 -0.14607 0.03264 -0.16111 C 0.04115 -0.17431 0.05122 -0.18912 0.06563 -0.1956 C 0.07882 -0.20509 0.09618 -0.20672 0.11354 -0.20509 C 0.13021 -0.20463 0.14809 -0.19931 0.16511 -0.19213 C 0.18177 -0.1838 0.19722 -0.17269 0.21146 -0.16019 C 0.22622 -0.14746 0.23802 -0.13102 0.24584 -0.11204 C 0.25382 -0.09375 0.26007 -0.07477 0.25955 -0.05625 C 0.26094 -0.0375 0.25608 -0.01713 0.25052 -0.00162 C 0.24618 0.01435 0.23785 0.03125 0.22535 0.04282 C 0.21407 0.05162 0.19775 0.05486 0.18021 0.0493 C 0.1625 0.04328 0.14827 0.02708 0.14184 0.00995 C 0.13629 -0.00509 0.13507 -0.02477 0.14063 -0.04422 C 0.1474 -0.06227 0.15504 -0.07755 0.16684 -0.08704 C 0.17865 -0.09584 0.17847 -0.10023 0.21129 -0.09977 C 0.24288 -0.10394 0.26459 -0.08241 0.27917 -0.07338 C 0.29375 -0.06412 0.30382 -0.0507 0.31615 -0.03519 C 0.32969 -0.01783 0.33785 0.0037 0.34341 0.02037 C 0.34844 0.0375 0.34705 0.05416 0.34393 0.07986 C 0.33924 0.10509 0.33525 0.1162 0.32917 0.13241 C 0.32257 0.1493 0.31632 0.16574 0.31042 0.18217 " pathEditMode="relative" rAng="1602030" ptsTypes="fffffffffffffffffffffff">
                                      <p:cBhvr>
                                        <p:cTn id="59" dur="2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0" y="-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/>
      <p:bldP spid="15365" grpId="0"/>
      <p:bldP spid="15366" grpId="0"/>
      <p:bldP spid="15367" grpId="0"/>
      <p:bldP spid="15368" grpId="0"/>
    </p:bldLst>
  </p:timing>
</p:sld>
</file>

<file path=ppt/theme/theme1.xml><?xml version="1.0" encoding="utf-8"?>
<a:theme xmlns:a="http://schemas.openxmlformats.org/drawingml/2006/main" name="Вершина горы">
  <a:themeElements>
    <a:clrScheme name="Вершина горы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Вершина горы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Вершина горы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Mountain Top</Template>
  <TotalTime>673</TotalTime>
  <Words>189</Words>
  <Application>Microsoft Office PowerPoint</Application>
  <PresentationFormat>Экран (4:3)</PresentationFormat>
  <Paragraphs>35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Arial</vt:lpstr>
      <vt:lpstr>Wingdings</vt:lpstr>
      <vt:lpstr>Вершина горы</vt:lpstr>
      <vt:lpstr>Полезные ископаемые  Кузбасса</vt:lpstr>
      <vt:lpstr>Кемеровская область является богатейшей кладовой полезных ископаемых.</vt:lpstr>
      <vt:lpstr>Главное богатство нашей области – каменный уголь.</vt:lpstr>
      <vt:lpstr>В Кузнецком Алатау и Горной Шории имеются крупнейшие месторождения железной руды,</vt:lpstr>
      <vt:lpstr>Богаты недра нашей области гранитом,</vt:lpstr>
      <vt:lpstr>флюсовый известняк,</vt:lpstr>
      <vt:lpstr>агат</vt:lpstr>
      <vt:lpstr>Кварц – минерал, который входит в состав гранита,  но часто встречается и сам по себе.   </vt:lpstr>
      <vt:lpstr>горный хрусталь</vt:lpstr>
      <vt:lpstr>тигровый глаз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DOM</dc:creator>
  <cp:lastModifiedBy>RePack by Diakov</cp:lastModifiedBy>
  <cp:revision>60</cp:revision>
  <dcterms:created xsi:type="dcterms:W3CDTF">2016-01-14T17:04:31Z</dcterms:created>
  <dcterms:modified xsi:type="dcterms:W3CDTF">2016-03-21T16:08:09Z</dcterms:modified>
</cp:coreProperties>
</file>