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22"/>
  </p:notesMasterIdLst>
  <p:sldIdLst>
    <p:sldId id="256" r:id="rId2"/>
    <p:sldId id="259" r:id="rId3"/>
    <p:sldId id="257" r:id="rId4"/>
    <p:sldId id="258" r:id="rId5"/>
    <p:sldId id="260" r:id="rId6"/>
    <p:sldId id="261" r:id="rId7"/>
    <p:sldId id="264" r:id="rId8"/>
    <p:sldId id="272" r:id="rId9"/>
    <p:sldId id="273" r:id="rId10"/>
    <p:sldId id="265" r:id="rId11"/>
    <p:sldId id="266" r:id="rId12"/>
    <p:sldId id="274" r:id="rId13"/>
    <p:sldId id="275" r:id="rId14"/>
    <p:sldId id="276" r:id="rId15"/>
    <p:sldId id="281" r:id="rId16"/>
    <p:sldId id="263" r:id="rId17"/>
    <p:sldId id="277" r:id="rId18"/>
    <p:sldId id="279" r:id="rId19"/>
    <p:sldId id="280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91" autoAdjust="0"/>
    <p:restoredTop sz="94643" autoAdjust="0"/>
  </p:normalViewPr>
  <p:slideViewPr>
    <p:cSldViewPr>
      <p:cViewPr varScale="1">
        <p:scale>
          <a:sx n="69" d="100"/>
          <a:sy n="69" d="100"/>
        </p:scale>
        <p:origin x="-5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39936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F43C6-EC7C-4C05-9810-D384D5A68C13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97F3DC-4A7E-4588-BEB7-A51D45B382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F3E5E99-1CFA-4E28-B139-C91752D6DA3C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F8A2DA5-59FD-4DD0-99D4-9C2B032912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3E5E99-1CFA-4E28-B139-C91752D6DA3C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A2DA5-59FD-4DD0-99D4-9C2B03291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3E5E99-1CFA-4E28-B139-C91752D6DA3C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A2DA5-59FD-4DD0-99D4-9C2B03291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3E5E99-1CFA-4E28-B139-C91752D6DA3C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A2DA5-59FD-4DD0-99D4-9C2B03291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F3E5E99-1CFA-4E28-B139-C91752D6DA3C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F8A2DA5-59FD-4DD0-99D4-9C2B032912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3E5E99-1CFA-4E28-B139-C91752D6DA3C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F8A2DA5-59FD-4DD0-99D4-9C2B032912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3E5E99-1CFA-4E28-B139-C91752D6DA3C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F8A2DA5-59FD-4DD0-99D4-9C2B03291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3E5E99-1CFA-4E28-B139-C91752D6DA3C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A2DA5-59FD-4DD0-99D4-9C2B032912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F3E5E99-1CFA-4E28-B139-C91752D6DA3C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F8A2DA5-59FD-4DD0-99D4-9C2B032912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6F3E5E99-1CFA-4E28-B139-C91752D6DA3C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F8A2DA5-59FD-4DD0-99D4-9C2B032912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6F3E5E99-1CFA-4E28-B139-C91752D6DA3C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F8A2DA5-59FD-4DD0-99D4-9C2B032912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6F3E5E99-1CFA-4E28-B139-C91752D6DA3C}" type="datetimeFigureOut">
              <a:rPr lang="ru-RU" smtClean="0"/>
              <a:pPr/>
              <a:t>11.04.2016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F8A2DA5-59FD-4DD0-99D4-9C2B032912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43852" cy="71438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Древняя   Греция</a:t>
            </a:r>
            <a:endParaRPr lang="ru-RU" dirty="0"/>
          </a:p>
        </p:txBody>
      </p:sp>
      <p:pic>
        <p:nvPicPr>
          <p:cNvPr id="16386" name="Picture 2" descr="http://images.myshared.ru/5/463818/slide_1.jpg"/>
          <p:cNvPicPr>
            <a:picLocks noChangeAspect="1" noChangeArrowheads="1"/>
          </p:cNvPicPr>
          <p:nvPr/>
        </p:nvPicPr>
        <p:blipFill>
          <a:blip r:embed="rId2"/>
          <a:srcRect t="4043" b="5391"/>
          <a:stretch>
            <a:fillRect/>
          </a:stretch>
        </p:blipFill>
        <p:spPr bwMode="auto">
          <a:xfrm>
            <a:off x="142844" y="214290"/>
            <a:ext cx="8786874" cy="6286544"/>
          </a:xfrm>
          <a:prstGeom prst="round2DiagRect">
            <a:avLst>
              <a:gd name="adj1" fmla="val 4118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8010"/>
          </a:xfrm>
        </p:spPr>
        <p:txBody>
          <a:bodyPr>
            <a:normAutofit/>
          </a:bodyPr>
          <a:lstStyle/>
          <a:p>
            <a:r>
              <a:rPr lang="ru-RU" dirty="0" smtClean="0"/>
              <a:t>Растительный мир Алтая</a:t>
            </a:r>
            <a:endParaRPr lang="ru-RU" dirty="0"/>
          </a:p>
        </p:txBody>
      </p:sp>
      <p:pic>
        <p:nvPicPr>
          <p:cNvPr id="8195" name="Picture 3" descr="http://900igr.net/datas/istorija/Marafonskaja-bitva/0012-012-Marafonskaja-distants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82026" cy="6286520"/>
          </a:xfrm>
          <a:prstGeom prst="round2DiagRect">
            <a:avLst>
              <a:gd name="adj1" fmla="val 953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428604"/>
            <a:ext cx="7615262" cy="64294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</a:rPr>
              <a:t>Война греков с персами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7170" name="Picture 2" descr="http://cdn9.lethanhhai.net/files/2013/03/thebes-kp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142984"/>
            <a:ext cx="7310450" cy="54324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785818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000" b="1" dirty="0" smtClean="0">
                <a:ln/>
                <a:solidFill>
                  <a:schemeClr val="accent3"/>
                </a:solidFill>
                <a:effectLst/>
              </a:rPr>
              <a:t>Завоевание  Греции  Македонией</a:t>
            </a:r>
            <a:endParaRPr lang="ru-RU" sz="4000" b="1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646237"/>
            <a:ext cx="8258204" cy="4568845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000" dirty="0" smtClean="0"/>
              <a:t>   В IV веке до н.э. Древняя Греция была завоевана Македонией</a:t>
            </a:r>
          </a:p>
          <a:p>
            <a:r>
              <a:rPr lang="ru-RU" sz="4000" dirty="0" smtClean="0"/>
              <a:t>Победа македонян означала то, что греческое государство полностью переходило под власть Македонии. Греция окончательно потеряла свою независимость. </a:t>
            </a:r>
          </a:p>
          <a:p>
            <a:r>
              <a:rPr lang="ru-RU" sz="4000" dirty="0" smtClean="0"/>
              <a:t>Но македонцы не препятствовали развитию греческой культуры, а даже старались ее развивать, так как относили и себя к ней. </a:t>
            </a:r>
          </a:p>
          <a:p>
            <a:pPr>
              <a:buNone/>
            </a:pPr>
            <a:endParaRPr lang="ru-RU" sz="3800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9228" name="AutoShape 12" descr="https://www.awesomestories.com/images/user/11ca891f186837215470c142fc7001e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143008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4000" b="1" dirty="0" smtClean="0">
                <a:ln/>
                <a:solidFill>
                  <a:schemeClr val="accent3"/>
                </a:solidFill>
                <a:effectLst/>
              </a:rPr>
              <a:t>Роль греческой цивилизации в истории развития мира</a:t>
            </a:r>
            <a:endParaRPr lang="ru-RU" sz="4000" b="1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428736"/>
            <a:ext cx="8258204" cy="54292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На </a:t>
            </a:r>
            <a:r>
              <a:rPr lang="ru-RU" dirty="0" smtClean="0"/>
              <a:t>основе финикийской письменности  древние 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греки изобрели свой алфавит</a:t>
            </a:r>
            <a:r>
              <a:rPr lang="ru-RU" dirty="0" smtClean="0"/>
              <a:t>, от которого произошли буквы современного русского алфавита.</a:t>
            </a:r>
          </a:p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Греческий философ Аристотель </a:t>
            </a:r>
            <a:r>
              <a:rPr lang="ru-RU" dirty="0" smtClean="0"/>
              <a:t>заложил основы представлений о материальном и нематериальном мире.</a:t>
            </a:r>
          </a:p>
          <a:p>
            <a:pPr>
              <a:buNone/>
            </a:pP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    Греческие спортсмены </a:t>
            </a:r>
            <a:r>
              <a:rPr lang="ru-RU" dirty="0" smtClean="0"/>
              <a:t>стали первыми чемпионами первых Олимпийских Игр.</a:t>
            </a:r>
          </a:p>
          <a:p>
            <a:endParaRPr lang="ru-RU" dirty="0"/>
          </a:p>
        </p:txBody>
      </p:sp>
      <p:sp>
        <p:nvSpPr>
          <p:cNvPr id="9228" name="AutoShape 12" descr="https://www.awesomestories.com/images/user/11ca891f186837215470c142fc7001e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428736"/>
            <a:ext cx="8258204" cy="54292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Вклад в развитие истории внес известный 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греческий мыслитель Геродот</a:t>
            </a:r>
            <a:r>
              <a:rPr lang="ru-RU" dirty="0" smtClean="0"/>
              <a:t>, чьи труды были посвящены греко-персидским войнам. </a:t>
            </a:r>
          </a:p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Пифагор и Архимед </a:t>
            </a:r>
            <a:r>
              <a:rPr lang="ru-RU" dirty="0" smtClean="0"/>
              <a:t>внесли вклад в развитие математики.</a:t>
            </a:r>
          </a:p>
          <a:p>
            <a:pPr>
              <a:buNone/>
            </a:pPr>
            <a:r>
              <a:rPr lang="ru-RU" dirty="0" smtClean="0"/>
              <a:t>   Трепетно почитая своих богов, греки создавали их 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статуи и скульптуры, которые до сих пор удивляют своей красотой и совершенством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9228" name="AutoShape 12" descr="https://www.awesomestories.com/images/user/11ca891f186837215470c142fc7001e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n/>
                <a:solidFill>
                  <a:schemeClr val="accent3"/>
                </a:solidFill>
                <a:effectLst/>
              </a:rPr>
              <a:t>Роль греческой цивилизации в истории развития мира</a:t>
            </a:r>
            <a:endParaRPr lang="ru-RU" sz="36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scisne.net/ax/d1/1/a1230/i_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785794"/>
            <a:ext cx="2428892" cy="34777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988" name="Picture 4" descr="https://sites.google.com/site/nahimovcyimatematika1/_/rsrc/1431937691869/istoriceskie-fakty/888.gif?height=320&amp;width=2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3429000"/>
            <a:ext cx="2556448" cy="32146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1992" name="Picture 8" descr="http://www.dmmm.uniroma1.it/~giuseppe.accascina/2013_PLS-Progetto_Archimede/TERZO_ANNO/20150107-Primo_incontro/indice_file/image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785794"/>
            <a:ext cx="2495550" cy="34861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6786578" y="42860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Архимед</a:t>
            </a:r>
            <a:endParaRPr lang="ru-RU" dirty="0"/>
          </a:p>
        </p:txBody>
      </p:sp>
      <p:pic>
        <p:nvPicPr>
          <p:cNvPr id="41996" name="Picture 12" descr="http://nicholasrossis.me/wp-content/uploads/2014/07/herodotus_30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1142984"/>
            <a:ext cx="3143272" cy="18379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2357422" y="5557460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Пифа</a:t>
            </a:r>
            <a:r>
              <a:rPr lang="ru-RU" i="1" dirty="0" smtClean="0"/>
              <a:t>г</a:t>
            </a:r>
            <a:r>
              <a:rPr lang="ru-RU" dirty="0" smtClean="0"/>
              <a:t>ор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3786182" y="642918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Геродот</a:t>
            </a:r>
            <a:endParaRPr lang="ru-RU" dirty="0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1538" y="285728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Скульптуры и статуи Древней Греции 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32" name="Picture 8" descr="http://www.thecultureconcept.com/circle/wp-content/uploads/2012/05/Discobol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071546"/>
            <a:ext cx="2487599" cy="4218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4" name="Picture 10" descr="http://atletizm.narod.ru/images/ly16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1000108"/>
            <a:ext cx="2843992" cy="414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36" name="Picture 12" descr="http://beunic.ru/uploads/images/n_s_leskov_starij_genij_glava_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2071678"/>
            <a:ext cx="3485562" cy="4071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428736"/>
            <a:ext cx="8258204" cy="54292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Отдельного внимания заслуживает 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греческий </a:t>
            </a:r>
            <a:r>
              <a:rPr lang="ru-RU" dirty="0" smtClean="0">
                <a:solidFill>
                  <a:schemeClr val="accent6">
                    <a:lumMod val="25000"/>
                  </a:schemeClr>
                </a:solidFill>
              </a:rPr>
              <a:t>театр.</a:t>
            </a:r>
            <a:endParaRPr lang="ru-RU" dirty="0"/>
          </a:p>
        </p:txBody>
      </p:sp>
      <p:sp>
        <p:nvSpPr>
          <p:cNvPr id="9228" name="AutoShape 12" descr="https://www.awesomestories.com/images/user/11ca891f186837215470c142fc7001e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ln/>
                <a:solidFill>
                  <a:schemeClr val="accent3"/>
                </a:solidFill>
                <a:effectLst/>
              </a:rPr>
              <a:t>Роль греческой цивилизации в истории развития мира</a:t>
            </a:r>
            <a:endParaRPr lang="ru-RU" sz="3600" dirty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1538" y="285728"/>
            <a:ext cx="7072362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800" b="1" dirty="0" smtClean="0">
                <a:ln w="11430"/>
                <a:solidFill>
                  <a:schemeClr val="accent6">
                    <a:lumMod val="2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Греческий театр </a:t>
            </a:r>
            <a:endParaRPr lang="ru-RU" sz="2800" b="1" dirty="0">
              <a:ln w="11430"/>
              <a:solidFill>
                <a:schemeClr val="accent6">
                  <a:lumMod val="2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8914" name="Picture 2" descr="http://cdn.thinglink.me/api/image/471251280036102146/1240/10/scaletowid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214422"/>
            <a:ext cx="7836045" cy="52418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71538" y="285728"/>
            <a:ext cx="7072362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2800" b="1" dirty="0" smtClean="0">
                <a:ln/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Греческий театр </a:t>
            </a:r>
            <a:endParaRPr lang="ru-RU" sz="2800" b="1" dirty="0">
              <a:ln/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6" name="Picture 6" descr="http://i.ytimg.com/vi/y-u0rPcnHCc/maxresdefault.jpg"/>
          <p:cNvPicPr>
            <a:picLocks noChangeAspect="1" noChangeArrowheads="1"/>
          </p:cNvPicPr>
          <p:nvPr/>
        </p:nvPicPr>
        <p:blipFill>
          <a:blip r:embed="rId2"/>
          <a:srcRect l="12500" r="12500"/>
          <a:stretch>
            <a:fillRect/>
          </a:stretch>
        </p:blipFill>
        <p:spPr bwMode="auto">
          <a:xfrm>
            <a:off x="928662" y="928670"/>
            <a:ext cx="7572428" cy="5679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  <a:effectLst/>
              </a:rPr>
              <a:t>Введение</a:t>
            </a:r>
            <a:endParaRPr lang="ru-RU" b="1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6072198" y="2143116"/>
            <a:ext cx="2500330" cy="4286280"/>
          </a:xfrm>
        </p:spPr>
        <p:txBody>
          <a:bodyPr>
            <a:normAutofit fontScale="85000" lnSpcReduction="10000"/>
          </a:bodyPr>
          <a:lstStyle/>
          <a:p>
            <a:pPr algn="just">
              <a:buNone/>
            </a:pPr>
            <a:r>
              <a:rPr lang="ru-RU" sz="2400" b="1" dirty="0" smtClean="0"/>
              <a:t>     </a:t>
            </a:r>
            <a:r>
              <a:rPr lang="ru-RU" sz="2400" dirty="0" smtClean="0"/>
              <a:t>История греческой цивилизации насчитывает почти четыре тысячи лет. Представления о мире – о человеке, медицине, политике, искусстве, литературе - зарождались именно в Греции</a:t>
            </a:r>
            <a:endParaRPr lang="ru-RU" sz="2400" dirty="0"/>
          </a:p>
        </p:txBody>
      </p:sp>
      <p:pic>
        <p:nvPicPr>
          <p:cNvPr id="15362" name="Picture 2" descr="http://athensgreecetransfer.com/wp-content/uploads/2014/12/c47f8871970840cdd5b59c1812bd52b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3116"/>
            <a:ext cx="6006263" cy="442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571604" y="1500174"/>
            <a:ext cx="22145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Акрополь</a:t>
            </a:r>
            <a:endParaRPr lang="ru-RU" sz="2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4348" y="214290"/>
            <a:ext cx="8001056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sz="5400" b="1" dirty="0" smtClean="0">
                <a:ln w="11430"/>
                <a:solidFill>
                  <a:schemeClr val="accent6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Спасибо за внимание! </a:t>
            </a:r>
            <a:endParaRPr lang="ru-RU" sz="5400" b="1" dirty="0">
              <a:ln w="11430"/>
              <a:solidFill>
                <a:schemeClr val="accent6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2770" name="Picture 2" descr="http://www.viceversa-addevisser.nl/wp-content/gallery/hoofdstuk-i/i.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571612"/>
            <a:ext cx="7217563" cy="488313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675134"/>
          </a:xfrm>
        </p:spPr>
        <p:txBody>
          <a:bodyPr>
            <a:no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600" b="1" dirty="0" smtClean="0">
                <a:ln/>
                <a:solidFill>
                  <a:schemeClr val="accent3"/>
                </a:solidFill>
                <a:effectLst/>
              </a:rPr>
              <a:t>Территория Древней Греции</a:t>
            </a:r>
            <a:endParaRPr lang="ru-RU" sz="3600" b="1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46236"/>
            <a:ext cx="8258204" cy="4783159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dirty="0" smtClean="0"/>
              <a:t>    </a:t>
            </a:r>
            <a:r>
              <a:rPr lang="ru-RU" sz="3600" dirty="0" smtClean="0"/>
              <a:t>Это государство было расположено на юге Балканского полуострова и на островах Эгейского моря. </a:t>
            </a:r>
            <a:r>
              <a:rPr lang="ru-RU" sz="3600" b="1" dirty="0" smtClean="0"/>
              <a:t>Территорию Древней Греции</a:t>
            </a:r>
            <a:r>
              <a:rPr lang="ru-RU" sz="3600" dirty="0" smtClean="0"/>
              <a:t> принято было условно делить на три части: Южную, Среднюю и Северную. В Южной части располагалась </a:t>
            </a:r>
            <a:r>
              <a:rPr lang="ru-RU" sz="3600" dirty="0" err="1" smtClean="0"/>
              <a:t>Лаконика</a:t>
            </a:r>
            <a:r>
              <a:rPr lang="ru-RU" sz="3600" dirty="0" smtClean="0"/>
              <a:t>, более известная как Спарта. Афины – главный город Греции – находился в Средней части государства. В Северной части располагалась Фессалия, которая на сегодняшний день сама по себе является крупным историческим центром. Южная и средняя части были отделены от Северной практически непроходимыми горами.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Карта древней античной Греции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5808446" cy="648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72518" cy="928694"/>
          </a:xfrm>
        </p:spPr>
        <p:txBody>
          <a:bodyPr>
            <a:normAutofit fontScale="9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/>
                <a:solidFill>
                  <a:schemeClr val="accent3"/>
                </a:solidFill>
                <a:effectLst/>
              </a:rPr>
              <a:t>Первые жители Древней </a:t>
            </a:r>
            <a:r>
              <a:rPr lang="ru-RU" b="1" dirty="0" smtClean="0">
                <a:ln/>
                <a:solidFill>
                  <a:schemeClr val="accent3"/>
                </a:solidFill>
                <a:effectLst/>
              </a:rPr>
              <a:t>Греции </a:t>
            </a:r>
            <a:endParaRPr lang="ru-RU" b="1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28596" y="4214818"/>
            <a:ext cx="8286808" cy="2643182"/>
          </a:xfrm>
        </p:spPr>
        <p:txBody>
          <a:bodyPr>
            <a:normAutofit fontScale="77500" lnSpcReduction="20000"/>
          </a:bodyPr>
          <a:lstStyle/>
          <a:p>
            <a:pPr algn="just">
              <a:buNone/>
            </a:pPr>
            <a:r>
              <a:rPr lang="ru-RU" b="1" dirty="0" smtClean="0"/>
              <a:t>     </a:t>
            </a:r>
            <a:r>
              <a:rPr lang="ru-RU" sz="3800" b="1" dirty="0" smtClean="0"/>
              <a:t>О населении Древней Греции</a:t>
            </a:r>
            <a:r>
              <a:rPr lang="ru-RU" sz="3800" dirty="0" smtClean="0"/>
              <a:t> можно судить по сохранившимся до наших дней, фрескам и элементам живописи, на которых изображались высокие, стройные люди с идеальным телосложением, со светлой кожей и темными вьющимися волосами. Античные историки называют их </a:t>
            </a:r>
            <a:r>
              <a:rPr lang="ru-RU" sz="4400" b="1" dirty="0" smtClean="0">
                <a:solidFill>
                  <a:schemeClr val="accent3"/>
                </a:solidFill>
              </a:rPr>
              <a:t>пеласгами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293" name="Picture 5" descr="http://www.filrouge.it/wp-content/uploads/2011/03/suonatorediflautoetrusc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787333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746572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Пеласги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6" name="Picture 3" descr="http://lib2.urfu.ru/storage/utf8/1344076/IMAGE/PHOTOS/OLIMPIYZY/OLIMPIYZY_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928670"/>
            <a:ext cx="7000871" cy="5723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801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  <a:effectLst/>
              </a:rPr>
              <a:t>Города Древней Греции</a:t>
            </a:r>
            <a:endParaRPr lang="ru-RU" b="1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42910" y="1428737"/>
            <a:ext cx="8043890" cy="142876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 Среди городов Древней Греции выделялись Афины и Спарта, где находились два противоположных общества. </a:t>
            </a:r>
            <a:endParaRPr lang="ru-RU" dirty="0"/>
          </a:p>
        </p:txBody>
      </p:sp>
      <p:sp>
        <p:nvSpPr>
          <p:cNvPr id="9228" name="AutoShape 12" descr="https://www.awesomestories.com/images/user/11ca891f186837215470c142fc7001e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32" name="Picture 16" descr="http://s00.yaplakal.com/pics/pics_original/4/9/3/44839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690942"/>
            <a:ext cx="4117175" cy="3167058"/>
          </a:xfrm>
          <a:prstGeom prst="rect">
            <a:avLst/>
          </a:prstGeom>
          <a:noFill/>
        </p:spPr>
      </p:pic>
      <p:pic>
        <p:nvPicPr>
          <p:cNvPr id="9236" name="Picture 20" descr="https://camo.githubusercontent.com/7bb1fa09e7810e52064ff6efb92b29a55284394e/687474703a2f2f7777772e7061696e74696e67732d6172742d706963747572652e636f6d2f77616c6c70617065722f5363686f6f6c2532306f66253230417468656e7325323057616c6c70617065722532305261706861656c2f5363686f6f6c2d6f662d417468656e732d57616c6c70617065722e6a706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143248"/>
            <a:ext cx="4327457" cy="3000396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14348" y="628652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Афины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5857884" y="3286124"/>
            <a:ext cx="1785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Спарта</a:t>
            </a:r>
            <a:endParaRPr lang="ru-RU" dirty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818010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b="1" dirty="0" smtClean="0">
                <a:ln/>
                <a:solidFill>
                  <a:schemeClr val="accent3"/>
                </a:solidFill>
                <a:effectLst/>
              </a:rPr>
              <a:t>Спарта и Афины</a:t>
            </a:r>
            <a:endParaRPr lang="ru-RU" b="1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646237"/>
            <a:ext cx="8258204" cy="456884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  В </a:t>
            </a:r>
            <a:r>
              <a:rPr lang="ru-RU" sz="4000" b="1" dirty="0" smtClean="0"/>
              <a:t>Спарте</a:t>
            </a:r>
            <a:r>
              <a:rPr lang="ru-RU" sz="4000" dirty="0" smtClean="0"/>
              <a:t>  спартанцам было запрещено заниматься торговлей, земледелием и </a:t>
            </a:r>
            <a:r>
              <a:rPr lang="ru-RU" sz="4000" dirty="0" smtClean="0"/>
              <a:t>ремеслами</a:t>
            </a:r>
            <a:r>
              <a:rPr lang="ru-RU" sz="4000" dirty="0" smtClean="0"/>
              <a:t>.</a:t>
            </a:r>
            <a:endParaRPr lang="ru-RU" sz="3800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9228" name="AutoShape 12" descr="https://www.awesomestories.com/images/user/11ca891f186837215470c142fc7001e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53536"/>
            <a:ext cx="7829576" cy="818010"/>
          </a:xfrm>
        </p:spPr>
        <p:style>
          <a:lnRef idx="0">
            <a:schemeClr val="accent4"/>
          </a:lnRef>
          <a:fillRef idx="1003">
            <a:schemeClr val="dk2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Противостояние Персам</a:t>
            </a:r>
            <a:endParaRPr lang="ru-RU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28596" y="1646237"/>
            <a:ext cx="8258204" cy="4568845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4000" dirty="0" smtClean="0"/>
              <a:t>    В VI век до н.э. для защиты своего государства от персов , которые достаточно быстро покорили Египет и </a:t>
            </a:r>
            <a:r>
              <a:rPr lang="ru-RU" sz="4000" dirty="0" err="1" smtClean="0"/>
              <a:t>Вавилонию</a:t>
            </a:r>
            <a:r>
              <a:rPr lang="ru-RU" sz="4000" dirty="0" smtClean="0"/>
              <a:t>, жителям Спарты и Афин пришлось объединиться. Центр армии составляли спартанцы, посвятившие свои жизни военному делу. Афиняне же, в свою очередь, занялись строительством флотилии. Персы недооценили мощь греков и проиграли первое же сражение. Это сражение греков с персами увековечено в истории тем, что радостный гонец пробежал из г.Марафона в Афины, чтобы сообщить радостную весть о победе, и, преодолев 40 км, упал замертво. Именно в память о том событии, спортсмены бегут «марафонскую дистанцию». </a:t>
            </a:r>
          </a:p>
          <a:p>
            <a:pPr>
              <a:buNone/>
            </a:pPr>
            <a:endParaRPr lang="ru-RU" sz="3800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9228" name="AutoShape 12" descr="https://www.awesomestories.com/images/user/11ca891f186837215470c142fc7001e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865</TotalTime>
  <Words>383</Words>
  <Application>Microsoft Office PowerPoint</Application>
  <PresentationFormat>Экран (4:3)</PresentationFormat>
  <Paragraphs>42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Литейная</vt:lpstr>
      <vt:lpstr>Древняя   Греция</vt:lpstr>
      <vt:lpstr>Введение</vt:lpstr>
      <vt:lpstr>Территория Древней Греции</vt:lpstr>
      <vt:lpstr>Слайд 4</vt:lpstr>
      <vt:lpstr>Первые жители Древней Греции </vt:lpstr>
      <vt:lpstr>Пеласги</vt:lpstr>
      <vt:lpstr>Города Древней Греции</vt:lpstr>
      <vt:lpstr>Спарта и Афины</vt:lpstr>
      <vt:lpstr>Противостояние Персам</vt:lpstr>
      <vt:lpstr>Растительный мир Алтая</vt:lpstr>
      <vt:lpstr>Война греков с персами</vt:lpstr>
      <vt:lpstr>Завоевание  Греции  Македонией</vt:lpstr>
      <vt:lpstr>Роль греческой цивилизации в истории развития мира</vt:lpstr>
      <vt:lpstr>Роль греческой цивилизации в истории развития мира</vt:lpstr>
      <vt:lpstr>Слайд 15</vt:lpstr>
      <vt:lpstr>Слайд 16</vt:lpstr>
      <vt:lpstr>Роль греческой цивилизации в истории развития мира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ЧКЕРЕПАХИ</dc:title>
  <dc:creator>Елена</dc:creator>
  <cp:lastModifiedBy>2</cp:lastModifiedBy>
  <cp:revision>91</cp:revision>
  <dcterms:created xsi:type="dcterms:W3CDTF">2014-11-21T16:39:29Z</dcterms:created>
  <dcterms:modified xsi:type="dcterms:W3CDTF">2016-04-11T03:25:34Z</dcterms:modified>
</cp:coreProperties>
</file>